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8" r:id="rId2"/>
    <p:sldId id="256" r:id="rId3"/>
    <p:sldId id="259" r:id="rId4"/>
    <p:sldId id="264" r:id="rId5"/>
    <p:sldId id="263" r:id="rId6"/>
    <p:sldId id="298" r:id="rId7"/>
    <p:sldId id="299" r:id="rId8"/>
    <p:sldId id="300" r:id="rId9"/>
    <p:sldId id="301" r:id="rId10"/>
    <p:sldId id="302" r:id="rId11"/>
    <p:sldId id="293" r:id="rId12"/>
    <p:sldId id="294" r:id="rId13"/>
    <p:sldId id="303" r:id="rId14"/>
    <p:sldId id="295" r:id="rId15"/>
    <p:sldId id="296" r:id="rId16"/>
    <p:sldId id="297" r:id="rId17"/>
    <p:sldId id="288" r:id="rId18"/>
    <p:sldId id="291" r:id="rId19"/>
    <p:sldId id="304" r:id="rId20"/>
    <p:sldId id="305" r:id="rId21"/>
    <p:sldId id="306" r:id="rId22"/>
    <p:sldId id="308" r:id="rId23"/>
    <p:sldId id="307" r:id="rId24"/>
    <p:sldId id="292" r:id="rId25"/>
    <p:sldId id="283" r:id="rId26"/>
    <p:sldId id="284" r:id="rId27"/>
    <p:sldId id="285" r:id="rId28"/>
    <p:sldId id="286" r:id="rId29"/>
    <p:sldId id="287" r:id="rId30"/>
    <p:sldId id="262" r:id="rId31"/>
    <p:sldId id="261" r:id="rId32"/>
    <p:sldId id="280" r:id="rId33"/>
    <p:sldId id="281" r:id="rId34"/>
    <p:sldId id="282" r:id="rId35"/>
    <p:sldId id="277" r:id="rId36"/>
    <p:sldId id="309" r:id="rId37"/>
    <p:sldId id="278" r:id="rId38"/>
    <p:sldId id="279" r:id="rId39"/>
    <p:sldId id="274" r:id="rId40"/>
    <p:sldId id="275" r:id="rId41"/>
    <p:sldId id="276" r:id="rId42"/>
    <p:sldId id="271" r:id="rId43"/>
    <p:sldId id="272" r:id="rId4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04" autoAdjust="0"/>
    <p:restoredTop sz="94660"/>
  </p:normalViewPr>
  <p:slideViewPr>
    <p:cSldViewPr snapToGrid="0">
      <p:cViewPr varScale="1">
        <p:scale>
          <a:sx n="86" d="100"/>
          <a:sy n="86" d="100"/>
        </p:scale>
        <p:origin x="979"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2"/>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41777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1720142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785600" y="274645"/>
            <a:ext cx="36576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12800" y="274645"/>
            <a:ext cx="107696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40592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404519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7"/>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137627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279337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974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119515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927800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530267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1E94D9-0584-4DDC-9BFF-4E8FED0A5FAC}" type="datetimeFigureOut">
              <a:rPr kumimoji="1" lang="ja-JP" altLang="en-US" smtClean="0"/>
              <a:pPr/>
              <a:t>2018/11/30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324611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E94D9-0584-4DDC-9BFF-4E8FED0A5FAC}" type="datetimeFigureOut">
              <a:rPr kumimoji="1" lang="ja-JP" altLang="en-US" smtClean="0"/>
              <a:pPr/>
              <a:t>2018/11/30</a:t>
            </a:fld>
            <a:endParaRPr kumimoji="1" lang="ja-JP" altLang="en-US"/>
          </a:p>
        </p:txBody>
      </p:sp>
      <p:sp>
        <p:nvSpPr>
          <p:cNvPr id="5" name="フッター プレースホルダー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036B2-AC53-40E9-B1FC-29E061C97452}" type="slidenum">
              <a:rPr kumimoji="1" lang="ja-JP" altLang="en-US" smtClean="0"/>
              <a:pPr/>
              <a:t>‹#›</a:t>
            </a:fld>
            <a:endParaRPr kumimoji="1" lang="ja-JP" altLang="en-US"/>
          </a:p>
        </p:txBody>
      </p:sp>
    </p:spTree>
    <p:extLst>
      <p:ext uri="{BB962C8B-B14F-4D97-AF65-F5344CB8AC3E}">
        <p14:creationId xmlns:p14="http://schemas.microsoft.com/office/powerpoint/2010/main" val="24735553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60293" y="1169693"/>
            <a:ext cx="5582653" cy="1446550"/>
          </a:xfrm>
          <a:prstGeom prst="rect">
            <a:avLst/>
          </a:prstGeom>
          <a:noFill/>
        </p:spPr>
        <p:txBody>
          <a:bodyPr wrap="square" rtlCol="0">
            <a:spAutoFit/>
          </a:bodyPr>
          <a:lstStyle/>
          <a:p>
            <a:pPr algn="ctr"/>
            <a:r>
              <a:rPr kumimoji="1" lang="ja-JP" altLang="en-US" sz="4400" dirty="0">
                <a:latin typeface="HG創英角ﾎﾟｯﾌﾟ体" pitchFamily="49" charset="-128"/>
                <a:ea typeface="HG創英角ﾎﾟｯﾌﾟ体" pitchFamily="49" charset="-128"/>
              </a:rPr>
              <a:t>全商　商業経済検定</a:t>
            </a:r>
            <a:endParaRPr kumimoji="1" lang="en-US" altLang="ja-JP" sz="4400" dirty="0">
              <a:latin typeface="HG創英角ﾎﾟｯﾌﾟ体" pitchFamily="49" charset="-128"/>
              <a:ea typeface="HG創英角ﾎﾟｯﾌﾟ体" pitchFamily="49" charset="-128"/>
            </a:endParaRPr>
          </a:p>
          <a:p>
            <a:pPr algn="ctr"/>
            <a:r>
              <a:rPr kumimoji="1" lang="ja-JP" altLang="en-US" sz="4400" dirty="0">
                <a:latin typeface="HG創英角ﾎﾟｯﾌﾟ体" pitchFamily="49" charset="-128"/>
                <a:ea typeface="HG創英角ﾎﾟｯﾌﾟ体" pitchFamily="49" charset="-128"/>
              </a:rPr>
              <a:t>ビジネス基礎</a:t>
            </a:r>
          </a:p>
        </p:txBody>
      </p:sp>
      <p:sp>
        <p:nvSpPr>
          <p:cNvPr id="3" name="テキスト ボックス 2"/>
          <p:cNvSpPr txBox="1"/>
          <p:nvPr/>
        </p:nvSpPr>
        <p:spPr>
          <a:xfrm>
            <a:off x="3160292" y="2999873"/>
            <a:ext cx="5582653" cy="769441"/>
          </a:xfrm>
          <a:prstGeom prst="rect">
            <a:avLst/>
          </a:prstGeom>
          <a:noFill/>
        </p:spPr>
        <p:txBody>
          <a:bodyPr wrap="square" rtlCol="0">
            <a:spAutoFit/>
          </a:bodyPr>
          <a:lstStyle/>
          <a:p>
            <a:pPr algn="ctr"/>
            <a:r>
              <a:rPr kumimoji="1" lang="ja-JP" altLang="en-US" sz="4400" dirty="0">
                <a:latin typeface="HG創英角ﾎﾟｯﾌﾟ体" pitchFamily="49" charset="-128"/>
                <a:ea typeface="HG創英角ﾎﾟｯﾌﾟ体" pitchFamily="49" charset="-128"/>
              </a:rPr>
              <a:t>～合格への道～</a:t>
            </a:r>
          </a:p>
        </p:txBody>
      </p:sp>
      <p:sp>
        <p:nvSpPr>
          <p:cNvPr id="4" name="テキスト ボックス 3"/>
          <p:cNvSpPr txBox="1"/>
          <p:nvPr/>
        </p:nvSpPr>
        <p:spPr>
          <a:xfrm>
            <a:off x="2711856" y="5158934"/>
            <a:ext cx="6696744" cy="830997"/>
          </a:xfrm>
          <a:prstGeom prst="rect">
            <a:avLst/>
          </a:prstGeom>
          <a:noFill/>
        </p:spPr>
        <p:txBody>
          <a:bodyPr wrap="square" rtlCol="0">
            <a:spAutoFit/>
          </a:bodyPr>
          <a:lstStyle/>
          <a:p>
            <a:pPr algn="ctr"/>
            <a:r>
              <a:rPr lang="ja-JP" altLang="en-US" sz="2400" dirty="0"/>
              <a:t>愛媛県商業教育研究会</a:t>
            </a:r>
            <a:endParaRPr lang="en-US" altLang="ja-JP" sz="2400" dirty="0"/>
          </a:p>
          <a:p>
            <a:pPr algn="ctr"/>
            <a:r>
              <a:rPr lang="ja-JP" altLang="en-US" sz="2400" dirty="0"/>
              <a:t>愛媛県マーケティング・ビジネス経済研究員会</a:t>
            </a:r>
          </a:p>
        </p:txBody>
      </p:sp>
      <p:sp>
        <p:nvSpPr>
          <p:cNvPr id="5" name="テキスト ボックス 4"/>
          <p:cNvSpPr txBox="1"/>
          <p:nvPr/>
        </p:nvSpPr>
        <p:spPr>
          <a:xfrm>
            <a:off x="2719040" y="4010524"/>
            <a:ext cx="6689560" cy="769441"/>
          </a:xfrm>
          <a:prstGeom prst="rect">
            <a:avLst/>
          </a:prstGeom>
          <a:noFill/>
        </p:spPr>
        <p:txBody>
          <a:bodyPr wrap="square" rtlCol="0">
            <a:spAutoFit/>
          </a:bodyPr>
          <a:lstStyle/>
          <a:p>
            <a:pPr algn="ctr"/>
            <a:r>
              <a:rPr lang="ja-JP" altLang="en-US" sz="4400" dirty="0">
                <a:latin typeface="HG創英角ﾎﾟｯﾌﾟ体" pitchFamily="49" charset="-128"/>
                <a:ea typeface="HG創英角ﾎﾟｯﾌﾟ体" pitchFamily="49" charset="-128"/>
              </a:rPr>
              <a:t>必修用語の確認　３３２</a:t>
            </a:r>
            <a:endParaRPr kumimoji="1" lang="ja-JP" altLang="en-US" sz="4400" dirty="0">
              <a:latin typeface="HG創英角ﾎﾟｯﾌﾟ体" pitchFamily="49" charset="-128"/>
              <a:ea typeface="HG創英角ﾎﾟｯﾌﾟ体" pitchFamily="49" charset="-128"/>
            </a:endParaRPr>
          </a:p>
        </p:txBody>
      </p:sp>
    </p:spTree>
    <p:extLst>
      <p:ext uri="{BB962C8B-B14F-4D97-AF65-F5344CB8AC3E}">
        <p14:creationId xmlns:p14="http://schemas.microsoft.com/office/powerpoint/2010/main" val="2801018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死亡保険・生存保険・生死混合保険の３種類があり，おもに人の生死を対象とする保険を何というか。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9554" y="2203562"/>
            <a:ext cx="3641124"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生命保険</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27507"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943233"/>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加入者の利益を守る目的で，広く一般から加入者を募集する保険。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11518" y="2828740"/>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火災保険・海上保険・自動車保険など，数多くの種類があり，建物・家財・商品といった財産を対象とする保険。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6413"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41218" y="220356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生命保険</a:t>
            </a:r>
            <a:endParaRPr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A0CF1307-800A-4B65-8510-E8202EDA104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118</a:t>
            </a:r>
            <a:endParaRPr kumimoji="1" lang="ja-JP" altLang="en-US" sz="2400" dirty="0"/>
          </a:p>
        </p:txBody>
      </p:sp>
    </p:spTree>
    <p:extLst>
      <p:ext uri="{BB962C8B-B14F-4D97-AF65-F5344CB8AC3E}">
        <p14:creationId xmlns:p14="http://schemas.microsoft.com/office/powerpoint/2010/main" val="37756853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火災保険・海上保険・自動車保険など，数多くの種類があり，建物・家財・商品といった財産を対象とする保険を何というか。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9325" y="220356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724095" y="3977898"/>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206355" y="3977898"/>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580440" y="2947083"/>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626192" y="2935021"/>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加入者の利益を守る目的で，広く一般から加入者を募集する保険。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94323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国や地方公共団体が政策を遂行する目的で運営する保険。</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82126" y="21989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74869" y="21989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58394" y="219890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42E54800-031C-4492-AA2D-E9F8C532D6D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119</a:t>
            </a:r>
            <a:endParaRPr kumimoji="1" lang="ja-JP" altLang="en-US" sz="2400" dirty="0"/>
          </a:p>
        </p:txBody>
      </p:sp>
    </p:spTree>
    <p:extLst>
      <p:ext uri="{BB962C8B-B14F-4D97-AF65-F5344CB8AC3E}">
        <p14:creationId xmlns:p14="http://schemas.microsoft.com/office/powerpoint/2010/main" val="27513906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国や地方公共団体が政策を遂行する目的で運営する保険を何というか。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03741" y="2203562"/>
            <a:ext cx="365760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698829"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75724" y="2898972"/>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加入者の利益を守る目的で，広く一般から加入者を募集する保険。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67437" y="2859772"/>
            <a:ext cx="3429251" cy="1846659"/>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火災保険・海上保険・自動車保険など，数多くの種類があり，建物・家財・商品といった財産を対象とする保険。</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9CD61D95-697B-4898-8266-A79599CDCE07}"/>
              </a:ext>
            </a:extLst>
          </p:cNvPr>
          <p:cNvSpPr txBox="1"/>
          <p:nvPr/>
        </p:nvSpPr>
        <p:spPr>
          <a:xfrm>
            <a:off x="8466323" y="3866563"/>
            <a:ext cx="3429251" cy="307777"/>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　</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1043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損害保険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5413"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71079008-F2E5-4F4C-9DE5-707B8651A028}"/>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120</a:t>
            </a:r>
            <a:endParaRPr kumimoji="1" lang="ja-JP" altLang="en-US" sz="2400" dirty="0"/>
          </a:p>
        </p:txBody>
      </p:sp>
    </p:spTree>
    <p:extLst>
      <p:ext uri="{BB962C8B-B14F-4D97-AF65-F5344CB8AC3E}">
        <p14:creationId xmlns:p14="http://schemas.microsoft.com/office/powerpoint/2010/main" val="11705680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6931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en-US" altLang="ja-JP" sz="2800" b="1" dirty="0">
                <a:latin typeface="ＭＳ ゴシック" panose="020B0609070205080204" pitchFamily="49" charset="-128"/>
                <a:ea typeface="ＭＳ ゴシック" panose="020B0609070205080204" pitchFamily="49" charset="-128"/>
              </a:rPr>
              <a:t>1990</a:t>
            </a:r>
            <a:r>
              <a:rPr lang="ja-JP" altLang="en-US" sz="2800" b="1" dirty="0">
                <a:latin typeface="ＭＳ ゴシック" panose="020B0609070205080204" pitchFamily="49" charset="-128"/>
                <a:ea typeface="ＭＳ ゴシック" panose="020B0609070205080204" pitchFamily="49" charset="-128"/>
              </a:rPr>
              <a:t>年代後半から</a:t>
            </a:r>
            <a:r>
              <a:rPr lang="en-US" altLang="ja-JP" sz="2800" b="1" dirty="0">
                <a:latin typeface="ＭＳ ゴシック" panose="020B0609070205080204" pitchFamily="49" charset="-128"/>
                <a:ea typeface="ＭＳ ゴシック" panose="020B0609070205080204" pitchFamily="49" charset="-128"/>
              </a:rPr>
              <a:t>2001</a:t>
            </a:r>
            <a:r>
              <a:rPr lang="ja-JP" altLang="en-US" sz="2800" b="1" dirty="0">
                <a:latin typeface="ＭＳ ゴシック" panose="020B0609070205080204" pitchFamily="49" charset="-128"/>
                <a:ea typeface="ＭＳ ゴシック" panose="020B0609070205080204" pitchFamily="49" charset="-128"/>
              </a:rPr>
              <a:t>年にかけて行われた大規模な金融制度改革のことを何というか。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215739" y="2264271"/>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高度経済成長期</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金融ビッグバン</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78326" y="2206551"/>
            <a:ext cx="3679459"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サービス経済化</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8710716" y="3887397"/>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54432" y="4063663"/>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615304" y="3177079"/>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21473" y="2912949"/>
            <a:ext cx="3307482" cy="923330"/>
          </a:xfrm>
          <a:prstGeom prst="rect">
            <a:avLst/>
          </a:prstGeom>
          <a:noFill/>
        </p:spPr>
        <p:txBody>
          <a:bodyPr wrap="square" lIns="0" tIns="0" rIns="0" bIns="0" rtlCol="0" anchor="ctr" anchorCtr="0">
            <a:spAutoFit/>
          </a:bodyPr>
          <a:lstStyle/>
          <a:p>
            <a:r>
              <a:rPr lang="en-US" altLang="ja-JP" sz="2000" dirty="0">
                <a:latin typeface="ＭＳ ゴシック" panose="020B0609070205080204" pitchFamily="49" charset="-128"/>
                <a:ea typeface="ＭＳ ゴシック" panose="020B0609070205080204" pitchFamily="49" charset="-128"/>
              </a:rPr>
              <a:t>1955</a:t>
            </a:r>
            <a:r>
              <a:rPr lang="ja-JP" altLang="en-US" sz="2000" dirty="0">
                <a:latin typeface="ＭＳ ゴシック" panose="020B0609070205080204" pitchFamily="49" charset="-128"/>
                <a:ea typeface="ＭＳ ゴシック" panose="020B0609070205080204" pitchFamily="49" charset="-128"/>
              </a:rPr>
              <a:t>年から</a:t>
            </a:r>
            <a:r>
              <a:rPr lang="en-US" altLang="ja-JP" sz="2000" dirty="0">
                <a:latin typeface="ＭＳ ゴシック" panose="020B0609070205080204" pitchFamily="49" charset="-128"/>
                <a:ea typeface="ＭＳ ゴシック" panose="020B0609070205080204" pitchFamily="49" charset="-128"/>
              </a:rPr>
              <a:t>1973</a:t>
            </a:r>
            <a:r>
              <a:rPr lang="ja-JP" altLang="en-US" sz="2000" dirty="0">
                <a:latin typeface="ＭＳ ゴシック" panose="020B0609070205080204" pitchFamily="49" charset="-128"/>
                <a:ea typeface="ＭＳ ゴシック" panose="020B0609070205080204" pitchFamily="49" charset="-128"/>
              </a:rPr>
              <a:t>年にかけて，日本の経済規模が急激に拡大した期間</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403429" y="2817049"/>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サービス業の市場規模や就業者数の割合が，ほかの産業に比べて大きくなっていく傾向。</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46217" y="22170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高度経済成長期</a:t>
            </a:r>
            <a:endParaRPr lang="en-US" altLang="zh-TW"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32964" y="223361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金融ビッグバン</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66323" y="21949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サービス経済化</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620EB5C2-1EF8-4B75-8028-4629A6C692C6}"/>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122</a:t>
            </a:r>
            <a:endParaRPr kumimoji="1" lang="ja-JP" altLang="en-US" sz="2400" dirty="0"/>
          </a:p>
        </p:txBody>
      </p:sp>
    </p:spTree>
    <p:extLst>
      <p:ext uri="{BB962C8B-B14F-4D97-AF65-F5344CB8AC3E}">
        <p14:creationId xmlns:p14="http://schemas.microsoft.com/office/powerpoint/2010/main" val="76353484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586473"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郵便・電話・インターネットなど，人と人との通信を仲介する事業を行う者，または電気通信事業者のことを総称して何というか。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334821" y="2241688"/>
            <a:ext cx="3679460" cy="811367"/>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インターネットサービスプロバイダ（ＩＳＰ）</a:t>
            </a:r>
            <a:endParaRPr kumimoji="1" lang="ja-JP" altLang="en-US" sz="24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ＡＤＳＬ</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26151" y="2153930"/>
            <a:ext cx="3679461"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通信業者</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056655" y="4158350"/>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660722" y="3169300"/>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501716" y="3211890"/>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おもにインターネットヘの接続と伝送サービスを行う業者。</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20904" y="3172078"/>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電話回線を使い，音声伝達には使用しか高い周波数帯で高速データ通信を行う技術。</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355397" y="2204864"/>
            <a:ext cx="3679460" cy="444313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インターネットサービスプロバイダ（ＩＳＰ）</a:t>
            </a:r>
            <a:endParaRPr lang="en-US" altLang="ja-JP" sz="2400" b="1" dirty="0">
              <a:latin typeface="ＭＳ ゴシック" panose="020B0609070205080204" pitchFamily="49" charset="-128"/>
              <a:ea typeface="ＭＳ ゴシック" panose="020B0609070205080204" pitchFamily="49" charset="-128"/>
            </a:endParaRPr>
          </a:p>
          <a:p>
            <a:pPr algn="dist"/>
            <a:endParaRPr lang="ja-JP" altLang="en-US" sz="2000" b="1" dirty="0">
              <a:latin typeface="ＭＳ ゴシック" panose="020B0609070205080204" pitchFamily="49" charset="-128"/>
              <a:ea typeface="ＭＳ ゴシック" panose="020B0609070205080204" pitchFamily="49" charset="-128"/>
            </a:endParaRPr>
          </a:p>
          <a:p>
            <a:pPr algn="dist"/>
            <a:endParaRPr lang="en-US" altLang="ja-JP" sz="20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799"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ＡＤＳＬ</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26150" y="2181817"/>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通信業者</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7096ABD0-B29B-451A-AA8D-1B55B9345C77}"/>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123</a:t>
            </a:r>
            <a:endParaRPr kumimoji="1" lang="ja-JP" altLang="en-US" sz="2400" dirty="0"/>
          </a:p>
        </p:txBody>
      </p:sp>
    </p:spTree>
    <p:extLst>
      <p:ext uri="{BB962C8B-B14F-4D97-AF65-F5344CB8AC3E}">
        <p14:creationId xmlns:p14="http://schemas.microsoft.com/office/powerpoint/2010/main" val="3557160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ソフトウェア業者・情報サービス業者・情報提供サービス業者などのことを総称して何というか。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情報サービス業者</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情報通信</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59051" y="220356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ＦＴＴＨ</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922874" y="4026016"/>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231069" y="4069900"/>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555727" y="2872943"/>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429345" y="2929391"/>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電話回線を使わず，光ファイバーを使用してデータ通信を行う家庭向けのサービス。</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34646" y="2959304"/>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情報を収集・加工し、それを発信したり、送信したり、受信したりする働きのこと。</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87887" y="223391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情報サービス業者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情報通信</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52125" y="229159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ＦＴＴＨ</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E170A8E6-D556-4062-8D3A-47BDD3A9C5E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124</a:t>
            </a:r>
            <a:endParaRPr kumimoji="1" lang="ja-JP" altLang="en-US" sz="2400" dirty="0"/>
          </a:p>
        </p:txBody>
      </p:sp>
    </p:spTree>
    <p:extLst>
      <p:ext uri="{BB962C8B-B14F-4D97-AF65-F5344CB8AC3E}">
        <p14:creationId xmlns:p14="http://schemas.microsoft.com/office/powerpoint/2010/main" val="37756853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おもにインターネットヘの接続と伝送サービスを行う業者を何というか。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情報サービス業者</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83444" y="2248683"/>
            <a:ext cx="3679460" cy="811367"/>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インターネットサービスプロバイダ（ＩＳＰ）</a:t>
            </a:r>
            <a:endParaRPr lang="en-US" altLang="ja-JP" sz="24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199408" y="2203562"/>
            <a:ext cx="3551867"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ＶＡＮ</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8883146" y="3884408"/>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075610" y="4139049"/>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57023" y="314627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42004"/>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ソフトウェア業者・情報サービス業者・情報提供サービス業者などのこと。</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380524" y="2898380"/>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輸送支援ビジネスの展開などを可能にする付加価値通信網。</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1791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情報サービス業者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56270"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インターネットサービスプロバイダ（ＩＳＰ）</a:t>
            </a:r>
            <a:endParaRPr lang="en-US" altLang="ja-JP" sz="2400" b="1" dirty="0">
              <a:latin typeface="ＭＳ ゴシック" panose="020B0609070205080204" pitchFamily="49" charset="-128"/>
              <a:ea typeface="ＭＳ ゴシック" panose="020B0609070205080204" pitchFamily="49" charset="-128"/>
            </a:endParaRPr>
          </a:p>
          <a:p>
            <a:pPr algn="dist"/>
            <a:endParaRPr kumimoji="1" lang="en-US" altLang="ja-JP" sz="3200" b="1" dirty="0">
              <a:latin typeface="ＭＳ ゴシック" panose="020B0609070205080204" pitchFamily="49" charset="-128"/>
              <a:ea typeface="ＭＳ ゴシック" panose="020B0609070205080204" pitchFamily="49" charset="-128"/>
            </a:endParaRPr>
          </a:p>
          <a:p>
            <a:pPr algn="dist"/>
            <a:endParaRPr kumimoji="1" lang="en-US" altLang="ja-JP" sz="32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16115" y="221791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ＶＡＮ</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8F141847-7ACE-4765-ACC7-0D8E423523D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125</a:t>
            </a:r>
            <a:endParaRPr kumimoji="1" lang="ja-JP" altLang="en-US" sz="2400" dirty="0"/>
          </a:p>
        </p:txBody>
      </p:sp>
    </p:spTree>
    <p:extLst>
      <p:ext uri="{BB962C8B-B14F-4D97-AF65-F5344CB8AC3E}">
        <p14:creationId xmlns:p14="http://schemas.microsoft.com/office/powerpoint/2010/main" val="27513906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電話や高速インターネットヘの接続なども可能な，テレビの有線放送サービスを何というか。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ＡＤＳＬ</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ケーブルテレビ</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54214" y="2184210"/>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ＦＴＴＨ</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013448" y="3878907"/>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94444" y="414886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19954" y="304593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3025679"/>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電話回線を使い，音声伝達には使用しか高い周波数帯で高速データ通信を行う技術。</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375544" y="2972290"/>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電話回線を使わず，光ファイバーを使用してデータ通信を行う家庭向けのサービス。</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415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ＡＤＳＬ</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3444"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ケーブルテレビ</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4214" y="222215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ＦＴＴＨ</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F31DA254-B57B-4E00-8985-C3B482AF1066}"/>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126</a:t>
            </a:r>
            <a:endParaRPr kumimoji="1" lang="ja-JP" altLang="en-US" sz="2400" dirty="0"/>
          </a:p>
        </p:txBody>
      </p:sp>
    </p:spTree>
    <p:extLst>
      <p:ext uri="{BB962C8B-B14F-4D97-AF65-F5344CB8AC3E}">
        <p14:creationId xmlns:p14="http://schemas.microsoft.com/office/powerpoint/2010/main" val="3557160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11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593017"/>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さまざまな疾病や人災，天災などに見舞われて，個人や企業などが損害を受ける危険性のことを何というか。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リスク</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トレード・オフ</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54214" y="220356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カテゴリーキラー</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891455" y="3953185"/>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914072" y="2934726"/>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378529" y="2870890"/>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特定の分野の商品を豊富に取りそろえ，きわめて安い価格で販売する専門店。</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20904" y="2877690"/>
            <a:ext cx="3429251"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どちらかいっぽうを選択すれば，もういっぽうはあきらめなければならない状態。</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27064"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リスク</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78909"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トレード・オフ</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4214"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カテゴリーキラー</a:t>
            </a:r>
            <a:endParaRPr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23" name="テキスト ボックス 22"/>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110</a:t>
            </a:r>
            <a:endParaRPr kumimoji="1" lang="ja-JP" altLang="en-US" sz="2400" dirty="0"/>
          </a:p>
        </p:txBody>
      </p:sp>
    </p:spTree>
    <p:extLst>
      <p:ext uri="{BB962C8B-B14F-4D97-AF65-F5344CB8AC3E}">
        <p14:creationId xmlns:p14="http://schemas.microsoft.com/office/powerpoint/2010/main" val="215696229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1"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1" animBg="1"/>
      <p:bldP spid="17" grpId="0" animBg="1"/>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4347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4253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5856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58513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売上高や受取手数科などの収益から，それをあげるためにかかった費用を差し引いたものを何というか。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運転資金</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資本</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63987" y="2203562"/>
            <a:ext cx="3656691"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利益</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51902" y="4166610"/>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73724"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27879" y="2867108"/>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企業が日々のビジネスにおいて，仕入費用や諸経費，賃金などを支払うために必要な資金。</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78934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商品の生産に用いられる道具・部品・機械・工場などの総称。</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運転資金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320195" y="2221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資本</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41218" y="2221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利益</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2C7A688D-F2B9-40EE-9FEE-C87C504BDB1E}"/>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a:t>
            </a:r>
            <a:endParaRPr kumimoji="1" lang="ja-JP" altLang="en-US" sz="2400" dirty="0"/>
          </a:p>
        </p:txBody>
      </p:sp>
    </p:spTree>
    <p:extLst>
      <p:ext uri="{BB962C8B-B14F-4D97-AF65-F5344CB8AC3E}">
        <p14:creationId xmlns:p14="http://schemas.microsoft.com/office/powerpoint/2010/main" val="37756853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ビジネスの世界で達成したい理想や夢を含んだ考えや目標を何というか。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経営理念（企業理念）</a:t>
            </a:r>
            <a:endParaRPr lang="en-US" altLang="zh-TW"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サービス経済化</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65254" y="2241215"/>
            <a:ext cx="3635401" cy="93447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サプライチェーン</a:t>
            </a:r>
            <a:endParaRPr lang="en-US" altLang="ja-JP" sz="2800" b="1" dirty="0">
              <a:latin typeface="ＭＳ ゴシック" panose="020B0609070205080204" pitchFamily="49" charset="-128"/>
              <a:ea typeface="ＭＳ ゴシック" panose="020B0609070205080204" pitchFamily="49" charset="-128"/>
            </a:endParaRPr>
          </a:p>
          <a:p>
            <a:pPr algn="dist"/>
            <a:r>
              <a:rPr lang="ja-JP" altLang="en-US" sz="2800" b="1" dirty="0">
                <a:latin typeface="ＭＳ ゴシック" panose="020B0609070205080204" pitchFamily="49" charset="-128"/>
                <a:ea typeface="ＭＳ ゴシック" panose="020B0609070205080204" pitchFamily="49" charset="-128"/>
              </a:rPr>
              <a:t>マネジメント（</a:t>
            </a:r>
            <a:r>
              <a:rPr lang="en-US" altLang="ja-JP" sz="2800" b="1" dirty="0">
                <a:latin typeface="ＭＳ ゴシック" panose="020B0609070205080204" pitchFamily="49" charset="-128"/>
                <a:ea typeface="ＭＳ ゴシック" panose="020B0609070205080204" pitchFamily="49" charset="-128"/>
              </a:rPr>
              <a:t>SCM</a:t>
            </a:r>
            <a:r>
              <a:rPr lang="ja-JP" altLang="en-US" sz="2800" b="1" dirty="0">
                <a:latin typeface="ＭＳ ゴシック" panose="020B0609070205080204" pitchFamily="49" charset="-128"/>
                <a:ea typeface="ＭＳ ゴシック" panose="020B0609070205080204" pitchFamily="49" charset="-128"/>
              </a:rPr>
              <a:t>）</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904911" y="4218040"/>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89359" y="3008867"/>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484625" y="3322776"/>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原材料や部品の調達から，生産，販売までの業務を一貫した流れとして管理すること。</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861111"/>
            <a:ext cx="3429251"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サービス業の市場規模や就業者数の割合が，ほかの産業に比べて大きくなっていく傾向。</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経営理念（企業理念）</a:t>
            </a:r>
            <a:endParaRPr lang="en-US" altLang="zh-TW"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186057"/>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サービス経済化</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21198" y="2179707"/>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サプライチェーン</a:t>
            </a:r>
            <a:endParaRPr lang="en-US" altLang="ja-JP" sz="2800" b="1" dirty="0">
              <a:latin typeface="ＭＳ ゴシック" panose="020B0609070205080204" pitchFamily="49" charset="-128"/>
              <a:ea typeface="ＭＳ ゴシック" panose="020B0609070205080204" pitchFamily="49" charset="-128"/>
            </a:endParaRPr>
          </a:p>
          <a:p>
            <a:pPr algn="dist"/>
            <a:r>
              <a:rPr lang="ja-JP" altLang="en-US" sz="2800" b="1" dirty="0">
                <a:latin typeface="ＭＳ ゴシック" panose="020B0609070205080204" pitchFamily="49" charset="-128"/>
                <a:ea typeface="ＭＳ ゴシック" panose="020B0609070205080204" pitchFamily="49" charset="-128"/>
              </a:rPr>
              <a:t>マネジメント（</a:t>
            </a:r>
            <a:r>
              <a:rPr lang="en-US" altLang="ja-JP" sz="2800" b="1" dirty="0">
                <a:latin typeface="ＭＳ ゴシック" panose="020B0609070205080204" pitchFamily="49" charset="-128"/>
                <a:ea typeface="ＭＳ ゴシック" panose="020B0609070205080204" pitchFamily="49" charset="-128"/>
              </a:rPr>
              <a:t>SCM</a:t>
            </a:r>
            <a:r>
              <a:rPr lang="ja-JP" altLang="en-US" sz="2800" b="1" dirty="0">
                <a:latin typeface="ＭＳ ゴシック" panose="020B0609070205080204" pitchFamily="49" charset="-128"/>
                <a:ea typeface="ＭＳ ゴシック" panose="020B0609070205080204" pitchFamily="49" charset="-128"/>
              </a:rPr>
              <a:t>）</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53BDC96A-E281-4AD8-BB41-FFD7D6FE160B}"/>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2</a:t>
            </a:r>
            <a:endParaRPr kumimoji="1" lang="ja-JP" altLang="en-US" sz="2400" dirty="0"/>
          </a:p>
        </p:txBody>
      </p:sp>
    </p:spTree>
    <p:extLst>
      <p:ext uri="{BB962C8B-B14F-4D97-AF65-F5344CB8AC3E}">
        <p14:creationId xmlns:p14="http://schemas.microsoft.com/office/powerpoint/2010/main" val="27513906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すぐれた創造性と強い意志をもって自らビジネスを起こそうとする精神を特に何というか。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203701" y="221722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起業家精神</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ホスピタリティ</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77775" y="2203561"/>
            <a:ext cx="3632338"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ビジネスエンジェル</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694205" y="3916115"/>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652620" y="391611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765791" y="3008867"/>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344305" y="2879023"/>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起業したい人や創業間もない企業に対して出資する，富裕な個人投資家のこと。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20904" y="2885824"/>
            <a:ext cx="3429251"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おたがいを思いやり，手厚くもてなし，相手に満足してもらうこと。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03701"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起業家精神</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799" y="221722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ホスピタリティ</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4214" y="22507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ビジネスエンジェル</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21D78C96-9FC0-4796-830C-13B5D7AB5DCA}"/>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3</a:t>
            </a:r>
            <a:endParaRPr kumimoji="1" lang="ja-JP" altLang="en-US" sz="2400" dirty="0"/>
          </a:p>
        </p:txBody>
      </p:sp>
    </p:spTree>
    <p:extLst>
      <p:ext uri="{BB962C8B-B14F-4D97-AF65-F5344CB8AC3E}">
        <p14:creationId xmlns:p14="http://schemas.microsoft.com/office/powerpoint/2010/main" val="11705680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534056" y="600760"/>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個人や民間の集団によって出資された企業を何というか。</a:t>
            </a:r>
            <a:endParaRPr lang="en-US" altLang="ja-JP" sz="2800" b="1" dirty="0">
              <a:latin typeface="ＭＳ ゴシック" panose="020B0609070205080204" pitchFamily="49" charset="-128"/>
              <a:ea typeface="ＭＳ ゴシック" panose="020B0609070205080204" pitchFamily="49" charset="-128"/>
            </a:endParaRPr>
          </a:p>
          <a:p>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私企業</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公私合同企業</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97376" y="2203561"/>
            <a:ext cx="3679459"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公企業</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748518" y="4064395"/>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679294" y="2984154"/>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483364" y="2849036"/>
            <a:ext cx="3307482" cy="61555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国や地方公共団体が出資して設立する企業。</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20904" y="2844614"/>
            <a:ext cx="3429251"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国や地方公共団体と民間の共同出資で設立され，第三セクターとも称される企業。</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19227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私企業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799" y="219227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公私合同企業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97375" y="2192268"/>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公企業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F579E8A6-CBF4-45AB-BCC8-2A8CA1E56C3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4</a:t>
            </a:r>
            <a:endParaRPr kumimoji="1" lang="ja-JP" altLang="en-US" sz="2400" dirty="0"/>
          </a:p>
        </p:txBody>
      </p:sp>
    </p:spTree>
    <p:extLst>
      <p:ext uri="{BB962C8B-B14F-4D97-AF65-F5344CB8AC3E}">
        <p14:creationId xmlns:p14="http://schemas.microsoft.com/office/powerpoint/2010/main" val="76353484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倒産したら出資額に加え，事業に無関係な私財を投げ出してまで負わなければならない責任を何というか。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35641"/>
            <a:ext cx="3679460" cy="44203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コーポレートガバナンス</a:t>
            </a:r>
            <a:endParaRPr kumimoji="1" lang="ja-JP" altLang="en-US" sz="24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57777" y="2220995"/>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有限責任</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89340" y="2185562"/>
            <a:ext cx="3690551"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a:latin typeface="ＭＳ ゴシック" panose="020B0609070205080204" pitchFamily="49" charset="-128"/>
                <a:ea typeface="ＭＳ ゴシック" panose="020B0609070205080204" pitchFamily="49" charset="-128"/>
              </a:rPr>
              <a:t>無限責任</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977458" y="4234171"/>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486720" y="3200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98589" y="2903190"/>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企業活動は一部の経営者や従業員の判断だけで行われてはならないが，そのための取り組みやしくみのこと。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23894" y="2903190"/>
            <a:ext cx="3429251"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会社が倒産した場合，出資額を限度として負うことになる責任。</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65117"/>
            <a:ext cx="3679460" cy="4258464"/>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コーポレートガバナンス</a:t>
            </a:r>
            <a:endParaRPr lang="en-US" altLang="ja-JP" sz="2400" b="1" dirty="0">
              <a:latin typeface="ＭＳ ゴシック" panose="020B0609070205080204" pitchFamily="49" charset="-128"/>
              <a:ea typeface="ＭＳ ゴシック" panose="020B0609070205080204" pitchFamily="49" charset="-128"/>
            </a:endParaRPr>
          </a:p>
          <a:p>
            <a:pPr algn="dist"/>
            <a:endParaRPr lang="en-US" altLang="ja-JP" sz="24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310854" y="223769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有限責任</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4214"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無限責任</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0FB558B3-57B9-4265-BC63-4F5DC2657CC9}"/>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5</a:t>
            </a:r>
            <a:endParaRPr kumimoji="1" lang="ja-JP" altLang="en-US" sz="2400" dirty="0"/>
          </a:p>
        </p:txBody>
      </p:sp>
    </p:spTree>
    <p:extLst>
      <p:ext uri="{BB962C8B-B14F-4D97-AF65-F5344CB8AC3E}">
        <p14:creationId xmlns:p14="http://schemas.microsoft.com/office/powerpoint/2010/main" val="3557160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586473"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会社が倒産した場合，出資額を限度として負うことになる責任を何というか。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155437"/>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有限責任</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ホスピタリティ</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72553" y="2125099"/>
            <a:ext cx="3623022"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無限責任</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903416" y="3793766"/>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095145" y="3837652"/>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02862" y="312007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471009" y="2789346"/>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倒産したら出資額に加え，事業に無関係な私財を投げ出してまで負わなければならない責任。</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78934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おたがいを思いやり，手厚くもてなし，相手に満足してもらうこと。</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24956" y="2155437"/>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有限責任</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13744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ホスピタリティ</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85020" y="213744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無限責任</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7265BA5E-299D-4D97-AE00-D4297BD4B3C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6</a:t>
            </a:r>
            <a:endParaRPr kumimoji="1" lang="ja-JP" altLang="en-US" sz="2400" dirty="0"/>
          </a:p>
        </p:txBody>
      </p:sp>
    </p:spTree>
    <p:extLst>
      <p:ext uri="{BB962C8B-B14F-4D97-AF65-F5344CB8AC3E}">
        <p14:creationId xmlns:p14="http://schemas.microsoft.com/office/powerpoint/2010/main" val="377568532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2175"/>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保険のしくみにおいて，保険契約者がリスクに応じて負担する掛け金のことを何というか。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保険準備金</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保険金</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18845" y="2203562"/>
            <a:ext cx="3690551"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保険料</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16225"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3027355"/>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保険事故の発生に備えて保険料を積み立てたもので，一部は保険資金として投資される。</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05265" y="2978835"/>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保険事故が発生したとき，その損害を補うために支払われる資金。</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3697" y="223660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保険準備金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320891"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29936" y="226635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保険料</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F2001362-CF99-429A-889C-116FB7589C9E}"/>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a:t>
            </a:r>
            <a:r>
              <a:rPr lang="en-US" altLang="ja-JP" sz="2400" dirty="0"/>
              <a:t>1</a:t>
            </a:r>
            <a:endParaRPr kumimoji="1" lang="ja-JP" altLang="en-US" sz="2400" dirty="0"/>
          </a:p>
        </p:txBody>
      </p:sp>
    </p:spTree>
    <p:extLst>
      <p:ext uri="{BB962C8B-B14F-4D97-AF65-F5344CB8AC3E}">
        <p14:creationId xmlns:p14="http://schemas.microsoft.com/office/powerpoint/2010/main" val="10351809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一個人が出資者と経営者を兼ね，その人が事業に対して無限責任を負う企業形態を何というか。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個人企業</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合資会社</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51356" y="2187818"/>
            <a:ext cx="3679459"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私企業</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962404" y="3978343"/>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059813" y="3881683"/>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691650" y="308300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317983" y="2816338"/>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個人や民間の集団によって出資された企業。</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78934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経営にあたる少数の無限責任社員と出資のみを行う有限責任社員によって構成される会社形態。</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個人企業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合資会社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51356" y="222600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私企業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85CD2A80-999B-4063-9148-C24BB544651B}"/>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7</a:t>
            </a:r>
            <a:endParaRPr kumimoji="1" lang="ja-JP" altLang="en-US" sz="2400" dirty="0"/>
          </a:p>
        </p:txBody>
      </p:sp>
    </p:spTree>
    <p:extLst>
      <p:ext uri="{BB962C8B-B14F-4D97-AF65-F5344CB8AC3E}">
        <p14:creationId xmlns:p14="http://schemas.microsoft.com/office/powerpoint/2010/main" val="10351809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48119" y="584947"/>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国や地方公共団体が出資して設立する企業を何というか。</a:t>
            </a:r>
            <a:endParaRPr lang="en-US" altLang="ja-JP" sz="2800" b="1" dirty="0">
              <a:latin typeface="ＭＳ ゴシック" panose="020B0609070205080204" pitchFamily="49" charset="-128"/>
              <a:ea typeface="ＭＳ ゴシック" panose="020B0609070205080204" pitchFamily="49" charset="-128"/>
            </a:endParaRPr>
          </a:p>
          <a:p>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公企業</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03741" y="2228276"/>
            <a:ext cx="3583459"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協同組合</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005576" y="3946191"/>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98031" y="4039683"/>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645813" y="2971797"/>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73467"/>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有限責任社員のみで構成され，重要な事柄も出資額に関係なく，話し合いで決められる会社形態。</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537363" y="2930878"/>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経済的に弱い立場にある人たちが，相互扶助の精神で協力して設立し，運営する企業形態。</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86778" y="2231955"/>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3443" y="2209954"/>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公企業</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77761" y="2185529"/>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協同組合</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75820260-EA26-4284-AF14-6DF04758E23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8</a:t>
            </a:r>
            <a:endParaRPr kumimoji="1" lang="ja-JP" altLang="en-US" sz="2400" dirty="0"/>
          </a:p>
        </p:txBody>
      </p:sp>
    </p:spTree>
    <p:extLst>
      <p:ext uri="{BB962C8B-B14F-4D97-AF65-F5344CB8AC3E}">
        <p14:creationId xmlns:p14="http://schemas.microsoft.com/office/powerpoint/2010/main" val="10351809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国や地方公共団体と民間の共同出資で設立され，第三セクターとも称される企業を何というか。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公私合同企業</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172233"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公企業</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38033" y="2178849"/>
            <a:ext cx="363681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780704" y="3797911"/>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144572" y="3829619"/>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510848" y="2884435"/>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471008" y="2811684"/>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有限責任社員のみで構成され，重要な事柄も出資額に関係なく，話し合いで決められる会社形態。</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238350" y="294323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国や地方公共団体が出資して設立する企業。</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72995" y="2215333"/>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公私合同企業</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184589" y="2213877"/>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公企業</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23124" y="2151810"/>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23C415A4-8DE4-45E7-942C-1F6A09287718}"/>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9</a:t>
            </a:r>
            <a:endParaRPr kumimoji="1" lang="ja-JP" altLang="en-US" sz="2400" dirty="0"/>
          </a:p>
        </p:txBody>
      </p:sp>
    </p:spTree>
    <p:extLst>
      <p:ext uri="{BB962C8B-B14F-4D97-AF65-F5344CB8AC3E}">
        <p14:creationId xmlns:p14="http://schemas.microsoft.com/office/powerpoint/2010/main" val="21722427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営む事業の規模を問わない，もっとも一般的な会社形態は何か。なお，その会社では，出資者はいずれも有限責任しか負わない。</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合同会社</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合名会社</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91384" y="2178848"/>
            <a:ext cx="3702908"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株式会社</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854843" y="3847337"/>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087966" y="4039683"/>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01121" y="319421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02047" y="2854360"/>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有限責任社員のみで構成され，重要な事柄も出資額に関係なく，話し合いで決められる会社形態。</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78934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無限責任を負う少数の出資者（社員）で構成され，その人たちが自ら経営にあたる会社形態。</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25953"/>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176807"/>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合名会社</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14832" y="2160815"/>
            <a:ext cx="3679460" cy="3950688"/>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株式会社</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347887F5-DD80-4B13-81A5-68FA66D22438}"/>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10</a:t>
            </a:r>
            <a:endParaRPr kumimoji="1" lang="ja-JP" altLang="en-US" sz="2400" dirty="0"/>
          </a:p>
        </p:txBody>
      </p:sp>
    </p:spTree>
    <p:extLst>
      <p:ext uri="{BB962C8B-B14F-4D97-AF65-F5344CB8AC3E}">
        <p14:creationId xmlns:p14="http://schemas.microsoft.com/office/powerpoint/2010/main" val="200503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70298" y="582200"/>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株主の権利または地位のことを何というか。</a:t>
            </a:r>
            <a:endParaRPr lang="en-US" altLang="ja-JP" sz="2800" b="1" dirty="0">
              <a:latin typeface="ＭＳ ゴシック" panose="020B0609070205080204" pitchFamily="49" charset="-128"/>
              <a:ea typeface="ＭＳ ゴシック" panose="020B0609070205080204" pitchFamily="49" charset="-128"/>
            </a:endParaRPr>
          </a:p>
          <a:p>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151870" y="2180150"/>
            <a:ext cx="3645243"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フランチャイザー</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048368" y="2110771"/>
            <a:ext cx="3937685" cy="44203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コーポレートガバナンス</a:t>
            </a:r>
            <a:endParaRPr kumimoji="1" lang="ja-JP" altLang="en-US" sz="24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4904270" y="4193326"/>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243425" y="4163250"/>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77002" y="304593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520435" y="2866717"/>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企業活動は一部の経営者や従業員の判断だけで行われてはならないが，そのための取り組みやしくみのこと。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250706" y="2918521"/>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独自の商品や販売方式などを開発し，有力な商標をもつフランチャイズチェーンの本部のこと。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0064" y="216479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株式</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135162" y="210964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フランチャイザー</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048368" y="2140420"/>
            <a:ext cx="3993588" cy="432002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400" b="1" dirty="0">
                <a:latin typeface="ＭＳ ゴシック" panose="020B0609070205080204" pitchFamily="49" charset="-128"/>
                <a:ea typeface="ＭＳ ゴシック" panose="020B0609070205080204" pitchFamily="49" charset="-128"/>
              </a:rPr>
              <a:t>コーポレートガバナンス</a:t>
            </a:r>
            <a:endParaRPr lang="en-US" altLang="ja-JP" sz="2400" b="1" dirty="0">
              <a:latin typeface="ＭＳ ゴシック" panose="020B0609070205080204" pitchFamily="49" charset="-128"/>
              <a:ea typeface="ＭＳ ゴシック" panose="020B0609070205080204" pitchFamily="49" charset="-128"/>
            </a:endParaRPr>
          </a:p>
          <a:p>
            <a:pPr algn="dist"/>
            <a:endParaRPr lang="en-US" altLang="ja-JP" sz="1600" b="1" dirty="0">
              <a:latin typeface="ＭＳ ゴシック" panose="020B0609070205080204" pitchFamily="49" charset="-128"/>
              <a:ea typeface="ＭＳ ゴシック" panose="020B0609070205080204" pitchFamily="49" charset="-128"/>
            </a:endParaRPr>
          </a:p>
          <a:p>
            <a:pPr algn="dist"/>
            <a:endParaRPr lang="en-US" altLang="ja-JP" sz="1600" b="1" dirty="0">
              <a:latin typeface="ＭＳ ゴシック" panose="020B0609070205080204" pitchFamily="49" charset="-128"/>
              <a:ea typeface="ＭＳ ゴシック" panose="020B0609070205080204" pitchFamily="49" charset="-128"/>
            </a:endParaRPr>
          </a:p>
          <a:p>
            <a:pPr algn="dist"/>
            <a:endParaRPr lang="en-US" altLang="ja-JP" sz="1600" b="1" dirty="0">
              <a:latin typeface="ＭＳ ゴシック" panose="020B0609070205080204" pitchFamily="49" charset="-128"/>
              <a:ea typeface="ＭＳ ゴシック" panose="020B0609070205080204" pitchFamily="49" charset="-128"/>
            </a:endParaRPr>
          </a:p>
          <a:p>
            <a:pPr algn="dist"/>
            <a:endParaRPr lang="en-US" altLang="ja-JP" sz="1600" b="1" dirty="0">
              <a:latin typeface="ＭＳ ゴシック" panose="020B0609070205080204" pitchFamily="49" charset="-128"/>
              <a:ea typeface="ＭＳ ゴシック" panose="020B0609070205080204" pitchFamily="49" charset="-128"/>
            </a:endParaRPr>
          </a:p>
          <a:p>
            <a:pPr algn="dist"/>
            <a:endParaRPr kumimoji="1" lang="en-US" altLang="ja-JP" sz="1600" b="1" dirty="0">
              <a:latin typeface="ＭＳ ゴシック" panose="020B0609070205080204" pitchFamily="49" charset="-128"/>
              <a:ea typeface="ＭＳ ゴシック" panose="020B0609070205080204" pitchFamily="49" charset="-128"/>
            </a:endParaRPr>
          </a:p>
          <a:p>
            <a:pPr algn="dist"/>
            <a:endParaRPr lang="en-US" altLang="ja-JP" sz="1600" b="1" dirty="0">
              <a:latin typeface="ＭＳ ゴシック" panose="020B0609070205080204" pitchFamily="49" charset="-128"/>
              <a:ea typeface="ＭＳ ゴシック" panose="020B0609070205080204" pitchFamily="49" charset="-128"/>
            </a:endParaRPr>
          </a:p>
          <a:p>
            <a:pPr algn="dist"/>
            <a:endParaRPr kumimoji="1" lang="en-US" altLang="ja-JP" sz="16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A3413D0E-BE13-4D61-9E9E-46FC5C8D9CCD}"/>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a:t>
            </a:r>
            <a:endParaRPr kumimoji="1" lang="ja-JP" altLang="en-US" sz="2400" dirty="0"/>
          </a:p>
        </p:txBody>
      </p:sp>
    </p:spTree>
    <p:extLst>
      <p:ext uri="{BB962C8B-B14F-4D97-AF65-F5344CB8AC3E}">
        <p14:creationId xmlns:p14="http://schemas.microsoft.com/office/powerpoint/2010/main" val="36344751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利益配当の請求権や株主総会での議決権などを有する，株式会社の出資者のことを何というか。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ビジネスエンジェル</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03740" y="2203562"/>
            <a:ext cx="3715265"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株主</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13713" y="3844595"/>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25834"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89690" y="2908253"/>
            <a:ext cx="3307482" cy="307777"/>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株主の権利または地位のこと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78934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起業したい人や創業間もない企業に対して出資する，富裕な個人投資家のこと。</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5279" y="22085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株式</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3444" y="217142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ビジネスエンジェル</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39545" y="2155437"/>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株主</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29DC67D0-3AA0-4BE9-8504-8543C349FE19}"/>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12</a:t>
            </a:r>
            <a:endParaRPr kumimoji="1" lang="ja-JP" altLang="en-US" sz="2400" dirty="0"/>
          </a:p>
        </p:txBody>
      </p:sp>
    </p:spTree>
    <p:extLst>
      <p:ext uri="{BB962C8B-B14F-4D97-AF65-F5344CB8AC3E}">
        <p14:creationId xmlns:p14="http://schemas.microsoft.com/office/powerpoint/2010/main" val="21722427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C0C728-E177-42A3-B17E-CF500752A332}"/>
              </a:ext>
            </a:extLst>
          </p:cNvPr>
          <p:cNvSpPr>
            <a:spLocks noGrp="1"/>
          </p:cNvSpPr>
          <p:nvPr>
            <p:ph type="title"/>
          </p:nvPr>
        </p:nvSpPr>
        <p:spPr/>
        <p:txBody>
          <a:bodyPr/>
          <a:lstStyle/>
          <a:p>
            <a:endParaRPr kumimoji="1" lang="ja-JP" altLang="en-US"/>
          </a:p>
        </p:txBody>
      </p:sp>
      <p:sp>
        <p:nvSpPr>
          <p:cNvPr id="3" name="コンテンツ プレースホルダー 2">
            <a:extLst>
              <a:ext uri="{FF2B5EF4-FFF2-40B4-BE49-F238E27FC236}">
                <a16:creationId xmlns:a16="http://schemas.microsoft.com/office/drawing/2014/main" id="{97A91CAA-E9D8-4325-BE9A-B8CEABD2E880}"/>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0705156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取締役を選任したり，事業経営の基本方針を決定したりする，株式会社における最高の意思決定機関を何というか。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314911" y="2217221"/>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コンプライアンス</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株主総会</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62747" y="2154135"/>
            <a:ext cx="3661524"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取締役会</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179708" y="3896765"/>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335101" y="4274461"/>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645812" y="3166299"/>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500900" y="2866717"/>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法令を遵守し，会社や株主の利益に偏ることなく，社会全体の利益を追求していこうとする考え方。</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513787" y="2875844"/>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取締役によって構成され，株式会社の業務執行の方針を決定し，その執行を監督する機関。</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9CD61D95-697B-4898-8266-A79599CDCE07}"/>
              </a:ext>
            </a:extLst>
          </p:cNvPr>
          <p:cNvSpPr txBox="1"/>
          <p:nvPr/>
        </p:nvSpPr>
        <p:spPr>
          <a:xfrm>
            <a:off x="8466323" y="3866563"/>
            <a:ext cx="3429251" cy="307777"/>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　</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86741" y="221422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コンプライアンス</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3442" y="217142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株主総会</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60195" y="213072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取締役会</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CAA44C05-9C0B-4B6C-845C-6D004CC732D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14</a:t>
            </a:r>
            <a:endParaRPr kumimoji="1" lang="ja-JP" altLang="en-US" sz="2400" dirty="0"/>
          </a:p>
        </p:txBody>
      </p:sp>
    </p:spTree>
    <p:extLst>
      <p:ext uri="{BB962C8B-B14F-4D97-AF65-F5344CB8AC3E}">
        <p14:creationId xmlns:p14="http://schemas.microsoft.com/office/powerpoint/2010/main" val="200503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取締役によって構成され，株式会社の業務執行の方針を決定し，その執行を監督する機関を何というか。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理事</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株主総会</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7882" y="2228275"/>
            <a:ext cx="3641124"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取締役会</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25835" y="3243645"/>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84681"/>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協同組合において，組合員総会で選出され，組合の運営にあたる者。</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94323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取締役を選任したり，事業経営の基本方針を決定したりする，株式会社における最高の意思決定機関。</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03925"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理事</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849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株主総会</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39546" y="218015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取締役会</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20" name="テキスト ボックス 19">
            <a:extLst>
              <a:ext uri="{FF2B5EF4-FFF2-40B4-BE49-F238E27FC236}">
                <a16:creationId xmlns:a16="http://schemas.microsoft.com/office/drawing/2014/main" id="{972FC14D-9EA2-48B2-B8DB-07F5650C7160}"/>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15</a:t>
            </a:r>
            <a:endParaRPr kumimoji="1" lang="ja-JP" altLang="en-US" sz="2400" dirty="0"/>
          </a:p>
        </p:txBody>
      </p:sp>
    </p:spTree>
    <p:extLst>
      <p:ext uri="{BB962C8B-B14F-4D97-AF65-F5344CB8AC3E}">
        <p14:creationId xmlns:p14="http://schemas.microsoft.com/office/powerpoint/2010/main" val="36344751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株式会社の業務執行および会計処理が適正に行われているかどうかを監査する機関を何というか。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監事</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監査役</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83146" y="2265346"/>
            <a:ext cx="3678195"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取締役会</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154995" y="4316894"/>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81738" y="3166299"/>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89690" y="2909394"/>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協同組合において，組合員総会で選出され　組合の会計監査にあたる者。</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600285" y="2826417"/>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取締役によって構成され，株式会社の業務執行の方針を決定し，その執行を監督する機関。</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0619" y="223660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監事</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3444" y="2179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監査役</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43893" y="21261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取締役会</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5CF0C120-B831-4348-9468-B47DA4B071C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16</a:t>
            </a:r>
            <a:endParaRPr kumimoji="1" lang="ja-JP" altLang="en-US" sz="2400" dirty="0"/>
          </a:p>
        </p:txBody>
      </p:sp>
    </p:spTree>
    <p:extLst>
      <p:ext uri="{BB962C8B-B14F-4D97-AF65-F5344CB8AC3E}">
        <p14:creationId xmlns:p14="http://schemas.microsoft.com/office/powerpoint/2010/main" val="21722427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593017"/>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保険事故の発生に備えて保険料を積み立てたもので，一部は保険資金として投資されるものを何というか。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保険料</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保険金</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41218" y="2184146"/>
            <a:ext cx="3665838"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保険準備金</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13885" y="3199516"/>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72729" y="2943233"/>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保険のしくみにおいて，保険契約者がリスクに応じて負担する掛け金のこと。</a:t>
            </a: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7016" y="2880455"/>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保険事故が発生したとき，その損害を補うために支払われる資金。</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01675"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保険料</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315669" y="218414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保険金</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41218" y="216479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保険準備金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solidFill>
                <a:srgbClr val="FF0000"/>
              </a:solidFill>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F6F59675-C443-4EF5-B68D-E7FFD7BEE4EE}"/>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112</a:t>
            </a:r>
            <a:endParaRPr kumimoji="1" lang="ja-JP" altLang="en-US" sz="2400" dirty="0"/>
          </a:p>
        </p:txBody>
      </p:sp>
    </p:spTree>
    <p:extLst>
      <p:ext uri="{BB962C8B-B14F-4D97-AF65-F5344CB8AC3E}">
        <p14:creationId xmlns:p14="http://schemas.microsoft.com/office/powerpoint/2010/main" val="10351809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会社の規模拡大とともに，経営が出資者の手からはなれ，専任の経営者へゆだねられていく現象を何というか。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事業部制組織</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垂直的分化</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28248" y="2204864"/>
            <a:ext cx="3672408"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出資と経営の分離</a:t>
            </a:r>
            <a:endParaRPr lang="en-US" altLang="ja-JP"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698829" y="3218932"/>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3027355"/>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企業をいくつかの部門に分けて，それらを事業部とし，それぞれが独自の利益責任で活動する組織。</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94323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本部長・部長・次長・課長・係長といったような，管理業務の階層による細分化。</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5" name="テキスト ボックス 14">
            <a:extLst>
              <a:ext uri="{FF2B5EF4-FFF2-40B4-BE49-F238E27FC236}">
                <a16:creationId xmlns:a16="http://schemas.microsoft.com/office/drawing/2014/main" id="{9CD61D95-697B-4898-8266-A79599CDCE07}"/>
              </a:ext>
            </a:extLst>
          </p:cNvPr>
          <p:cNvSpPr txBox="1"/>
          <p:nvPr/>
        </p:nvSpPr>
        <p:spPr>
          <a:xfrm>
            <a:off x="8466323" y="3866563"/>
            <a:ext cx="3429251" cy="307777"/>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　</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7708" y="218350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zh-TW" altLang="en-US" sz="2800" b="1" dirty="0">
                <a:latin typeface="ＭＳ ゴシック" panose="020B0609070205080204" pitchFamily="49" charset="-128"/>
                <a:ea typeface="ＭＳ ゴシック" panose="020B0609070205080204" pitchFamily="49" charset="-128"/>
              </a:rPr>
              <a:t>事業部制組織</a:t>
            </a:r>
            <a:endParaRPr lang="en-US" altLang="zh-TW"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垂直的分化</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28248"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出資と経営の分離</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08D1F163-D414-4D38-BE16-5072DF26528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17</a:t>
            </a:r>
            <a:endParaRPr kumimoji="1" lang="ja-JP" altLang="en-US" sz="2400" dirty="0"/>
          </a:p>
        </p:txBody>
      </p:sp>
    </p:spTree>
    <p:extLst>
      <p:ext uri="{BB962C8B-B14F-4D97-AF65-F5344CB8AC3E}">
        <p14:creationId xmlns:p14="http://schemas.microsoft.com/office/powerpoint/2010/main" val="200503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無限責任を負う少数の出資者（社員）で構成され，その人たちが自ら経営にあたる会社形態を何というか。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合名会社</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合資会社</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9326" y="2203562"/>
            <a:ext cx="3554348"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株式会社</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087927" y="41539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696837" y="3130280"/>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565314" y="2814341"/>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営む事業の規模を問わない，もっとも一般的な会社形態。出資者はいずれも有限責任しか負わない。</a:t>
            </a: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361917" y="294323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経営にあたる少数の無限責任社員と出資のみを行う有限責任社員によって構成される会社形態。</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1288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合名会社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16243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合資会社</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77915" y="212303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株式会社</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266114E6-73B4-4B06-8A2E-F552FCB0E468}"/>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18</a:t>
            </a:r>
            <a:endParaRPr kumimoji="1" lang="ja-JP" altLang="en-US" sz="2400" dirty="0"/>
          </a:p>
        </p:txBody>
      </p:sp>
    </p:spTree>
    <p:extLst>
      <p:ext uri="{BB962C8B-B14F-4D97-AF65-F5344CB8AC3E}">
        <p14:creationId xmlns:p14="http://schemas.microsoft.com/office/powerpoint/2010/main" val="36344751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経営にあたる少数の無限責任社員と出資のみを行う有限責任社員によって構成される会社形態を何というか。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212600" y="2216941"/>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持株会社</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合資会社</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8111" y="2218986"/>
            <a:ext cx="3542961"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株式会社</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045929" y="435558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50716" y="3472506"/>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73467"/>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企業がグループを形成し，それに所属する会社の株式をすべて保有して，全体の管理にあたる会社。</a:t>
            </a: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547927" y="3027305"/>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営む事業の規模を問わない，もっとも一般的な会社形態。出資者はいずれも有限責任しか負わない。</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17043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持株会社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76238" y="216479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合資会社</a:t>
            </a: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97718" y="216479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株式会社</a:t>
            </a:r>
            <a:endParaRPr kumimoji="1"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48FBF249-48F3-4FC6-B79D-1018C1EDBC6B}"/>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19</a:t>
            </a:r>
            <a:endParaRPr kumimoji="1" lang="ja-JP" altLang="en-US" sz="2400" dirty="0"/>
          </a:p>
        </p:txBody>
      </p:sp>
    </p:spTree>
    <p:extLst>
      <p:ext uri="{BB962C8B-B14F-4D97-AF65-F5344CB8AC3E}">
        <p14:creationId xmlns:p14="http://schemas.microsoft.com/office/powerpoint/2010/main" val="217224271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有限責任社員のみで構成され，重要な事柄も出資額に関係なく，話し合いで決められる会社形態を何というか。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212600" y="2204864"/>
            <a:ext cx="3658204"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持株会社</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336" y="224737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41218" y="2203562"/>
            <a:ext cx="3554357"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協　 同 　組 　合</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9007822" y="3994289"/>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614840" y="3172790"/>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73467"/>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企業がグループを形成し，それに所属する会社の株式をすべて保有して，全体の管理にあたる会社。</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476382" y="2813418"/>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経済的に弱い立場にある人たちが，相互扶助の精神で協力して設立し，運営する企業形態。</a:t>
            </a:r>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30782" y="2221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持株会社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17626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合同会社</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78666" y="214847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協同組合</a:t>
            </a:r>
            <a:endParaRPr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Ⅳ</a:t>
            </a:r>
            <a:r>
              <a:rPr lang="ja-JP" altLang="en-US" dirty="0"/>
              <a:t>　企業活動の基礎</a:t>
            </a:r>
            <a:endParaRPr kumimoji="1" lang="ja-JP" altLang="en-US" dirty="0"/>
          </a:p>
        </p:txBody>
      </p:sp>
      <p:sp>
        <p:nvSpPr>
          <p:cNvPr id="19" name="テキスト ボックス 18">
            <a:extLst>
              <a:ext uri="{FF2B5EF4-FFF2-40B4-BE49-F238E27FC236}">
                <a16:creationId xmlns:a16="http://schemas.microsoft.com/office/drawing/2014/main" id="{C72ECA11-6621-49F0-922E-FBD44CAB02EC}"/>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20</a:t>
            </a:r>
            <a:endParaRPr kumimoji="1" lang="ja-JP" altLang="en-US" sz="2400" dirty="0"/>
          </a:p>
        </p:txBody>
      </p:sp>
    </p:spTree>
    <p:extLst>
      <p:ext uri="{BB962C8B-B14F-4D97-AF65-F5344CB8AC3E}">
        <p14:creationId xmlns:p14="http://schemas.microsoft.com/office/powerpoint/2010/main" val="200503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保険事故が発生したとき，その損害を補うために支払われる資金のことを何というか。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保険金</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保険準備金</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46693" y="220356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保険料</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32877" y="4208084"/>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9058075" y="3866688"/>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540032" y="3254470"/>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532682" y="2943358"/>
            <a:ext cx="3307482" cy="923330"/>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保険のしくみにおいて，保険契約者がリスクに応じて負担する掛け金のこと。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533022" y="2980530"/>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保険事故の発生に備えて保険料を積み立てたもので，一部は保険資金として投資される。</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19854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734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保険準備金</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46693" y="2198545"/>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保険料</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61DDD6E3-4047-48ED-877D-F2A9D275E4CD}"/>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113</a:t>
            </a:r>
            <a:endParaRPr kumimoji="1" lang="ja-JP" altLang="en-US" sz="2400" dirty="0"/>
          </a:p>
        </p:txBody>
      </p:sp>
    </p:spTree>
    <p:extLst>
      <p:ext uri="{BB962C8B-B14F-4D97-AF65-F5344CB8AC3E}">
        <p14:creationId xmlns:p14="http://schemas.microsoft.com/office/powerpoint/2010/main" val="103518098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579809"/>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おもに保険会社がこれにあたるが，保険事業を営む者のことを何というか。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54215" y="2229763"/>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8537076" y="4071246"/>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81737" y="3008868"/>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77333" y="2873467"/>
            <a:ext cx="3307482"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保険の対象となる者，または対象となる財産の所有者で，保険事故の発生で経済的被害を被る者のこと。</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379319" y="2896314"/>
            <a:ext cx="3429251" cy="153888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情報を収集・加工し、それを発信したり、送信したり、受信したりする働きのこと。</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3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16115" y="2203561"/>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E92BD93E-44BF-4D75-A639-9B5B392269E4}"/>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114</a:t>
            </a:r>
            <a:endParaRPr kumimoji="1" lang="ja-JP" altLang="en-US" sz="2400" dirty="0"/>
          </a:p>
        </p:txBody>
      </p:sp>
    </p:spTree>
    <p:extLst>
      <p:ext uri="{BB962C8B-B14F-4D97-AF65-F5344CB8AC3E}">
        <p14:creationId xmlns:p14="http://schemas.microsoft.com/office/powerpoint/2010/main" val="27513906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保険者（保険会社）と契約を結び，保険料を支払う者のことを何というか。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endParaRPr lang="en-US" altLang="ja-JP"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254214" y="219862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5015481" y="4218040"/>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8771420" y="4206757"/>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852289" y="2971797"/>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8388269" y="2784409"/>
            <a:ext cx="3307482"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保険の対象となる者，または対象となる財産の所有者で，保険事故の発生で経済的被害を被る者のこと。</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4420904" y="2820027"/>
            <a:ext cx="3429251" cy="61555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保険事業を営む者のこと。おもに保険会社がこれにあたる。</a:t>
            </a: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191344" y="22092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89631" y="2209206"/>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216115" y="21854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endParaRPr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F79CD009-3307-40A0-9A0E-E397966EF11D}"/>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115</a:t>
            </a:r>
            <a:endParaRPr kumimoji="1" lang="ja-JP" altLang="en-US" sz="2400" dirty="0"/>
          </a:p>
        </p:txBody>
      </p:sp>
    </p:spTree>
    <p:extLst>
      <p:ext uri="{BB962C8B-B14F-4D97-AF65-F5344CB8AC3E}">
        <p14:creationId xmlns:p14="http://schemas.microsoft.com/office/powerpoint/2010/main" val="11705680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5864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保険の対象となる者，または対象となる財産の所有者で，保険事故の発生で経済的被害を被る者のことを何というか。</a:t>
            </a: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191344"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21979" y="220356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kumimoji="1" lang="ja-JP" altLang="en-US" sz="2800" b="1" dirty="0">
              <a:latin typeface="ＭＳ ゴシック" panose="020B0609070205080204" pitchFamily="49" charset="-128"/>
              <a:ea typeface="ＭＳ ゴシック" panose="020B0609070205080204" pitchFamily="49" charset="-128"/>
            </a:endParaRP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8870789" y="3859694"/>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1211534" y="4262104"/>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81737" y="2922369"/>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364976" y="2983535"/>
            <a:ext cx="3307482" cy="923330"/>
          </a:xfrm>
          <a:prstGeom prst="rect">
            <a:avLst/>
          </a:prstGeom>
          <a:noFill/>
        </p:spPr>
        <p:txBody>
          <a:bodyPr wrap="square" lIns="0" tIns="0" rIns="0" bIns="0" rtlCol="0" anchor="ctr" anchorCtr="0">
            <a:spAutoFit/>
          </a:bodyPr>
          <a:lstStyle/>
          <a:p>
            <a:r>
              <a:rPr lang="ja-JP" altLang="en-US" sz="2000">
                <a:latin typeface="ＭＳ ゴシック" panose="020B0609070205080204" pitchFamily="49" charset="-128"/>
                <a:ea typeface="ＭＳ ゴシック" panose="020B0609070205080204" pitchFamily="49" charset="-128"/>
              </a:rPr>
              <a:t>保険者（保険会社）と契約を結び，保険料を支払う者。</a:t>
            </a:r>
            <a:endParaRPr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464360" y="3029732"/>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保険事業を営む者のこと。おもに保険会社がこれにあたる。</a:t>
            </a:r>
            <a:endParaRPr lang="en-US" altLang="ja-JP" sz="2000" dirty="0">
              <a:latin typeface="ＭＳ ゴシック" panose="020B0609070205080204" pitchFamily="49" charset="-128"/>
              <a:ea typeface="ＭＳ ゴシック" panose="020B0609070205080204" pitchFamily="49" charset="-128"/>
            </a:endParaRPr>
          </a:p>
          <a:p>
            <a:endParaRPr kumimoji="1" lang="en-US" altLang="ja-JP" sz="2000" dirty="0">
              <a:latin typeface="ＭＳ ゴシック" panose="020B0609070205080204" pitchFamily="49" charset="-128"/>
              <a:ea typeface="ＭＳ ゴシック" panose="020B0609070205080204" pitchFamily="49" charset="-128"/>
            </a:endParaRPr>
          </a:p>
          <a:p>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12600" y="2223939"/>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保険契約者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95800" y="2204864"/>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被保険者</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21979" y="2152000"/>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保険者</a:t>
            </a:r>
            <a:endParaRPr lang="en-US" altLang="ja-JP" sz="2800" b="1" dirty="0">
              <a:latin typeface="ＭＳ ゴシック" panose="020B0609070205080204" pitchFamily="49" charset="-128"/>
              <a:ea typeface="ＭＳ ゴシック" panose="020B0609070205080204" pitchFamily="49" charset="-128"/>
            </a:endParaRPr>
          </a:p>
          <a:p>
            <a:pPr algn="ctr"/>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20952B20-F81D-441A-A587-FAC56D657F8B}"/>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116</a:t>
            </a:r>
            <a:endParaRPr kumimoji="1" lang="ja-JP" altLang="en-US" sz="2400" dirty="0"/>
          </a:p>
        </p:txBody>
      </p:sp>
    </p:spTree>
    <p:extLst>
      <p:ext uri="{BB962C8B-B14F-4D97-AF65-F5344CB8AC3E}">
        <p14:creationId xmlns:p14="http://schemas.microsoft.com/office/powerpoint/2010/main" val="76353484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9CD61D95-697B-4898-8266-A79599CDCE07}"/>
              </a:ext>
            </a:extLst>
          </p:cNvPr>
          <p:cNvSpPr txBox="1"/>
          <p:nvPr/>
        </p:nvSpPr>
        <p:spPr>
          <a:xfrm>
            <a:off x="624572" y="607058"/>
            <a:ext cx="11309102" cy="1292662"/>
          </a:xfrm>
          <a:prstGeom prst="rect">
            <a:avLst/>
          </a:prstGeom>
          <a:noFill/>
        </p:spPr>
        <p:txBody>
          <a:bodyPr wrap="square" lIns="0" tIns="0" rIns="0" bIns="0" rtlCol="0" anchor="ctr" anchorCtr="0">
            <a:spAutoFit/>
          </a:bodyPr>
          <a:lstStyle/>
          <a:p>
            <a:r>
              <a:rPr kumimoji="1" lang="ja-JP" altLang="en-US" sz="2800" b="1" dirty="0">
                <a:latin typeface="ＭＳ ゴシック" panose="020B0609070205080204" pitchFamily="49" charset="-128"/>
                <a:ea typeface="ＭＳ ゴシック" panose="020B0609070205080204" pitchFamily="49" charset="-128"/>
              </a:rPr>
              <a:t>　</a:t>
            </a:r>
            <a:r>
              <a:rPr lang="ja-JP" altLang="en-US" sz="2800" b="1" dirty="0">
                <a:latin typeface="ＭＳ ゴシック" panose="020B0609070205080204" pitchFamily="49" charset="-128"/>
                <a:ea typeface="ＭＳ ゴシック" panose="020B0609070205080204" pitchFamily="49" charset="-128"/>
              </a:rPr>
              <a:t>加入者の利益を守る目的で，広く一般から加入者を募集する保険を何というか。</a:t>
            </a:r>
            <a:endParaRPr lang="en-US" altLang="ja-JP" sz="2800" b="1" dirty="0">
              <a:latin typeface="ＭＳ ゴシック" panose="020B0609070205080204" pitchFamily="49" charset="-128"/>
              <a:ea typeface="ＭＳ ゴシック" panose="020B0609070205080204" pitchFamily="49" charset="-128"/>
            </a:endParaRPr>
          </a:p>
          <a:p>
            <a:r>
              <a:rPr lang="ja-JP" altLang="en-US" sz="2800" b="1" dirty="0">
                <a:latin typeface="ＭＳ ゴシック" panose="020B0609070205080204" pitchFamily="49" charset="-128"/>
                <a:ea typeface="ＭＳ ゴシック" panose="020B0609070205080204" pitchFamily="49" charset="-128"/>
              </a:rPr>
              <a:t>　該当するものをクリックしなさい。</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2AFECBD3-515A-4A36-9CA0-158189BC14FC}"/>
              </a:ext>
            </a:extLst>
          </p:cNvPr>
          <p:cNvSpPr txBox="1"/>
          <p:nvPr/>
        </p:nvSpPr>
        <p:spPr>
          <a:xfrm>
            <a:off x="212600" y="178152"/>
            <a:ext cx="4616648" cy="307777"/>
          </a:xfrm>
          <a:prstGeom prst="rect">
            <a:avLst/>
          </a:prstGeom>
          <a:noFill/>
        </p:spPr>
        <p:txBody>
          <a:bodyPr wrap="none" lIns="0" tIns="0" rIns="0" bIns="0" rtlCol="0" anchor="ctr" anchorCtr="0">
            <a:spAutoFit/>
          </a:bodyPr>
          <a:lstStyle/>
          <a:p>
            <a:r>
              <a:rPr kumimoji="1" lang="ja-JP" altLang="en-US" sz="2000" b="1" i="1" dirty="0">
                <a:latin typeface="ＭＳ ゴシック" panose="020B0609070205080204" pitchFamily="49" charset="-128"/>
                <a:ea typeface="ＭＳ ゴシック" panose="020B0609070205080204" pitchFamily="49" charset="-128"/>
              </a:rPr>
              <a:t>次の説明に該当するものを答えなさい。</a:t>
            </a:r>
          </a:p>
        </p:txBody>
      </p:sp>
      <p:sp>
        <p:nvSpPr>
          <p:cNvPr id="6" name="テキスト ボックス 5">
            <a:extLst>
              <a:ext uri="{FF2B5EF4-FFF2-40B4-BE49-F238E27FC236}">
                <a16:creationId xmlns:a16="http://schemas.microsoft.com/office/drawing/2014/main" id="{918974F8-755D-4033-86B1-326CDCC8ACAE}"/>
              </a:ext>
            </a:extLst>
          </p:cNvPr>
          <p:cNvSpPr txBox="1"/>
          <p:nvPr/>
        </p:nvSpPr>
        <p:spPr>
          <a:xfrm>
            <a:off x="215135" y="2204864"/>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a16="http://schemas.microsoft.com/office/drawing/2014/main" id="{7C76606A-E4C4-466C-B133-A6288A137A8D}"/>
              </a:ext>
            </a:extLst>
          </p:cNvPr>
          <p:cNvSpPr txBox="1"/>
          <p:nvPr/>
        </p:nvSpPr>
        <p:spPr>
          <a:xfrm>
            <a:off x="4295800" y="2261632"/>
            <a:ext cx="3679460"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lang="en-US" altLang="ja-JP" sz="2800" b="1" dirty="0">
              <a:latin typeface="ＭＳ ゴシック" panose="020B0609070205080204" pitchFamily="49" charset="-128"/>
              <a:ea typeface="ＭＳ ゴシック" panose="020B0609070205080204" pitchFamily="49" charset="-128"/>
            </a:endParaRPr>
          </a:p>
        </p:txBody>
      </p:sp>
      <p:sp>
        <p:nvSpPr>
          <p:cNvPr id="8" name="テキスト ボックス 7">
            <a:extLst>
              <a:ext uri="{FF2B5EF4-FFF2-40B4-BE49-F238E27FC236}">
                <a16:creationId xmlns:a16="http://schemas.microsoft.com/office/drawing/2014/main" id="{CF89BB05-DCCD-48DA-B1B5-D5D11DAF90F0}"/>
              </a:ext>
            </a:extLst>
          </p:cNvPr>
          <p:cNvSpPr txBox="1"/>
          <p:nvPr/>
        </p:nvSpPr>
        <p:spPr>
          <a:xfrm>
            <a:off x="8379325" y="2203562"/>
            <a:ext cx="3554349" cy="503590"/>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損害保険</a:t>
            </a:r>
          </a:p>
        </p:txBody>
      </p:sp>
      <p:pic>
        <p:nvPicPr>
          <p:cNvPr id="9" name="Picture 4" descr="クリックすると新しいウィンドウで開きます">
            <a:extLst>
              <a:ext uri="{FF2B5EF4-FFF2-40B4-BE49-F238E27FC236}">
                <a16:creationId xmlns:a16="http://schemas.microsoft.com/office/drawing/2014/main" id="{7C86FFAE-7937-4314-A7D8-64E771D04243}"/>
              </a:ext>
            </a:extLst>
          </p:cNvPr>
          <p:cNvPicPr>
            <a:picLocks noChangeAspect="1" noChangeArrowheads="1"/>
          </p:cNvPicPr>
          <p:nvPr/>
        </p:nvPicPr>
        <p:blipFill>
          <a:blip r:embed="rId2" cstate="print"/>
          <a:srcRect/>
          <a:stretch>
            <a:fillRect/>
          </a:stretch>
        </p:blipFill>
        <p:spPr bwMode="auto">
          <a:xfrm>
            <a:off x="8983373" y="4176518"/>
            <a:ext cx="2346252" cy="2372035"/>
          </a:xfrm>
          <a:prstGeom prst="rect">
            <a:avLst/>
          </a:prstGeom>
          <a:noFill/>
        </p:spPr>
      </p:pic>
      <p:pic>
        <p:nvPicPr>
          <p:cNvPr id="10" name="Picture 6" descr="クリックすると新しいウィンドウで開きます">
            <a:extLst>
              <a:ext uri="{FF2B5EF4-FFF2-40B4-BE49-F238E27FC236}">
                <a16:creationId xmlns:a16="http://schemas.microsoft.com/office/drawing/2014/main" id="{CA100991-BD20-4C44-8C72-413CDF9A87DA}"/>
              </a:ext>
            </a:extLst>
          </p:cNvPr>
          <p:cNvPicPr>
            <a:picLocks noChangeAspect="1" noChangeArrowheads="1"/>
          </p:cNvPicPr>
          <p:nvPr/>
        </p:nvPicPr>
        <p:blipFill>
          <a:blip r:embed="rId3" cstate="print"/>
          <a:srcRect/>
          <a:stretch>
            <a:fillRect/>
          </a:stretch>
        </p:blipFill>
        <p:spPr bwMode="auto">
          <a:xfrm>
            <a:off x="679232" y="4176518"/>
            <a:ext cx="2259436" cy="2284265"/>
          </a:xfrm>
          <a:prstGeom prst="rect">
            <a:avLst/>
          </a:prstGeom>
          <a:noFill/>
        </p:spPr>
      </p:pic>
      <p:pic>
        <p:nvPicPr>
          <p:cNvPr id="12" name="Picture 16" descr="クリックすると新しいウィンドウで開きます">
            <a:extLst>
              <a:ext uri="{FF2B5EF4-FFF2-40B4-BE49-F238E27FC236}">
                <a16:creationId xmlns:a16="http://schemas.microsoft.com/office/drawing/2014/main" id="{FA664E61-8E5C-42CD-8C2A-62E2AF1693A4}"/>
              </a:ext>
            </a:extLst>
          </p:cNvPr>
          <p:cNvPicPr>
            <a:picLocks noChangeAspect="1" noChangeArrowheads="1"/>
          </p:cNvPicPr>
          <p:nvPr/>
        </p:nvPicPr>
        <p:blipFill>
          <a:blip r:embed="rId4" cstate="print"/>
          <a:srcRect/>
          <a:stretch>
            <a:fillRect/>
          </a:stretch>
        </p:blipFill>
        <p:spPr bwMode="auto">
          <a:xfrm>
            <a:off x="4769381" y="2867927"/>
            <a:ext cx="3040452" cy="3073863"/>
          </a:xfrm>
          <a:prstGeom prst="rect">
            <a:avLst/>
          </a:prstGeom>
          <a:noFill/>
        </p:spPr>
      </p:pic>
      <p:sp>
        <p:nvSpPr>
          <p:cNvPr id="13" name="テキスト ボックス 12">
            <a:extLst>
              <a:ext uri="{FF2B5EF4-FFF2-40B4-BE49-F238E27FC236}">
                <a16:creationId xmlns:a16="http://schemas.microsoft.com/office/drawing/2014/main" id="{9CD61D95-697B-4898-8266-A79599CDCE07}"/>
              </a:ext>
            </a:extLst>
          </p:cNvPr>
          <p:cNvSpPr txBox="1"/>
          <p:nvPr/>
        </p:nvSpPr>
        <p:spPr>
          <a:xfrm>
            <a:off x="401124" y="3027355"/>
            <a:ext cx="3307482" cy="615553"/>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国や地方公共団体が政策を遂行する目的で運営する保険。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4" name="テキスト ボックス 13">
            <a:extLst>
              <a:ext uri="{FF2B5EF4-FFF2-40B4-BE49-F238E27FC236}">
                <a16:creationId xmlns:a16="http://schemas.microsoft.com/office/drawing/2014/main" id="{9CD61D95-697B-4898-8266-A79599CDCE07}"/>
              </a:ext>
            </a:extLst>
          </p:cNvPr>
          <p:cNvSpPr txBox="1"/>
          <p:nvPr/>
        </p:nvSpPr>
        <p:spPr>
          <a:xfrm>
            <a:off x="8476717" y="2863437"/>
            <a:ext cx="3429251" cy="1231106"/>
          </a:xfrm>
          <a:prstGeom prst="rect">
            <a:avLst/>
          </a:prstGeom>
          <a:noFill/>
        </p:spPr>
        <p:txBody>
          <a:bodyPr wrap="square" lIns="0" tIns="0" rIns="0" bIns="0" rtlCol="0" anchor="ctr" anchorCtr="0">
            <a:spAutoFit/>
          </a:bodyPr>
          <a:lstStyle/>
          <a:p>
            <a:r>
              <a:rPr lang="ja-JP" altLang="en-US" sz="2000" dirty="0">
                <a:latin typeface="ＭＳ ゴシック" panose="020B0609070205080204" pitchFamily="49" charset="-128"/>
                <a:ea typeface="ＭＳ ゴシック" panose="020B0609070205080204" pitchFamily="49" charset="-128"/>
              </a:rPr>
              <a:t>火災保険・海上保険・自動車保険など，数多くの種類があり，建物・家財・商品といった財産を対象とする保険。</a:t>
            </a:r>
            <a:endParaRPr kumimoji="1" lang="ja-JP" altLang="en-US" sz="2000"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918974F8-755D-4033-86B1-326CDCC8ACAE}"/>
              </a:ext>
            </a:extLst>
          </p:cNvPr>
          <p:cNvSpPr txBox="1"/>
          <p:nvPr/>
        </p:nvSpPr>
        <p:spPr>
          <a:xfrm>
            <a:off x="208479" y="2298273"/>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政策保険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7" name="テキスト ボックス 16">
            <a:extLst>
              <a:ext uri="{FF2B5EF4-FFF2-40B4-BE49-F238E27FC236}">
                <a16:creationId xmlns:a16="http://schemas.microsoft.com/office/drawing/2014/main" id="{918974F8-755D-4033-86B1-326CDCC8ACAE}"/>
              </a:ext>
            </a:extLst>
          </p:cNvPr>
          <p:cNvSpPr txBox="1"/>
          <p:nvPr/>
        </p:nvSpPr>
        <p:spPr>
          <a:xfrm>
            <a:off x="4271088" y="2221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lang="ja-JP" altLang="en-US" sz="2800" b="1" dirty="0">
                <a:latin typeface="ＭＳ ゴシック" panose="020B0609070205080204" pitchFamily="49" charset="-128"/>
                <a:ea typeface="ＭＳ ゴシック" panose="020B0609070205080204" pitchFamily="49" charset="-128"/>
              </a:rPr>
              <a:t>普通保険</a:t>
            </a:r>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18" name="テキスト ボックス 17">
            <a:extLst>
              <a:ext uri="{FF2B5EF4-FFF2-40B4-BE49-F238E27FC236}">
                <a16:creationId xmlns:a16="http://schemas.microsoft.com/office/drawing/2014/main" id="{918974F8-755D-4033-86B1-326CDCC8ACAE}"/>
              </a:ext>
            </a:extLst>
          </p:cNvPr>
          <p:cNvSpPr txBox="1"/>
          <p:nvPr/>
        </p:nvSpPr>
        <p:spPr>
          <a:xfrm>
            <a:off x="8333697" y="2221562"/>
            <a:ext cx="3679460" cy="4381575"/>
          </a:xfrm>
          <a:prstGeom prst="rect">
            <a:avLst/>
          </a:prstGeom>
          <a:solidFill>
            <a:schemeClr val="accent5">
              <a:lumMod val="20000"/>
              <a:lumOff val="80000"/>
            </a:schemeClr>
          </a:solidFill>
        </p:spPr>
        <p:txBody>
          <a:bodyPr wrap="square" lIns="36000" tIns="36000" rIns="36000" bIns="36000" rtlCol="0" anchor="ctr" anchorCtr="0">
            <a:spAutoFit/>
          </a:bodyPr>
          <a:lstStyle/>
          <a:p>
            <a:pPr algn="dist"/>
            <a:r>
              <a:rPr kumimoji="1" lang="ja-JP" altLang="en-US" sz="2800" b="1" dirty="0">
                <a:latin typeface="ＭＳ ゴシック" panose="020B0609070205080204" pitchFamily="49" charset="-128"/>
                <a:ea typeface="ＭＳ ゴシック" panose="020B0609070205080204" pitchFamily="49" charset="-128"/>
              </a:rPr>
              <a:t>損害保険</a:t>
            </a:r>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en-US" altLang="ja-JP" sz="2800" b="1" dirty="0">
              <a:latin typeface="ＭＳ ゴシック" panose="020B0609070205080204" pitchFamily="49" charset="-128"/>
              <a:ea typeface="ＭＳ ゴシック" panose="020B0609070205080204" pitchFamily="49" charset="-128"/>
            </a:endParaRPr>
          </a:p>
          <a:p>
            <a:pPr algn="dist"/>
            <a:endParaRPr kumimoji="1" lang="ja-JP" altLang="en-US" sz="2800" b="1" dirty="0">
              <a:latin typeface="ＭＳ ゴシック" panose="020B0609070205080204" pitchFamily="49" charset="-128"/>
              <a:ea typeface="ＭＳ ゴシック" panose="020B0609070205080204" pitchFamily="49" charset="-128"/>
            </a:endParaRPr>
          </a:p>
        </p:txBody>
      </p:sp>
      <p:sp>
        <p:nvSpPr>
          <p:cNvPr id="2" name="対角する 2 つの角を切り取った四角形 1"/>
          <p:cNvSpPr/>
          <p:nvPr/>
        </p:nvSpPr>
        <p:spPr>
          <a:xfrm>
            <a:off x="7791168" y="178152"/>
            <a:ext cx="4104407" cy="428906"/>
          </a:xfrm>
          <a:prstGeom prst="snip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en-US" altLang="ja-JP" dirty="0"/>
              <a:t>Ⅲ</a:t>
            </a:r>
            <a:r>
              <a:rPr lang="ja-JP" altLang="en-US" dirty="0"/>
              <a:t>　ビジネスの担い手</a:t>
            </a:r>
            <a:endParaRPr kumimoji="1" lang="ja-JP" altLang="en-US" dirty="0"/>
          </a:p>
        </p:txBody>
      </p:sp>
      <p:sp>
        <p:nvSpPr>
          <p:cNvPr id="19" name="テキスト ボックス 18">
            <a:extLst>
              <a:ext uri="{FF2B5EF4-FFF2-40B4-BE49-F238E27FC236}">
                <a16:creationId xmlns:a16="http://schemas.microsoft.com/office/drawing/2014/main" id="{03FCE788-775A-4783-B36D-43ABE9922420}"/>
              </a:ext>
            </a:extLst>
          </p:cNvPr>
          <p:cNvSpPr txBox="1"/>
          <p:nvPr/>
        </p:nvSpPr>
        <p:spPr>
          <a:xfrm>
            <a:off x="212600" y="607058"/>
            <a:ext cx="648000" cy="461665"/>
          </a:xfrm>
          <a:prstGeom prst="rect">
            <a:avLst/>
          </a:prstGeom>
          <a:noFill/>
          <a:ln w="28575">
            <a:solidFill>
              <a:schemeClr val="tx1"/>
            </a:solidFill>
          </a:ln>
        </p:spPr>
        <p:txBody>
          <a:bodyPr wrap="square" rtlCol="0">
            <a:spAutoFit/>
          </a:bodyPr>
          <a:lstStyle/>
          <a:p>
            <a:pPr algn="ctr"/>
            <a:r>
              <a:rPr kumimoji="1" lang="en-US" altLang="ja-JP" sz="2400" dirty="0"/>
              <a:t>117</a:t>
            </a:r>
            <a:endParaRPr kumimoji="1" lang="ja-JP" altLang="en-US" sz="2400" dirty="0"/>
          </a:p>
        </p:txBody>
      </p:sp>
    </p:spTree>
    <p:extLst>
      <p:ext uri="{BB962C8B-B14F-4D97-AF65-F5344CB8AC3E}">
        <p14:creationId xmlns:p14="http://schemas.microsoft.com/office/powerpoint/2010/main" val="355716036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8" presetClass="exit" presetSubtype="6" fill="hold" grpId="0" nodeType="clickEffect">
                                  <p:stCondLst>
                                    <p:cond delay="0"/>
                                  </p:stCondLst>
                                  <p:childTnLst>
                                    <p:animEffect transition="out" filter="strips(downRight)">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8" restart="whenNotActive" fill="hold" evtFilter="cancelBubble" nodeType="interactiveSeq">
                <p:stCondLst>
                  <p:cond evt="onClick" delay="0">
                    <p:tgtEl>
                      <p:spTgt spid="17"/>
                    </p:tgtEl>
                  </p:cond>
                </p:stCondLst>
                <p:endSync evt="end" delay="0">
                  <p:rtn val="all"/>
                </p:endSync>
                <p:childTnLst>
                  <p:par>
                    <p:cTn id="9" fill="hold">
                      <p:stCondLst>
                        <p:cond delay="0"/>
                      </p:stCondLst>
                      <p:childTnLst>
                        <p:par>
                          <p:cTn id="10" fill="hold">
                            <p:stCondLst>
                              <p:cond delay="0"/>
                            </p:stCondLst>
                            <p:childTnLst>
                              <p:par>
                                <p:cTn id="11" presetID="18" presetClass="exit" presetSubtype="6" fill="hold" grpId="0" nodeType="clickEffect">
                                  <p:stCondLst>
                                    <p:cond delay="0"/>
                                  </p:stCondLst>
                                  <p:childTnLst>
                                    <p:animEffect transition="out" filter="strips(downRight)">
                                      <p:cBhvr>
                                        <p:cTn id="12" dur="500"/>
                                        <p:tgtEl>
                                          <p:spTgt spid="17"/>
                                        </p:tgtEl>
                                      </p:cBhvr>
                                    </p:animEffect>
                                    <p:set>
                                      <p:cBhvr>
                                        <p:cTn id="13"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14" restart="whenNotActive" fill="hold" evtFilter="cancelBubble" nodeType="interactiveSeq">
                <p:stCondLst>
                  <p:cond evt="onClick" delay="0">
                    <p:tgtEl>
                      <p:spTgt spid="18"/>
                    </p:tgtEl>
                  </p:cond>
                </p:stCondLst>
                <p:endSync evt="end" delay="0">
                  <p:rtn val="all"/>
                </p:endSync>
                <p:childTnLst>
                  <p:par>
                    <p:cTn id="15" fill="hold">
                      <p:stCondLst>
                        <p:cond delay="0"/>
                      </p:stCondLst>
                      <p:childTnLst>
                        <p:par>
                          <p:cTn id="16" fill="hold">
                            <p:stCondLst>
                              <p:cond delay="0"/>
                            </p:stCondLst>
                            <p:childTnLst>
                              <p:par>
                                <p:cTn id="17" presetID="18" presetClass="exit" presetSubtype="6" fill="hold" grpId="0" nodeType="clickEffect">
                                  <p:stCondLst>
                                    <p:cond delay="0"/>
                                  </p:stCondLst>
                                  <p:childTnLst>
                                    <p:animEffect transition="out" filter="strips(downRight)">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childTnLst>
              </p:cTn>
              <p:nextCondLst>
                <p:cond evt="onClick" delay="0">
                  <p:tgtEl>
                    <p:spTgt spid="18"/>
                  </p:tgtEl>
                </p:cond>
              </p:nextCondLst>
            </p:seq>
          </p:childTnLst>
        </p:cTn>
      </p:par>
    </p:tnLst>
    <p:bldLst>
      <p:bldP spid="16" grpId="0" animBg="1"/>
      <p:bldP spid="17" grpId="0" animBg="1"/>
      <p:bldP spid="18"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653</TotalTime>
  <Words>2254</Words>
  <Application>Microsoft Office PowerPoint</Application>
  <PresentationFormat>ワイド画面</PresentationFormat>
  <Paragraphs>1196</Paragraphs>
  <Slides>43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43</vt:i4>
      </vt:variant>
    </vt:vector>
  </HeadingPairs>
  <TitlesOfParts>
    <vt:vector size="49" baseType="lpstr">
      <vt:lpstr>HG創英角ﾎﾟｯﾌﾟ体</vt:lpstr>
      <vt:lpstr>ＭＳ Ｐゴシック</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稲積 俊英</dc:creator>
  <cp:lastModifiedBy>稲積 俊英</cp:lastModifiedBy>
  <cp:revision>62</cp:revision>
  <dcterms:created xsi:type="dcterms:W3CDTF">2018-07-14T23:53:39Z</dcterms:created>
  <dcterms:modified xsi:type="dcterms:W3CDTF">2018-11-30T05:47:03Z</dcterms:modified>
</cp:coreProperties>
</file>