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71" r:id="rId2"/>
    <p:sldId id="266" r:id="rId3"/>
    <p:sldId id="257" r:id="rId4"/>
    <p:sldId id="258" r:id="rId5"/>
    <p:sldId id="259" r:id="rId6"/>
    <p:sldId id="265" r:id="rId7"/>
    <p:sldId id="264" r:id="rId8"/>
    <p:sldId id="260" r:id="rId9"/>
    <p:sldId id="261" r:id="rId10"/>
    <p:sldId id="262" r:id="rId11"/>
    <p:sldId id="270" r:id="rId12"/>
    <p:sldId id="267" r:id="rId13"/>
    <p:sldId id="268" r:id="rId14"/>
    <p:sldId id="269" r:id="rId15"/>
  </p:sldIdLst>
  <p:sldSz cx="12192000" cy="6858000"/>
  <p:notesSz cx="6784975" cy="9906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2775" autoAdjust="0"/>
  </p:normalViewPr>
  <p:slideViewPr>
    <p:cSldViewPr snapToGrid="0">
      <p:cViewPr varScale="1">
        <p:scale>
          <a:sx n="73" d="100"/>
          <a:sy n="73" d="100"/>
        </p:scale>
        <p:origin x="35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0156" cy="497020"/>
          </a:xfrm>
          <a:prstGeom prst="rect">
            <a:avLst/>
          </a:prstGeom>
        </p:spPr>
        <p:txBody>
          <a:bodyPr vert="horz" lIns="91440" tIns="45720" rIns="91440" bIns="45720" rtlCol="0"/>
          <a:lstStyle>
            <a:lvl1pPr algn="l">
              <a:defRPr sz="1200"/>
            </a:lvl1pPr>
          </a:lstStyle>
          <a:p>
            <a:r>
              <a:rPr kumimoji="1" lang="ja-JP" altLang="en-US" smtClean="0"/>
              <a:t>ケース１０改訂版　「水産現場に広がる</a:t>
            </a:r>
            <a:r>
              <a:rPr kumimoji="1" lang="en-US" altLang="ja-JP" smtClean="0"/>
              <a:t>6</a:t>
            </a:r>
            <a:r>
              <a:rPr kumimoji="1" lang="ja-JP" altLang="en-US" smtClean="0"/>
              <a:t>次産業化で市場拡大」　　補助教材　宇和島東　末松先生</a:t>
            </a:r>
            <a:endParaRPr kumimoji="1" lang="ja-JP" altLang="en-US"/>
          </a:p>
        </p:txBody>
      </p:sp>
      <p:sp>
        <p:nvSpPr>
          <p:cNvPr id="3" name="日付プレースホルダー 2"/>
          <p:cNvSpPr>
            <a:spLocks noGrp="1"/>
          </p:cNvSpPr>
          <p:nvPr>
            <p:ph type="dt" sz="quarter" idx="1"/>
          </p:nvPr>
        </p:nvSpPr>
        <p:spPr>
          <a:xfrm>
            <a:off x="3843249" y="0"/>
            <a:ext cx="2940156" cy="497020"/>
          </a:xfrm>
          <a:prstGeom prst="rect">
            <a:avLst/>
          </a:prstGeom>
        </p:spPr>
        <p:txBody>
          <a:bodyPr vert="horz" lIns="91440" tIns="45720" rIns="91440" bIns="45720" rtlCol="0"/>
          <a:lstStyle>
            <a:lvl1pPr algn="r">
              <a:defRPr sz="1200"/>
            </a:lvl1pPr>
          </a:lstStyle>
          <a:p>
            <a:fld id="{46C8BE1A-D034-424A-B7AB-1D921F44DB34}" type="datetimeFigureOut">
              <a:rPr kumimoji="1" lang="ja-JP" altLang="en-US" smtClean="0"/>
              <a:t>2018/3/16</a:t>
            </a:fld>
            <a:endParaRPr kumimoji="1" lang="ja-JP" altLang="en-US"/>
          </a:p>
        </p:txBody>
      </p:sp>
      <p:sp>
        <p:nvSpPr>
          <p:cNvPr id="4" name="フッター プレースホルダー 3"/>
          <p:cNvSpPr>
            <a:spLocks noGrp="1"/>
          </p:cNvSpPr>
          <p:nvPr>
            <p:ph type="ftr" sz="quarter" idx="2"/>
          </p:nvPr>
        </p:nvSpPr>
        <p:spPr>
          <a:xfrm>
            <a:off x="0" y="9408981"/>
            <a:ext cx="2940156" cy="497019"/>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3249" y="9408981"/>
            <a:ext cx="2940156" cy="497019"/>
          </a:xfrm>
          <a:prstGeom prst="rect">
            <a:avLst/>
          </a:prstGeom>
        </p:spPr>
        <p:txBody>
          <a:bodyPr vert="horz" lIns="91440" tIns="45720" rIns="91440" bIns="45720" rtlCol="0" anchor="b"/>
          <a:lstStyle>
            <a:lvl1pPr algn="r">
              <a:defRPr sz="1200"/>
            </a:lvl1pPr>
          </a:lstStyle>
          <a:p>
            <a:fld id="{8BE1C656-2A36-4885-A0E2-BC7428B9F8C6}" type="slidenum">
              <a:rPr kumimoji="1" lang="ja-JP" altLang="en-US" smtClean="0"/>
              <a:t>‹#›</a:t>
            </a:fld>
            <a:endParaRPr kumimoji="1" lang="ja-JP" altLang="en-US"/>
          </a:p>
        </p:txBody>
      </p:sp>
    </p:spTree>
    <p:extLst>
      <p:ext uri="{BB962C8B-B14F-4D97-AF65-F5344CB8AC3E}">
        <p14:creationId xmlns:p14="http://schemas.microsoft.com/office/powerpoint/2010/main" val="398513202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0156" cy="497020"/>
          </a:xfrm>
          <a:prstGeom prst="rect">
            <a:avLst/>
          </a:prstGeom>
        </p:spPr>
        <p:txBody>
          <a:bodyPr vert="horz" lIns="91440" tIns="45720" rIns="91440" bIns="45720" rtlCol="0"/>
          <a:lstStyle>
            <a:lvl1pPr algn="l">
              <a:defRPr sz="1200"/>
            </a:lvl1pPr>
          </a:lstStyle>
          <a:p>
            <a:r>
              <a:rPr kumimoji="1" lang="ja-JP" altLang="en-US" smtClean="0"/>
              <a:t>ケース１０改訂版　「水産現場に広がる</a:t>
            </a:r>
            <a:r>
              <a:rPr kumimoji="1" lang="en-US" altLang="ja-JP" smtClean="0"/>
              <a:t>6</a:t>
            </a:r>
            <a:r>
              <a:rPr kumimoji="1" lang="ja-JP" altLang="en-US" smtClean="0"/>
              <a:t>次産業化で市場拡大」　　補助教材　宇和島東　末松先生</a:t>
            </a:r>
            <a:endParaRPr kumimoji="1" lang="ja-JP" altLang="en-US"/>
          </a:p>
        </p:txBody>
      </p:sp>
      <p:sp>
        <p:nvSpPr>
          <p:cNvPr id="3" name="日付プレースホルダー 2"/>
          <p:cNvSpPr>
            <a:spLocks noGrp="1"/>
          </p:cNvSpPr>
          <p:nvPr>
            <p:ph type="dt" idx="1"/>
          </p:nvPr>
        </p:nvSpPr>
        <p:spPr>
          <a:xfrm>
            <a:off x="3843249" y="0"/>
            <a:ext cx="2940156" cy="497020"/>
          </a:xfrm>
          <a:prstGeom prst="rect">
            <a:avLst/>
          </a:prstGeom>
        </p:spPr>
        <p:txBody>
          <a:bodyPr vert="horz" lIns="91440" tIns="45720" rIns="91440" bIns="45720" rtlCol="0"/>
          <a:lstStyle>
            <a:lvl1pPr algn="r">
              <a:defRPr sz="1200"/>
            </a:lvl1pPr>
          </a:lstStyle>
          <a:p>
            <a:fld id="{69D43BCC-FB8D-4E8B-A93F-C0A4C64D09A3}" type="datetimeFigureOut">
              <a:rPr kumimoji="1" lang="ja-JP" altLang="en-US" smtClean="0"/>
              <a:t>2018/3/16</a:t>
            </a:fld>
            <a:endParaRPr kumimoji="1" lang="ja-JP" altLang="en-US"/>
          </a:p>
        </p:txBody>
      </p:sp>
      <p:sp>
        <p:nvSpPr>
          <p:cNvPr id="4" name="スライド イメージ プレースホルダー 3"/>
          <p:cNvSpPr>
            <a:spLocks noGrp="1" noRot="1" noChangeAspect="1"/>
          </p:cNvSpPr>
          <p:nvPr>
            <p:ph type="sldImg" idx="2"/>
          </p:nvPr>
        </p:nvSpPr>
        <p:spPr>
          <a:xfrm>
            <a:off x="420688" y="1238250"/>
            <a:ext cx="5943600" cy="33432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8498" y="4767262"/>
            <a:ext cx="5427980" cy="39004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08981"/>
            <a:ext cx="2940156" cy="497019"/>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3249" y="9408981"/>
            <a:ext cx="2940156" cy="497019"/>
          </a:xfrm>
          <a:prstGeom prst="rect">
            <a:avLst/>
          </a:prstGeom>
        </p:spPr>
        <p:txBody>
          <a:bodyPr vert="horz" lIns="91440" tIns="45720" rIns="91440" bIns="45720" rtlCol="0" anchor="b"/>
          <a:lstStyle>
            <a:lvl1pPr algn="r">
              <a:defRPr sz="1200"/>
            </a:lvl1pPr>
          </a:lstStyle>
          <a:p>
            <a:fld id="{F199B001-1397-4632-9152-80242EDB1758}" type="slidenum">
              <a:rPr kumimoji="1" lang="ja-JP" altLang="en-US" smtClean="0"/>
              <a:t>‹#›</a:t>
            </a:fld>
            <a:endParaRPr kumimoji="1" lang="ja-JP" altLang="en-US"/>
          </a:p>
        </p:txBody>
      </p:sp>
    </p:spTree>
    <p:extLst>
      <p:ext uri="{BB962C8B-B14F-4D97-AF65-F5344CB8AC3E}">
        <p14:creationId xmlns:p14="http://schemas.microsoft.com/office/powerpoint/2010/main" val="357420450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平成</a:t>
            </a:r>
            <a:r>
              <a:rPr kumimoji="1" lang="en-US" altLang="ja-JP" dirty="0" smtClean="0"/>
              <a:t>27</a:t>
            </a:r>
            <a:r>
              <a:rPr kumimoji="1" lang="ja-JP" altLang="en-US" dirty="0" smtClean="0"/>
              <a:t>（</a:t>
            </a:r>
            <a:r>
              <a:rPr kumimoji="1" lang="en-US" altLang="ja-JP" dirty="0" smtClean="0"/>
              <a:t>2015</a:t>
            </a:r>
            <a:r>
              <a:rPr kumimoji="1" lang="ja-JP" altLang="en-US" dirty="0" smtClean="0"/>
              <a:t>）年度の我が国における魚介類の国内消費仕向量は、</a:t>
            </a:r>
            <a:r>
              <a:rPr kumimoji="1" lang="en-US" altLang="ja-JP" dirty="0" smtClean="0"/>
              <a:t>767</a:t>
            </a:r>
            <a:r>
              <a:rPr kumimoji="1" lang="ja-JP" altLang="en-US" dirty="0" smtClean="0"/>
              <a:t>万トン（原魚換算</a:t>
            </a:r>
          </a:p>
          <a:p>
            <a:r>
              <a:rPr kumimoji="1" lang="ja-JP" altLang="en-US" dirty="0" smtClean="0"/>
              <a:t>ベース、概算値）となり、そのうち</a:t>
            </a:r>
            <a:r>
              <a:rPr kumimoji="1" lang="en-US" altLang="ja-JP" dirty="0" smtClean="0"/>
              <a:t>614</a:t>
            </a:r>
            <a:r>
              <a:rPr kumimoji="1" lang="ja-JP" altLang="en-US" dirty="0" smtClean="0"/>
              <a:t>万トン（</a:t>
            </a:r>
            <a:r>
              <a:rPr kumimoji="1" lang="en-US" altLang="ja-JP" dirty="0" smtClean="0"/>
              <a:t>80</a:t>
            </a:r>
            <a:r>
              <a:rPr kumimoji="1" lang="ja-JP" altLang="en-US" dirty="0" smtClean="0"/>
              <a:t>％）が食用消費仕向け、</a:t>
            </a:r>
            <a:r>
              <a:rPr kumimoji="1" lang="en-US" altLang="ja-JP" dirty="0" smtClean="0"/>
              <a:t>153</a:t>
            </a:r>
            <a:r>
              <a:rPr kumimoji="1" lang="ja-JP" altLang="en-US" dirty="0" smtClean="0"/>
              <a:t>万トン（</a:t>
            </a:r>
            <a:r>
              <a:rPr kumimoji="1" lang="en-US" altLang="ja-JP" dirty="0" smtClean="0"/>
              <a:t>20</a:t>
            </a:r>
            <a:r>
              <a:rPr kumimoji="1" lang="ja-JP" altLang="en-US" dirty="0" smtClean="0"/>
              <a:t>％）</a:t>
            </a:r>
          </a:p>
          <a:p>
            <a:r>
              <a:rPr kumimoji="1" lang="ja-JP" altLang="en-US" dirty="0" smtClean="0"/>
              <a:t>が非食用（飼肥料用）消費仕向けでした（図</a:t>
            </a:r>
            <a:r>
              <a:rPr kumimoji="1" lang="en-US" altLang="ja-JP" dirty="0" smtClean="0"/>
              <a:t>Ⅱ−</a:t>
            </a:r>
            <a:r>
              <a:rPr kumimoji="1" lang="ja-JP" altLang="en-US" dirty="0" smtClean="0"/>
              <a:t>３−１）。国内消費仕向量を平成</a:t>
            </a:r>
            <a:r>
              <a:rPr kumimoji="1" lang="en-US" altLang="ja-JP" dirty="0" smtClean="0"/>
              <a:t>17</a:t>
            </a:r>
            <a:r>
              <a:rPr kumimoji="1" lang="ja-JP" altLang="en-US" dirty="0" smtClean="0"/>
              <a:t>（</a:t>
            </a:r>
            <a:r>
              <a:rPr kumimoji="1" lang="en-US" altLang="ja-JP" dirty="0" smtClean="0"/>
              <a:t>2005</a:t>
            </a:r>
            <a:r>
              <a:rPr kumimoji="1" lang="ja-JP" altLang="en-US" dirty="0" smtClean="0"/>
              <a:t>）</a:t>
            </a:r>
          </a:p>
          <a:p>
            <a:r>
              <a:rPr kumimoji="1" lang="ja-JP" altLang="en-US" dirty="0" smtClean="0"/>
              <a:t>年度と比べると、国内生産量が</a:t>
            </a:r>
            <a:r>
              <a:rPr kumimoji="1" lang="en-US" altLang="ja-JP" dirty="0" smtClean="0"/>
              <a:t>98</a:t>
            </a:r>
            <a:r>
              <a:rPr kumimoji="1" lang="ja-JP" altLang="en-US" dirty="0" smtClean="0"/>
              <a:t>万トン（</a:t>
            </a:r>
            <a:r>
              <a:rPr kumimoji="1" lang="en-US" altLang="ja-JP" dirty="0" smtClean="0"/>
              <a:t>19</a:t>
            </a:r>
            <a:r>
              <a:rPr kumimoji="1" lang="ja-JP" altLang="en-US" dirty="0" smtClean="0"/>
              <a:t>％）、輸入量が</a:t>
            </a:r>
            <a:r>
              <a:rPr kumimoji="1" lang="en-US" altLang="ja-JP" dirty="0" smtClean="0"/>
              <a:t>152</a:t>
            </a:r>
            <a:r>
              <a:rPr kumimoji="1" lang="ja-JP" altLang="en-US" dirty="0" smtClean="0"/>
              <a:t>万トン（</a:t>
            </a:r>
            <a:r>
              <a:rPr kumimoji="1" lang="en-US" altLang="ja-JP" dirty="0" smtClean="0"/>
              <a:t>26</a:t>
            </a:r>
            <a:r>
              <a:rPr kumimoji="1" lang="ja-JP" altLang="en-US" dirty="0" smtClean="0"/>
              <a:t>％）減少したこと</a:t>
            </a:r>
          </a:p>
          <a:p>
            <a:r>
              <a:rPr kumimoji="1" lang="ja-JP" altLang="en-US" dirty="0" smtClean="0"/>
              <a:t>から、需給の規模は</a:t>
            </a:r>
            <a:r>
              <a:rPr kumimoji="1" lang="en-US" altLang="ja-JP" dirty="0" smtClean="0"/>
              <a:t>253</a:t>
            </a:r>
            <a:r>
              <a:rPr kumimoji="1" lang="ja-JP" altLang="en-US" dirty="0" smtClean="0"/>
              <a:t>万トン（</a:t>
            </a:r>
            <a:r>
              <a:rPr kumimoji="1" lang="en-US" altLang="ja-JP" dirty="0" smtClean="0"/>
              <a:t>25</a:t>
            </a:r>
            <a:r>
              <a:rPr kumimoji="1" lang="ja-JP" altLang="en-US" dirty="0" smtClean="0"/>
              <a:t>％）縮小しています。</a:t>
            </a:r>
          </a:p>
        </p:txBody>
      </p:sp>
      <p:sp>
        <p:nvSpPr>
          <p:cNvPr id="4" name="スライド番号プレースホルダー 3"/>
          <p:cNvSpPr>
            <a:spLocks noGrp="1"/>
          </p:cNvSpPr>
          <p:nvPr>
            <p:ph type="sldNum" sz="quarter" idx="10"/>
          </p:nvPr>
        </p:nvSpPr>
        <p:spPr/>
        <p:txBody>
          <a:bodyPr/>
          <a:lstStyle/>
          <a:p>
            <a:fld id="{F199B001-1397-4632-9152-80242EDB1758}" type="slidenum">
              <a:rPr kumimoji="1" lang="ja-JP" altLang="en-US" smtClean="0"/>
              <a:t>2</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ケース１０改訂版　「水産現場に広がる</a:t>
            </a:r>
            <a:r>
              <a:rPr kumimoji="1" lang="en-US" altLang="ja-JP" smtClean="0"/>
              <a:t>6</a:t>
            </a:r>
            <a:r>
              <a:rPr kumimoji="1" lang="ja-JP" altLang="en-US" smtClean="0"/>
              <a:t>次産業化で市場拡大」　　補助教材　宇和島東　末松先生</a:t>
            </a:r>
            <a:endParaRPr kumimoji="1" lang="ja-JP" altLang="en-US"/>
          </a:p>
        </p:txBody>
      </p:sp>
    </p:spTree>
    <p:extLst>
      <p:ext uri="{BB962C8B-B14F-4D97-AF65-F5344CB8AC3E}">
        <p14:creationId xmlns:p14="http://schemas.microsoft.com/office/powerpoint/2010/main" val="322114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平成</a:t>
            </a:r>
            <a:r>
              <a:rPr kumimoji="1" lang="en-US" altLang="ja-JP" dirty="0" smtClean="0"/>
              <a:t>27</a:t>
            </a:r>
            <a:r>
              <a:rPr kumimoji="1" lang="ja-JP" altLang="en-US" dirty="0" smtClean="0"/>
              <a:t>（</a:t>
            </a:r>
            <a:r>
              <a:rPr kumimoji="1" lang="en-US" altLang="ja-JP" dirty="0" smtClean="0"/>
              <a:t>2015</a:t>
            </a:r>
            <a:r>
              <a:rPr kumimoji="1" lang="ja-JP" altLang="en-US" dirty="0" smtClean="0"/>
              <a:t>）年度における我が国の食用魚介類の自給率（概算値）は、前年度から１ポ</a:t>
            </a:r>
          </a:p>
          <a:p>
            <a:r>
              <a:rPr kumimoji="1" lang="ja-JP" altLang="en-US" dirty="0" smtClean="0"/>
              <a:t>イント減少して</a:t>
            </a:r>
            <a:r>
              <a:rPr kumimoji="1" lang="en-US" altLang="ja-JP" dirty="0" smtClean="0"/>
              <a:t>59</a:t>
            </a:r>
            <a:r>
              <a:rPr kumimoji="1" lang="ja-JP" altLang="en-US" dirty="0" smtClean="0"/>
              <a:t>％となりました（図</a:t>
            </a:r>
            <a:r>
              <a:rPr kumimoji="1" lang="en-US" altLang="ja-JP" dirty="0" smtClean="0"/>
              <a:t>Ⅱ−</a:t>
            </a:r>
            <a:r>
              <a:rPr kumimoji="1" lang="ja-JP" altLang="en-US" dirty="0" smtClean="0"/>
              <a:t>３−２）。これは、主に国内生産量が減少した</a:t>
            </a:r>
            <a:r>
              <a:rPr kumimoji="1" lang="ja-JP" altLang="en-US" dirty="0" err="1" smtClean="0"/>
              <a:t>こ</a:t>
            </a:r>
            <a:endParaRPr kumimoji="1" lang="ja-JP" altLang="en-US" dirty="0" smtClean="0"/>
          </a:p>
          <a:p>
            <a:r>
              <a:rPr kumimoji="1" lang="ja-JP" altLang="en-US" dirty="0" err="1" smtClean="0"/>
              <a:t>とに</a:t>
            </a:r>
            <a:r>
              <a:rPr kumimoji="1" lang="ja-JP" altLang="en-US" dirty="0" smtClean="0"/>
              <a:t>よるものです。</a:t>
            </a:r>
          </a:p>
          <a:p>
            <a:r>
              <a:rPr kumimoji="1" lang="ja-JP" altLang="en-US" dirty="0" smtClean="0"/>
              <a:t>　食用魚介類自給率は、平成</a:t>
            </a:r>
            <a:r>
              <a:rPr kumimoji="1" lang="en-US" altLang="ja-JP" dirty="0" smtClean="0"/>
              <a:t>12</a:t>
            </a:r>
            <a:r>
              <a:rPr kumimoji="1" lang="ja-JP" altLang="en-US" dirty="0" smtClean="0"/>
              <a:t>（</a:t>
            </a:r>
            <a:r>
              <a:rPr kumimoji="1" lang="en-US" altLang="ja-JP" dirty="0" smtClean="0"/>
              <a:t>2000</a:t>
            </a:r>
            <a:r>
              <a:rPr kumimoji="1" lang="ja-JP" altLang="en-US" dirty="0" smtClean="0"/>
              <a:t>）～</a:t>
            </a:r>
            <a:r>
              <a:rPr kumimoji="1" lang="en-US" altLang="ja-JP" dirty="0" smtClean="0"/>
              <a:t>14</a:t>
            </a:r>
            <a:r>
              <a:rPr kumimoji="1" lang="ja-JP" altLang="en-US" dirty="0" smtClean="0"/>
              <a:t>（</a:t>
            </a:r>
            <a:r>
              <a:rPr kumimoji="1" lang="en-US" altLang="ja-JP" dirty="0" smtClean="0"/>
              <a:t>2002</a:t>
            </a:r>
            <a:r>
              <a:rPr kumimoji="1" lang="ja-JP" altLang="en-US" dirty="0" smtClean="0"/>
              <a:t>）年の</a:t>
            </a:r>
            <a:r>
              <a:rPr kumimoji="1" lang="en-US" altLang="ja-JP" dirty="0" smtClean="0"/>
              <a:t>53</a:t>
            </a:r>
            <a:r>
              <a:rPr kumimoji="1" lang="ja-JP" altLang="en-US" dirty="0" smtClean="0"/>
              <a:t>％を底として回復基調にありま</a:t>
            </a:r>
          </a:p>
          <a:p>
            <a:r>
              <a:rPr kumimoji="1" lang="ja-JP" altLang="en-US" dirty="0" smtClean="0"/>
              <a:t>すが、自給率は国内消費仕向量に占める国内生産量の割合であるため、国内生産量が減少し</a:t>
            </a:r>
          </a:p>
          <a:p>
            <a:r>
              <a:rPr kumimoji="1" lang="ja-JP" altLang="en-US" dirty="0" smtClean="0"/>
              <a:t>ても、国内消費仕向量がそれ以上に減少すれば上昇します。このため、自給率の増減を考え</a:t>
            </a:r>
          </a:p>
          <a:p>
            <a:r>
              <a:rPr kumimoji="1" lang="ja-JP" altLang="en-US" dirty="0" smtClean="0"/>
              <a:t>る場合には、その数値だけでなく、算定の根拠となっている国内生産量や国内消費仕向量に</a:t>
            </a:r>
          </a:p>
          <a:p>
            <a:r>
              <a:rPr kumimoji="1" lang="ja-JP" altLang="en-US" dirty="0" smtClean="0"/>
              <a:t>も目を向けることが重要です。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199B001-1397-4632-9152-80242EDB1758}" type="slidenum">
              <a:rPr kumimoji="1" lang="ja-JP" altLang="en-US" smtClean="0"/>
              <a:t>3</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ケース１０改訂版　「水産現場に広がる</a:t>
            </a:r>
            <a:r>
              <a:rPr kumimoji="1" lang="en-US" altLang="ja-JP" smtClean="0"/>
              <a:t>6</a:t>
            </a:r>
            <a:r>
              <a:rPr kumimoji="1" lang="ja-JP" altLang="en-US" smtClean="0"/>
              <a:t>次産業化で市場拡大」　　補助教材　宇和島東　末松先生</a:t>
            </a:r>
            <a:endParaRPr kumimoji="1" lang="ja-JP" altLang="en-US"/>
          </a:p>
        </p:txBody>
      </p:sp>
    </p:spTree>
    <p:extLst>
      <p:ext uri="{BB962C8B-B14F-4D97-AF65-F5344CB8AC3E}">
        <p14:creationId xmlns:p14="http://schemas.microsoft.com/office/powerpoint/2010/main" val="2955494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生鮮魚介類の１世帯当たりの年間支出金額と購入量では、購入量が一貫して減少する一方、</a:t>
            </a:r>
          </a:p>
          <a:p>
            <a:r>
              <a:rPr kumimoji="1" lang="ja-JP" altLang="en-US" dirty="0" smtClean="0"/>
              <a:t>近年、支出金額は横ばいから漸増傾向となっています。水産物の価格が上昇傾向にある中で、</a:t>
            </a:r>
          </a:p>
          <a:p>
            <a:r>
              <a:rPr kumimoji="1" lang="ja-JP" altLang="en-US" dirty="0" smtClean="0"/>
              <a:t>購入量は減少しているものの、消費者の購買意欲自体が衰退しているわけではないとも考え</a:t>
            </a:r>
          </a:p>
          <a:p>
            <a:r>
              <a:rPr kumimoji="1" lang="ja-JP" altLang="en-US" dirty="0" smtClean="0"/>
              <a:t>られます（図</a:t>
            </a:r>
            <a:r>
              <a:rPr kumimoji="1" lang="en-US" altLang="ja-JP" dirty="0" smtClean="0"/>
              <a:t>Ⅱ−</a:t>
            </a:r>
            <a:r>
              <a:rPr kumimoji="1" lang="ja-JP" altLang="en-US" dirty="0" smtClean="0"/>
              <a:t>３−５）。</a:t>
            </a:r>
          </a:p>
        </p:txBody>
      </p:sp>
      <p:sp>
        <p:nvSpPr>
          <p:cNvPr id="4" name="スライド番号プレースホルダー 3"/>
          <p:cNvSpPr>
            <a:spLocks noGrp="1"/>
          </p:cNvSpPr>
          <p:nvPr>
            <p:ph type="sldNum" sz="quarter" idx="10"/>
          </p:nvPr>
        </p:nvSpPr>
        <p:spPr/>
        <p:txBody>
          <a:bodyPr/>
          <a:lstStyle/>
          <a:p>
            <a:fld id="{F199B001-1397-4632-9152-80242EDB1758}" type="slidenum">
              <a:rPr kumimoji="1" lang="ja-JP" altLang="en-US" smtClean="0"/>
              <a:t>4</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ケース１０改訂版　「水産現場に広がる</a:t>
            </a:r>
            <a:r>
              <a:rPr kumimoji="1" lang="en-US" altLang="ja-JP" smtClean="0"/>
              <a:t>6</a:t>
            </a:r>
            <a:r>
              <a:rPr kumimoji="1" lang="ja-JP" altLang="en-US" smtClean="0"/>
              <a:t>次産業化で市場拡大」　　補助教材　宇和島東　末松先生</a:t>
            </a:r>
            <a:endParaRPr kumimoji="1" lang="ja-JP" altLang="en-US"/>
          </a:p>
        </p:txBody>
      </p:sp>
    </p:spTree>
    <p:extLst>
      <p:ext uri="{BB962C8B-B14F-4D97-AF65-F5344CB8AC3E}">
        <p14:creationId xmlns:p14="http://schemas.microsoft.com/office/powerpoint/2010/main" val="44889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我が国の水産物輸入量（製品重量ベース）は、平成</a:t>
            </a:r>
            <a:r>
              <a:rPr kumimoji="1" lang="en-US" altLang="ja-JP" dirty="0" smtClean="0"/>
              <a:t>13</a:t>
            </a:r>
            <a:r>
              <a:rPr kumimoji="1" lang="ja-JP" altLang="en-US" dirty="0" smtClean="0"/>
              <a:t>（</a:t>
            </a:r>
            <a:r>
              <a:rPr kumimoji="1" lang="en-US" altLang="ja-JP" dirty="0" smtClean="0"/>
              <a:t>2001</a:t>
            </a:r>
            <a:r>
              <a:rPr kumimoji="1" lang="ja-JP" altLang="en-US" dirty="0" smtClean="0"/>
              <a:t>）年に</a:t>
            </a:r>
            <a:r>
              <a:rPr kumimoji="1" lang="en-US" altLang="ja-JP" dirty="0" smtClean="0"/>
              <a:t>382</a:t>
            </a:r>
            <a:r>
              <a:rPr kumimoji="1" lang="ja-JP" altLang="en-US" dirty="0" smtClean="0"/>
              <a:t>万トンでピークと</a:t>
            </a:r>
          </a:p>
          <a:p>
            <a:r>
              <a:rPr kumimoji="1" lang="ja-JP" altLang="en-US" dirty="0" smtClean="0"/>
              <a:t>なった後、国際的な水産物需要の高まりや国内消費の減少等に伴って減少傾向で推移して</a:t>
            </a:r>
            <a:r>
              <a:rPr kumimoji="1" lang="ja-JP" altLang="en-US" dirty="0" err="1" smtClean="0"/>
              <a:t>お</a:t>
            </a:r>
            <a:endParaRPr kumimoji="1" lang="ja-JP" altLang="en-US" dirty="0" smtClean="0"/>
          </a:p>
          <a:p>
            <a:r>
              <a:rPr kumimoji="1" lang="ja-JP" altLang="en-US" dirty="0" smtClean="0"/>
              <a:t>り、平成</a:t>
            </a:r>
            <a:r>
              <a:rPr kumimoji="1" lang="en-US" altLang="ja-JP" dirty="0" smtClean="0"/>
              <a:t>28</a:t>
            </a:r>
            <a:r>
              <a:rPr kumimoji="1" lang="ja-JP" altLang="en-US" dirty="0" smtClean="0"/>
              <a:t>（</a:t>
            </a:r>
            <a:r>
              <a:rPr kumimoji="1" lang="en-US" altLang="ja-JP" dirty="0" smtClean="0"/>
              <a:t>2016</a:t>
            </a:r>
            <a:r>
              <a:rPr kumimoji="1" lang="ja-JP" altLang="en-US" dirty="0" smtClean="0"/>
              <a:t>）年には前年から４％減の</a:t>
            </a:r>
            <a:r>
              <a:rPr kumimoji="1" lang="en-US" altLang="ja-JP" dirty="0" smtClean="0"/>
              <a:t>238</a:t>
            </a:r>
            <a:r>
              <a:rPr kumimoji="1" lang="ja-JP" altLang="en-US" dirty="0" smtClean="0"/>
              <a:t>万トンとなりました（図</a:t>
            </a:r>
            <a:r>
              <a:rPr kumimoji="1" lang="en-US" altLang="ja-JP" dirty="0" smtClean="0"/>
              <a:t>Ⅱ−</a:t>
            </a:r>
            <a:r>
              <a:rPr kumimoji="1" lang="ja-JP" altLang="en-US" dirty="0" smtClean="0"/>
              <a:t>３−</a:t>
            </a:r>
            <a:r>
              <a:rPr kumimoji="1" lang="en-US" altLang="ja-JP" dirty="0" smtClean="0"/>
              <a:t>11</a:t>
            </a:r>
            <a:r>
              <a:rPr kumimoji="1" lang="ja-JP" altLang="en-US" dirty="0" smtClean="0"/>
              <a:t>）。また、</a:t>
            </a:r>
          </a:p>
          <a:p>
            <a:r>
              <a:rPr kumimoji="1" lang="ja-JP" altLang="en-US" dirty="0" smtClean="0"/>
              <a:t>水産物輸入金額は、リーマンショックの影響を受けた平成</a:t>
            </a:r>
            <a:r>
              <a:rPr kumimoji="1" lang="en-US" altLang="ja-JP" dirty="0" smtClean="0"/>
              <a:t>21</a:t>
            </a:r>
            <a:r>
              <a:rPr kumimoji="1" lang="ja-JP" altLang="en-US" dirty="0" smtClean="0"/>
              <a:t>（</a:t>
            </a:r>
            <a:r>
              <a:rPr kumimoji="1" lang="en-US" altLang="ja-JP" dirty="0" smtClean="0"/>
              <a:t>2009</a:t>
            </a:r>
            <a:r>
              <a:rPr kumimoji="1" lang="ja-JP" altLang="en-US" dirty="0" smtClean="0"/>
              <a:t>）年以降増加してきまし</a:t>
            </a:r>
          </a:p>
          <a:p>
            <a:r>
              <a:rPr kumimoji="1" lang="ja-JP" altLang="en-US" dirty="0" smtClean="0"/>
              <a:t>たが、平成</a:t>
            </a:r>
            <a:r>
              <a:rPr kumimoji="1" lang="en-US" altLang="ja-JP" dirty="0" smtClean="0"/>
              <a:t>28</a:t>
            </a:r>
            <a:r>
              <a:rPr kumimoji="1" lang="ja-JP" altLang="en-US" dirty="0" smtClean="0"/>
              <a:t>（</a:t>
            </a:r>
            <a:r>
              <a:rPr kumimoji="1" lang="en-US" altLang="ja-JP" dirty="0" smtClean="0"/>
              <a:t>2016</a:t>
            </a:r>
            <a:r>
              <a:rPr kumimoji="1" lang="ja-JP" altLang="en-US" dirty="0" smtClean="0"/>
              <a:t>）年には、前年から７％減の１兆</a:t>
            </a:r>
            <a:r>
              <a:rPr kumimoji="1" lang="en-US" altLang="ja-JP" dirty="0" smtClean="0"/>
              <a:t>5,979</a:t>
            </a:r>
            <a:r>
              <a:rPr kumimoji="1" lang="ja-JP" altLang="en-US" dirty="0" smtClean="0"/>
              <a:t>億円となりました。</a:t>
            </a:r>
          </a:p>
        </p:txBody>
      </p:sp>
      <p:sp>
        <p:nvSpPr>
          <p:cNvPr id="4" name="スライド番号プレースホルダー 3"/>
          <p:cNvSpPr>
            <a:spLocks noGrp="1"/>
          </p:cNvSpPr>
          <p:nvPr>
            <p:ph type="sldNum" sz="quarter" idx="10"/>
          </p:nvPr>
        </p:nvSpPr>
        <p:spPr/>
        <p:txBody>
          <a:bodyPr/>
          <a:lstStyle/>
          <a:p>
            <a:fld id="{F199B001-1397-4632-9152-80242EDB1758}" type="slidenum">
              <a:rPr kumimoji="1" lang="ja-JP" altLang="en-US" smtClean="0"/>
              <a:t>5</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ケース１０改訂版　「水産現場に広がる</a:t>
            </a:r>
            <a:r>
              <a:rPr kumimoji="1" lang="en-US" altLang="ja-JP" smtClean="0"/>
              <a:t>6</a:t>
            </a:r>
            <a:r>
              <a:rPr kumimoji="1" lang="ja-JP" altLang="en-US" smtClean="0"/>
              <a:t>次産業化で市場拡大」　　補助教材　宇和島東　末松先生</a:t>
            </a:r>
            <a:endParaRPr kumimoji="1" lang="ja-JP" altLang="en-US"/>
          </a:p>
        </p:txBody>
      </p:sp>
    </p:spTree>
    <p:extLst>
      <p:ext uri="{BB962C8B-B14F-4D97-AF65-F5344CB8AC3E}">
        <p14:creationId xmlns:p14="http://schemas.microsoft.com/office/powerpoint/2010/main" val="4190493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輸入品目の上位を占めるのは、エビ、マグロ・カジキ類、サケ・マス類等の品目です（図</a:t>
            </a:r>
          </a:p>
          <a:p>
            <a:r>
              <a:rPr kumimoji="1" lang="en-US" altLang="ja-JP" dirty="0" smtClean="0"/>
              <a:t>Ⅱ−</a:t>
            </a:r>
            <a:r>
              <a:rPr kumimoji="1" lang="ja-JP" altLang="en-US" dirty="0" smtClean="0"/>
              <a:t>３−</a:t>
            </a:r>
            <a:r>
              <a:rPr kumimoji="1" lang="en-US" altLang="ja-JP" dirty="0" smtClean="0"/>
              <a:t>12</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F199B001-1397-4632-9152-80242EDB1758}" type="slidenum">
              <a:rPr kumimoji="1" lang="ja-JP" altLang="en-US" smtClean="0"/>
              <a:t>6</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ケース１０改訂版　「水産現場に広がる</a:t>
            </a:r>
            <a:r>
              <a:rPr kumimoji="1" lang="en-US" altLang="ja-JP" smtClean="0"/>
              <a:t>6</a:t>
            </a:r>
            <a:r>
              <a:rPr kumimoji="1" lang="ja-JP" altLang="en-US" smtClean="0"/>
              <a:t>次産業化で市場拡大」　　補助教材　宇和島東　末松先生</a:t>
            </a:r>
            <a:endParaRPr kumimoji="1" lang="ja-JP" altLang="en-US"/>
          </a:p>
        </p:txBody>
      </p:sp>
    </p:spTree>
    <p:extLst>
      <p:ext uri="{BB962C8B-B14F-4D97-AF65-F5344CB8AC3E}">
        <p14:creationId xmlns:p14="http://schemas.microsoft.com/office/powerpoint/2010/main" val="3437176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輸入相手国は品目に応じて様々ですが、エビはベトナム、インド、インドネ</a:t>
            </a:r>
          </a:p>
          <a:p>
            <a:r>
              <a:rPr kumimoji="1" lang="ja-JP" altLang="en-US" dirty="0" smtClean="0"/>
              <a:t>シア等、マグロ・カジキ類は台湾、中国、韓国等、サケ・マス類はチリ、ノルウェー等から</a:t>
            </a:r>
          </a:p>
          <a:p>
            <a:r>
              <a:rPr kumimoji="1" lang="ja-JP" altLang="en-US" dirty="0" smtClean="0"/>
              <a:t>多く輸入されています（図</a:t>
            </a:r>
            <a:r>
              <a:rPr kumimoji="1" lang="en-US" altLang="ja-JP" dirty="0" smtClean="0"/>
              <a:t>Ⅱ−</a:t>
            </a:r>
            <a:r>
              <a:rPr kumimoji="1" lang="ja-JP" altLang="en-US" dirty="0" smtClean="0"/>
              <a:t>３−</a:t>
            </a:r>
            <a:r>
              <a:rPr kumimoji="1" lang="en-US" altLang="ja-JP" dirty="0" smtClean="0"/>
              <a:t>13</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F199B001-1397-4632-9152-80242EDB1758}" type="slidenum">
              <a:rPr kumimoji="1" lang="ja-JP" altLang="en-US" smtClean="0"/>
              <a:t>7</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ケース１０改訂版　「水産現場に広がる</a:t>
            </a:r>
            <a:r>
              <a:rPr kumimoji="1" lang="en-US" altLang="ja-JP" smtClean="0"/>
              <a:t>6</a:t>
            </a:r>
            <a:r>
              <a:rPr kumimoji="1" lang="ja-JP" altLang="en-US" smtClean="0"/>
              <a:t>次産業化で市場拡大」　　補助教材　宇和島東　末松先生</a:t>
            </a:r>
            <a:endParaRPr kumimoji="1" lang="ja-JP" altLang="en-US"/>
          </a:p>
        </p:txBody>
      </p:sp>
    </p:spTree>
    <p:extLst>
      <p:ext uri="{BB962C8B-B14F-4D97-AF65-F5344CB8AC3E}">
        <p14:creationId xmlns:p14="http://schemas.microsoft.com/office/powerpoint/2010/main" val="2644335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我が国の水産物輸出額は、平成</a:t>
            </a:r>
            <a:r>
              <a:rPr kumimoji="1" lang="en-US" altLang="ja-JP" dirty="0" smtClean="0"/>
              <a:t>20</a:t>
            </a:r>
            <a:r>
              <a:rPr kumimoji="1" lang="ja-JP" altLang="en-US" dirty="0" smtClean="0"/>
              <a:t>（</a:t>
            </a:r>
            <a:r>
              <a:rPr kumimoji="1" lang="en-US" altLang="ja-JP" dirty="0" smtClean="0"/>
              <a:t>2008</a:t>
            </a:r>
            <a:r>
              <a:rPr kumimoji="1" lang="ja-JP" altLang="en-US" dirty="0" smtClean="0"/>
              <a:t>）年のリーマンショックや平成</a:t>
            </a:r>
            <a:r>
              <a:rPr kumimoji="1" lang="en-US" altLang="ja-JP" dirty="0" smtClean="0"/>
              <a:t>23</a:t>
            </a:r>
            <a:r>
              <a:rPr kumimoji="1" lang="ja-JP" altLang="en-US" dirty="0" smtClean="0"/>
              <a:t>（</a:t>
            </a:r>
            <a:r>
              <a:rPr kumimoji="1" lang="en-US" altLang="ja-JP" dirty="0" smtClean="0"/>
              <a:t>2011</a:t>
            </a:r>
            <a:r>
              <a:rPr kumimoji="1" lang="ja-JP" altLang="en-US" dirty="0" smtClean="0"/>
              <a:t>）年の東</a:t>
            </a:r>
          </a:p>
          <a:p>
            <a:r>
              <a:rPr kumimoji="1" lang="ja-JP" altLang="en-US" dirty="0" smtClean="0"/>
              <a:t>京電力株式会社福島第一原子力発電所（以下「東電福島第一原発」といいます。）の事故に</a:t>
            </a:r>
          </a:p>
          <a:p>
            <a:r>
              <a:rPr kumimoji="1" lang="ja-JP" altLang="en-US" dirty="0" smtClean="0"/>
              <a:t>よる諸外国の輸入規制の影響等により落ち込んだ後、平成</a:t>
            </a:r>
            <a:r>
              <a:rPr kumimoji="1" lang="en-US" altLang="ja-JP" dirty="0" smtClean="0"/>
              <a:t>25</a:t>
            </a:r>
            <a:r>
              <a:rPr kumimoji="1" lang="ja-JP" altLang="en-US" dirty="0" smtClean="0"/>
              <a:t>（</a:t>
            </a:r>
            <a:r>
              <a:rPr kumimoji="1" lang="en-US" altLang="ja-JP" dirty="0" smtClean="0"/>
              <a:t>2013</a:t>
            </a:r>
            <a:r>
              <a:rPr kumimoji="1" lang="ja-JP" altLang="en-US" dirty="0" smtClean="0"/>
              <a:t>）年以降は増加傾向で推</a:t>
            </a:r>
          </a:p>
          <a:p>
            <a:r>
              <a:rPr kumimoji="1" lang="ja-JP" altLang="en-US" dirty="0" smtClean="0"/>
              <a:t>移してきました。しかしながら、平成</a:t>
            </a:r>
            <a:r>
              <a:rPr kumimoji="1" lang="en-US" altLang="ja-JP" dirty="0" smtClean="0"/>
              <a:t>28</a:t>
            </a:r>
            <a:r>
              <a:rPr kumimoji="1" lang="ja-JP" altLang="en-US" dirty="0" smtClean="0"/>
              <a:t>（</a:t>
            </a:r>
            <a:r>
              <a:rPr kumimoji="1" lang="en-US" altLang="ja-JP" dirty="0" smtClean="0"/>
              <a:t>2016</a:t>
            </a:r>
            <a:r>
              <a:rPr kumimoji="1" lang="ja-JP" altLang="en-US" dirty="0" smtClean="0"/>
              <a:t>）年には再び減少に転じ、輸出量は前年から</a:t>
            </a:r>
          </a:p>
          <a:p>
            <a:r>
              <a:rPr kumimoji="1" lang="ja-JP" altLang="en-US" dirty="0" smtClean="0"/>
              <a:t>３％減の</a:t>
            </a:r>
            <a:r>
              <a:rPr kumimoji="1" lang="en-US" altLang="ja-JP" dirty="0" smtClean="0"/>
              <a:t>54</a:t>
            </a:r>
            <a:r>
              <a:rPr kumimoji="1" lang="ja-JP" altLang="en-US" dirty="0" smtClean="0"/>
              <a:t>万トン、輸出金額は４％減の</a:t>
            </a:r>
            <a:r>
              <a:rPr kumimoji="1" lang="en-US" altLang="ja-JP" dirty="0" smtClean="0"/>
              <a:t>2,640</a:t>
            </a:r>
            <a:r>
              <a:rPr kumimoji="1" lang="ja-JP" altLang="en-US" dirty="0" smtClean="0"/>
              <a:t>億円となりました（図</a:t>
            </a:r>
            <a:r>
              <a:rPr kumimoji="1" lang="en-US" altLang="ja-JP" dirty="0" smtClean="0"/>
              <a:t>Ⅱ−</a:t>
            </a:r>
            <a:r>
              <a:rPr kumimoji="1" lang="ja-JP" altLang="en-US" dirty="0" smtClean="0"/>
              <a:t>３−</a:t>
            </a:r>
            <a:r>
              <a:rPr kumimoji="1" lang="en-US" altLang="ja-JP" dirty="0" smtClean="0"/>
              <a:t>14</a:t>
            </a:r>
            <a:r>
              <a:rPr kumimoji="1" lang="ja-JP" altLang="en-US" dirty="0" smtClean="0"/>
              <a:t>）。これは、</a:t>
            </a:r>
          </a:p>
          <a:p>
            <a:r>
              <a:rPr kumimoji="1" lang="ja-JP" altLang="en-US" dirty="0" smtClean="0"/>
              <a:t>主に、平成</a:t>
            </a:r>
            <a:r>
              <a:rPr kumimoji="1" lang="en-US" altLang="ja-JP" dirty="0" smtClean="0"/>
              <a:t>26</a:t>
            </a:r>
            <a:r>
              <a:rPr kumimoji="1" lang="ja-JP" altLang="en-US" dirty="0" smtClean="0"/>
              <a:t>（</a:t>
            </a:r>
            <a:r>
              <a:rPr kumimoji="1" lang="en-US" altLang="ja-JP" dirty="0" smtClean="0"/>
              <a:t>2014</a:t>
            </a:r>
            <a:r>
              <a:rPr kumimoji="1" lang="ja-JP" altLang="en-US" dirty="0" smtClean="0"/>
              <a:t>）年と</a:t>
            </a:r>
            <a:r>
              <a:rPr kumimoji="1" lang="en-US" altLang="ja-JP" dirty="0" smtClean="0"/>
              <a:t>27</a:t>
            </a:r>
            <a:r>
              <a:rPr kumimoji="1" lang="ja-JP" altLang="en-US" dirty="0" smtClean="0"/>
              <a:t>（</a:t>
            </a:r>
            <a:r>
              <a:rPr kumimoji="1" lang="en-US" altLang="ja-JP" dirty="0" smtClean="0"/>
              <a:t>2015</a:t>
            </a:r>
            <a:r>
              <a:rPr kumimoji="1" lang="ja-JP" altLang="en-US" dirty="0" smtClean="0"/>
              <a:t>）年に２年連続でオホーツク海沿岸に来襲した爆弾低気</a:t>
            </a:r>
          </a:p>
          <a:p>
            <a:r>
              <a:rPr kumimoji="1" lang="ja-JP" altLang="en-US" dirty="0" smtClean="0"/>
              <a:t>圧の影響等により、輸出の主力品目であるホタテガイの漁獲量が大幅に減少したことによる</a:t>
            </a:r>
          </a:p>
          <a:p>
            <a:r>
              <a:rPr kumimoji="1" lang="ja-JP" altLang="en-US" dirty="0" smtClean="0"/>
              <a:t>ものです。また、平成</a:t>
            </a:r>
            <a:r>
              <a:rPr kumimoji="1" lang="en-US" altLang="ja-JP" dirty="0" smtClean="0"/>
              <a:t>28</a:t>
            </a:r>
            <a:r>
              <a:rPr kumimoji="1" lang="ja-JP" altLang="en-US" dirty="0" smtClean="0"/>
              <a:t>（</a:t>
            </a:r>
            <a:r>
              <a:rPr kumimoji="1" lang="en-US" altLang="ja-JP" dirty="0" smtClean="0"/>
              <a:t>2016</a:t>
            </a:r>
            <a:r>
              <a:rPr kumimoji="1" lang="ja-JP" altLang="en-US" dirty="0" smtClean="0"/>
              <a:t>）年の年初から為替相場が円高方向へ動いたことも、水産物</a:t>
            </a:r>
          </a:p>
          <a:p>
            <a:r>
              <a:rPr kumimoji="1" lang="ja-JP" altLang="en-US" dirty="0" smtClean="0"/>
              <a:t>輸出の拡大にとっては逆風となった可能性があります。</a:t>
            </a:r>
          </a:p>
        </p:txBody>
      </p:sp>
      <p:sp>
        <p:nvSpPr>
          <p:cNvPr id="4" name="スライド番号プレースホルダー 3"/>
          <p:cNvSpPr>
            <a:spLocks noGrp="1"/>
          </p:cNvSpPr>
          <p:nvPr>
            <p:ph type="sldNum" sz="quarter" idx="10"/>
          </p:nvPr>
        </p:nvSpPr>
        <p:spPr/>
        <p:txBody>
          <a:bodyPr/>
          <a:lstStyle/>
          <a:p>
            <a:fld id="{F199B001-1397-4632-9152-80242EDB1758}" type="slidenum">
              <a:rPr kumimoji="1" lang="ja-JP" altLang="en-US" smtClean="0"/>
              <a:t>8</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ケース１０改訂版　「水産現場に広がる</a:t>
            </a:r>
            <a:r>
              <a:rPr kumimoji="1" lang="en-US" altLang="ja-JP" smtClean="0"/>
              <a:t>6</a:t>
            </a:r>
            <a:r>
              <a:rPr kumimoji="1" lang="ja-JP" altLang="en-US" smtClean="0"/>
              <a:t>次産業化で市場拡大」　　補助教材　宇和島東　末松先生</a:t>
            </a:r>
            <a:endParaRPr kumimoji="1" lang="ja-JP" altLang="en-US"/>
          </a:p>
        </p:txBody>
      </p:sp>
    </p:spTree>
    <p:extLst>
      <p:ext uri="{BB962C8B-B14F-4D97-AF65-F5344CB8AC3E}">
        <p14:creationId xmlns:p14="http://schemas.microsoft.com/office/powerpoint/2010/main" val="506232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主な輸出相手国・地域は香港、中国、米国で、これら３か国・地域で輸出金額の約６割を</a:t>
            </a:r>
          </a:p>
          <a:p>
            <a:r>
              <a:rPr kumimoji="1" lang="ja-JP" altLang="en-US" dirty="0" smtClean="0"/>
              <a:t>占めています（図</a:t>
            </a:r>
            <a:r>
              <a:rPr kumimoji="1" lang="en-US" altLang="ja-JP" dirty="0" smtClean="0"/>
              <a:t>Ⅱ−</a:t>
            </a:r>
            <a:r>
              <a:rPr kumimoji="1" lang="ja-JP" altLang="en-US" dirty="0" smtClean="0"/>
              <a:t>３−</a:t>
            </a:r>
            <a:r>
              <a:rPr kumimoji="1" lang="en-US" altLang="ja-JP" dirty="0" smtClean="0"/>
              <a:t>15</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F199B001-1397-4632-9152-80242EDB1758}" type="slidenum">
              <a:rPr kumimoji="1" lang="ja-JP" altLang="en-US" smtClean="0"/>
              <a:t>9</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ケース１０改訂版　「水産現場に広がる</a:t>
            </a:r>
            <a:r>
              <a:rPr kumimoji="1" lang="en-US" altLang="ja-JP" smtClean="0"/>
              <a:t>6</a:t>
            </a:r>
            <a:r>
              <a:rPr kumimoji="1" lang="ja-JP" altLang="en-US" smtClean="0"/>
              <a:t>次産業化で市場拡大」　　補助教材　宇和島東　末松先生</a:t>
            </a:r>
            <a:endParaRPr kumimoji="1" lang="ja-JP" altLang="en-US"/>
          </a:p>
        </p:txBody>
      </p:sp>
    </p:spTree>
    <p:extLst>
      <p:ext uri="{BB962C8B-B14F-4D97-AF65-F5344CB8AC3E}">
        <p14:creationId xmlns:p14="http://schemas.microsoft.com/office/powerpoint/2010/main" val="221595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品目別には、中国等向けに輸出されるホタテガイ、主に香</a:t>
            </a:r>
          </a:p>
          <a:p>
            <a:r>
              <a:rPr kumimoji="1" lang="ja-JP" altLang="en-US" dirty="0" smtClean="0"/>
              <a:t>港向けに輸出される真珠等が上位となっています（図</a:t>
            </a:r>
            <a:r>
              <a:rPr kumimoji="1" lang="en-US" altLang="ja-JP" dirty="0" smtClean="0"/>
              <a:t>Ⅱ−</a:t>
            </a:r>
            <a:r>
              <a:rPr kumimoji="1" lang="ja-JP" altLang="en-US" dirty="0" smtClean="0"/>
              <a:t>３−</a:t>
            </a:r>
            <a:r>
              <a:rPr kumimoji="1" lang="en-US" altLang="ja-JP" dirty="0" smtClean="0"/>
              <a:t>16</a:t>
            </a:r>
            <a:r>
              <a:rPr kumimoji="1" lang="ja-JP" altLang="en-US"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F199B001-1397-4632-9152-80242EDB1758}" type="slidenum">
              <a:rPr kumimoji="1" lang="ja-JP" altLang="en-US" smtClean="0"/>
              <a:t>10</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ケース１０改訂版　「水産現場に広がる</a:t>
            </a:r>
            <a:r>
              <a:rPr kumimoji="1" lang="en-US" altLang="ja-JP" smtClean="0"/>
              <a:t>6</a:t>
            </a:r>
            <a:r>
              <a:rPr kumimoji="1" lang="ja-JP" altLang="en-US" smtClean="0"/>
              <a:t>次産業化で市場拡大」　　補助教材　宇和島東　末松先生</a:t>
            </a:r>
            <a:endParaRPr kumimoji="1" lang="ja-JP" altLang="en-US"/>
          </a:p>
        </p:txBody>
      </p:sp>
    </p:spTree>
    <p:extLst>
      <p:ext uri="{BB962C8B-B14F-4D97-AF65-F5344CB8AC3E}">
        <p14:creationId xmlns:p14="http://schemas.microsoft.com/office/powerpoint/2010/main" val="1869462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DED50DB-56CF-4FED-8EA8-CF4376FA0DA5}" type="datetimeFigureOut">
              <a:rPr kumimoji="1" lang="ja-JP" altLang="en-US" smtClean="0"/>
              <a:t>2018/3/16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53C223-1022-44BC-969F-BB909239B68E}" type="slidenum">
              <a:rPr kumimoji="1" lang="ja-JP" altLang="en-US" smtClean="0"/>
              <a:t>‹#›</a:t>
            </a:fld>
            <a:endParaRPr kumimoji="1" lang="ja-JP" altLang="en-US"/>
          </a:p>
        </p:txBody>
      </p:sp>
    </p:spTree>
    <p:extLst>
      <p:ext uri="{BB962C8B-B14F-4D97-AF65-F5344CB8AC3E}">
        <p14:creationId xmlns:p14="http://schemas.microsoft.com/office/powerpoint/2010/main" val="2243787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ED50DB-56CF-4FED-8EA8-CF4376FA0DA5}" type="datetimeFigureOut">
              <a:rPr kumimoji="1" lang="ja-JP" altLang="en-US" smtClean="0"/>
              <a:t>2018/3/16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53C223-1022-44BC-969F-BB909239B68E}" type="slidenum">
              <a:rPr kumimoji="1" lang="ja-JP" altLang="en-US" smtClean="0"/>
              <a:t>‹#›</a:t>
            </a:fld>
            <a:endParaRPr kumimoji="1" lang="ja-JP" altLang="en-US"/>
          </a:p>
        </p:txBody>
      </p:sp>
    </p:spTree>
    <p:extLst>
      <p:ext uri="{BB962C8B-B14F-4D97-AF65-F5344CB8AC3E}">
        <p14:creationId xmlns:p14="http://schemas.microsoft.com/office/powerpoint/2010/main" val="2296157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ED50DB-56CF-4FED-8EA8-CF4376FA0DA5}" type="datetimeFigureOut">
              <a:rPr kumimoji="1" lang="ja-JP" altLang="en-US" smtClean="0"/>
              <a:t>2018/3/16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53C223-1022-44BC-969F-BB909239B68E}" type="slidenum">
              <a:rPr kumimoji="1" lang="ja-JP" altLang="en-US" smtClean="0"/>
              <a:t>‹#›</a:t>
            </a:fld>
            <a:endParaRPr kumimoji="1" lang="ja-JP" altLang="en-US"/>
          </a:p>
        </p:txBody>
      </p:sp>
    </p:spTree>
    <p:extLst>
      <p:ext uri="{BB962C8B-B14F-4D97-AF65-F5344CB8AC3E}">
        <p14:creationId xmlns:p14="http://schemas.microsoft.com/office/powerpoint/2010/main" val="11105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ED50DB-56CF-4FED-8EA8-CF4376FA0DA5}" type="datetimeFigureOut">
              <a:rPr kumimoji="1" lang="ja-JP" altLang="en-US" smtClean="0"/>
              <a:t>2018/3/16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53C223-1022-44BC-969F-BB909239B68E}" type="slidenum">
              <a:rPr kumimoji="1" lang="ja-JP" altLang="en-US" smtClean="0"/>
              <a:t>‹#›</a:t>
            </a:fld>
            <a:endParaRPr kumimoji="1" lang="ja-JP" altLang="en-US"/>
          </a:p>
        </p:txBody>
      </p:sp>
    </p:spTree>
    <p:extLst>
      <p:ext uri="{BB962C8B-B14F-4D97-AF65-F5344CB8AC3E}">
        <p14:creationId xmlns:p14="http://schemas.microsoft.com/office/powerpoint/2010/main" val="3095485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DED50DB-56CF-4FED-8EA8-CF4376FA0DA5}" type="datetimeFigureOut">
              <a:rPr kumimoji="1" lang="ja-JP" altLang="en-US" smtClean="0"/>
              <a:t>2018/3/16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53C223-1022-44BC-969F-BB909239B68E}" type="slidenum">
              <a:rPr kumimoji="1" lang="ja-JP" altLang="en-US" smtClean="0"/>
              <a:t>‹#›</a:t>
            </a:fld>
            <a:endParaRPr kumimoji="1" lang="ja-JP" altLang="en-US"/>
          </a:p>
        </p:txBody>
      </p:sp>
    </p:spTree>
    <p:extLst>
      <p:ext uri="{BB962C8B-B14F-4D97-AF65-F5344CB8AC3E}">
        <p14:creationId xmlns:p14="http://schemas.microsoft.com/office/powerpoint/2010/main" val="3828838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DED50DB-56CF-4FED-8EA8-CF4376FA0DA5}" type="datetimeFigureOut">
              <a:rPr kumimoji="1" lang="ja-JP" altLang="en-US" smtClean="0"/>
              <a:t>2018/3/16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253C223-1022-44BC-969F-BB909239B68E}" type="slidenum">
              <a:rPr kumimoji="1" lang="ja-JP" altLang="en-US" smtClean="0"/>
              <a:t>‹#›</a:t>
            </a:fld>
            <a:endParaRPr kumimoji="1" lang="ja-JP" altLang="en-US"/>
          </a:p>
        </p:txBody>
      </p:sp>
    </p:spTree>
    <p:extLst>
      <p:ext uri="{BB962C8B-B14F-4D97-AF65-F5344CB8AC3E}">
        <p14:creationId xmlns:p14="http://schemas.microsoft.com/office/powerpoint/2010/main" val="268728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DED50DB-56CF-4FED-8EA8-CF4376FA0DA5}" type="datetimeFigureOut">
              <a:rPr kumimoji="1" lang="ja-JP" altLang="en-US" smtClean="0"/>
              <a:t>2018/3/16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253C223-1022-44BC-969F-BB909239B68E}" type="slidenum">
              <a:rPr kumimoji="1" lang="ja-JP" altLang="en-US" smtClean="0"/>
              <a:t>‹#›</a:t>
            </a:fld>
            <a:endParaRPr kumimoji="1" lang="ja-JP" altLang="en-US"/>
          </a:p>
        </p:txBody>
      </p:sp>
    </p:spTree>
    <p:extLst>
      <p:ext uri="{BB962C8B-B14F-4D97-AF65-F5344CB8AC3E}">
        <p14:creationId xmlns:p14="http://schemas.microsoft.com/office/powerpoint/2010/main" val="1591822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DED50DB-56CF-4FED-8EA8-CF4376FA0DA5}" type="datetimeFigureOut">
              <a:rPr kumimoji="1" lang="ja-JP" altLang="en-US" smtClean="0"/>
              <a:t>2018/3/16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253C223-1022-44BC-969F-BB909239B68E}" type="slidenum">
              <a:rPr kumimoji="1" lang="ja-JP" altLang="en-US" smtClean="0"/>
              <a:t>‹#›</a:t>
            </a:fld>
            <a:endParaRPr kumimoji="1" lang="ja-JP" altLang="en-US"/>
          </a:p>
        </p:txBody>
      </p:sp>
    </p:spTree>
    <p:extLst>
      <p:ext uri="{BB962C8B-B14F-4D97-AF65-F5344CB8AC3E}">
        <p14:creationId xmlns:p14="http://schemas.microsoft.com/office/powerpoint/2010/main" val="1003610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DED50DB-56CF-4FED-8EA8-CF4376FA0DA5}" type="datetimeFigureOut">
              <a:rPr kumimoji="1" lang="ja-JP" altLang="en-US" smtClean="0"/>
              <a:t>2018/3/16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253C223-1022-44BC-969F-BB909239B68E}" type="slidenum">
              <a:rPr kumimoji="1" lang="ja-JP" altLang="en-US" smtClean="0"/>
              <a:t>‹#›</a:t>
            </a:fld>
            <a:endParaRPr kumimoji="1" lang="ja-JP" altLang="en-US"/>
          </a:p>
        </p:txBody>
      </p:sp>
    </p:spTree>
    <p:extLst>
      <p:ext uri="{BB962C8B-B14F-4D97-AF65-F5344CB8AC3E}">
        <p14:creationId xmlns:p14="http://schemas.microsoft.com/office/powerpoint/2010/main" val="1674437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DED50DB-56CF-4FED-8EA8-CF4376FA0DA5}" type="datetimeFigureOut">
              <a:rPr kumimoji="1" lang="ja-JP" altLang="en-US" smtClean="0"/>
              <a:t>2018/3/16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253C223-1022-44BC-969F-BB909239B68E}" type="slidenum">
              <a:rPr kumimoji="1" lang="ja-JP" altLang="en-US" smtClean="0"/>
              <a:t>‹#›</a:t>
            </a:fld>
            <a:endParaRPr kumimoji="1" lang="ja-JP" altLang="en-US"/>
          </a:p>
        </p:txBody>
      </p:sp>
    </p:spTree>
    <p:extLst>
      <p:ext uri="{BB962C8B-B14F-4D97-AF65-F5344CB8AC3E}">
        <p14:creationId xmlns:p14="http://schemas.microsoft.com/office/powerpoint/2010/main" val="1364483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DED50DB-56CF-4FED-8EA8-CF4376FA0DA5}" type="datetimeFigureOut">
              <a:rPr kumimoji="1" lang="ja-JP" altLang="en-US" smtClean="0"/>
              <a:t>2018/3/16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253C223-1022-44BC-969F-BB909239B68E}" type="slidenum">
              <a:rPr kumimoji="1" lang="ja-JP" altLang="en-US" smtClean="0"/>
              <a:t>‹#›</a:t>
            </a:fld>
            <a:endParaRPr kumimoji="1" lang="ja-JP" altLang="en-US"/>
          </a:p>
        </p:txBody>
      </p:sp>
    </p:spTree>
    <p:extLst>
      <p:ext uri="{BB962C8B-B14F-4D97-AF65-F5344CB8AC3E}">
        <p14:creationId xmlns:p14="http://schemas.microsoft.com/office/powerpoint/2010/main" val="3048470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D50DB-56CF-4FED-8EA8-CF4376FA0DA5}" type="datetimeFigureOut">
              <a:rPr kumimoji="1" lang="ja-JP" altLang="en-US" smtClean="0"/>
              <a:t>2018/3/16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3C223-1022-44BC-969F-BB909239B68E}" type="slidenum">
              <a:rPr kumimoji="1" lang="ja-JP" altLang="en-US" smtClean="0"/>
              <a:t>‹#›</a:t>
            </a:fld>
            <a:endParaRPr kumimoji="1" lang="ja-JP" altLang="en-US"/>
          </a:p>
        </p:txBody>
      </p:sp>
    </p:spTree>
    <p:extLst>
      <p:ext uri="{BB962C8B-B14F-4D97-AF65-F5344CB8AC3E}">
        <p14:creationId xmlns:p14="http://schemas.microsoft.com/office/powerpoint/2010/main" val="1335768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7814" y="2447166"/>
            <a:ext cx="2776339" cy="2566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3300085" y="1270501"/>
            <a:ext cx="5520289" cy="369332"/>
          </a:xfrm>
          <a:prstGeom prst="rect">
            <a:avLst/>
          </a:prstGeom>
          <a:noFill/>
        </p:spPr>
        <p:txBody>
          <a:bodyPr wrap="square" rtlCol="0">
            <a:spAutoFit/>
          </a:bodyPr>
          <a:lstStyle/>
          <a:p>
            <a:pPr algn="ctr"/>
            <a:r>
              <a:rPr lang="ja-JP" altLang="en-US" dirty="0"/>
              <a:t>アクティブ・ラーニングのための</a:t>
            </a:r>
          </a:p>
        </p:txBody>
      </p:sp>
      <p:sp>
        <p:nvSpPr>
          <p:cNvPr id="3" name="テキスト ボックス 2"/>
          <p:cNvSpPr txBox="1"/>
          <p:nvPr/>
        </p:nvSpPr>
        <p:spPr>
          <a:xfrm>
            <a:off x="1487489" y="1774558"/>
            <a:ext cx="9145481" cy="646331"/>
          </a:xfrm>
          <a:prstGeom prst="rect">
            <a:avLst/>
          </a:prstGeom>
          <a:noFill/>
        </p:spPr>
        <p:txBody>
          <a:bodyPr wrap="square" rtlCol="0">
            <a:spAutoFit/>
          </a:bodyPr>
          <a:lstStyle/>
          <a:p>
            <a:pPr algn="ctr"/>
            <a:r>
              <a:rPr lang="ja-JP" altLang="en-US" sz="3600" dirty="0">
                <a:ea typeface="ＤＦ特太ゴシック体" panose="02010609000101010101" pitchFamily="1" charset="-128"/>
              </a:rPr>
              <a:t>ビジネス・ケース教材集</a:t>
            </a:r>
          </a:p>
        </p:txBody>
      </p:sp>
      <p:sp>
        <p:nvSpPr>
          <p:cNvPr id="4" name="テキスト ボックス 3"/>
          <p:cNvSpPr txBox="1"/>
          <p:nvPr/>
        </p:nvSpPr>
        <p:spPr>
          <a:xfrm>
            <a:off x="2711856" y="5158934"/>
            <a:ext cx="6696744" cy="646331"/>
          </a:xfrm>
          <a:prstGeom prst="rect">
            <a:avLst/>
          </a:prstGeom>
          <a:noFill/>
        </p:spPr>
        <p:txBody>
          <a:bodyPr wrap="square" rtlCol="0">
            <a:spAutoFit/>
          </a:bodyPr>
          <a:lstStyle/>
          <a:p>
            <a:pPr algn="ctr"/>
            <a:r>
              <a:rPr lang="ja-JP" altLang="en-US" dirty="0"/>
              <a:t>愛媛県商業教育研究会</a:t>
            </a:r>
            <a:endParaRPr lang="en-US" altLang="ja-JP" dirty="0"/>
          </a:p>
          <a:p>
            <a:pPr algn="ctr"/>
            <a:r>
              <a:rPr lang="ja-JP" altLang="en-US" dirty="0"/>
              <a:t>愛媛県マーケティング・ビジネス経済研究員会</a:t>
            </a:r>
          </a:p>
        </p:txBody>
      </p:sp>
      <p:sp>
        <p:nvSpPr>
          <p:cNvPr id="5" name="テキスト ボックス 4"/>
          <p:cNvSpPr txBox="1"/>
          <p:nvPr/>
        </p:nvSpPr>
        <p:spPr>
          <a:xfrm>
            <a:off x="1524000" y="3501009"/>
            <a:ext cx="9144000" cy="584775"/>
          </a:xfrm>
          <a:prstGeom prst="rect">
            <a:avLst/>
          </a:prstGeom>
          <a:noFill/>
        </p:spPr>
        <p:txBody>
          <a:bodyPr wrap="square" rtlCol="0">
            <a:spAutoFit/>
          </a:bodyPr>
          <a:lstStyle/>
          <a:p>
            <a:pPr algn="ctr"/>
            <a:r>
              <a:rPr lang="ja-JP" altLang="en-US" sz="3200" b="1" dirty="0" smtClean="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rPr>
              <a:t>「</a:t>
            </a:r>
            <a:r>
              <a:rPr lang="ja-JP" altLang="en-US" sz="3200" b="1" dirty="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rPr>
              <a:t>水産現場に広がる６次産業化で市場拡大」</a:t>
            </a:r>
          </a:p>
        </p:txBody>
      </p:sp>
      <p:sp>
        <p:nvSpPr>
          <p:cNvPr id="7" name="テキスト ボックス 6"/>
          <p:cNvSpPr txBox="1"/>
          <p:nvPr/>
        </p:nvSpPr>
        <p:spPr>
          <a:xfrm>
            <a:off x="1524000" y="2676128"/>
            <a:ext cx="9144000" cy="584775"/>
          </a:xfrm>
          <a:prstGeom prst="rect">
            <a:avLst/>
          </a:prstGeom>
          <a:noFill/>
        </p:spPr>
        <p:txBody>
          <a:bodyPr wrap="square" rtlCol="0">
            <a:spAutoFit/>
          </a:bodyPr>
          <a:lstStyle/>
          <a:p>
            <a:pPr algn="ctr"/>
            <a:r>
              <a:rPr lang="ja-JP" altLang="en-US" sz="3200" b="1" dirty="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rPr>
              <a:t>ケース１０</a:t>
            </a:r>
          </a:p>
        </p:txBody>
      </p:sp>
      <p:sp>
        <p:nvSpPr>
          <p:cNvPr id="8" name="テキスト ボックス 7"/>
          <p:cNvSpPr txBox="1"/>
          <p:nvPr/>
        </p:nvSpPr>
        <p:spPr>
          <a:xfrm>
            <a:off x="1524976" y="4329012"/>
            <a:ext cx="9144000" cy="523220"/>
          </a:xfrm>
          <a:prstGeom prst="rect">
            <a:avLst/>
          </a:prstGeom>
          <a:noFill/>
        </p:spPr>
        <p:txBody>
          <a:bodyPr wrap="square" rtlCol="0">
            <a:spAutoFit/>
          </a:bodyPr>
          <a:lstStyle/>
          <a:p>
            <a:pPr algn="ctr"/>
            <a:r>
              <a:rPr lang="ja-JP" altLang="en-US" sz="2800" b="1" dirty="0" smtClean="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rPr>
              <a:t>水産物</a:t>
            </a:r>
            <a:r>
              <a:rPr lang="ja-JP" altLang="en-US" sz="2800" b="1" dirty="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rPr>
              <a:t>の消費・需給をめぐる動き</a:t>
            </a:r>
          </a:p>
        </p:txBody>
      </p:sp>
      <p:sp>
        <p:nvSpPr>
          <p:cNvPr id="11" name="テキスト ボックス 10"/>
          <p:cNvSpPr txBox="1"/>
          <p:nvPr/>
        </p:nvSpPr>
        <p:spPr>
          <a:xfrm>
            <a:off x="1156936" y="5861040"/>
            <a:ext cx="11252201" cy="307777"/>
          </a:xfrm>
          <a:prstGeom prst="rect">
            <a:avLst/>
          </a:prstGeom>
          <a:noFill/>
        </p:spPr>
        <p:txBody>
          <a:bodyPr wrap="square" rtlCol="0">
            <a:spAutoFit/>
          </a:bodyPr>
          <a:lstStyle/>
          <a:p>
            <a:r>
              <a:rPr lang="en-US" altLang="ja-JP" sz="1400" dirty="0"/>
              <a:t>   </a:t>
            </a:r>
            <a:r>
              <a:rPr lang="ja-JP" altLang="en-US" sz="1400" dirty="0"/>
              <a:t>出典</a:t>
            </a:r>
            <a:r>
              <a:rPr lang="en-US" altLang="ja-JP" sz="1400" dirty="0"/>
              <a:t>:</a:t>
            </a:r>
            <a:r>
              <a:rPr lang="ja-JP" altLang="en-US" sz="1400" dirty="0" smtClean="0"/>
              <a:t>「平成</a:t>
            </a:r>
            <a:r>
              <a:rPr lang="en-US" altLang="ja-JP" sz="1400" dirty="0" smtClean="0"/>
              <a:t>28</a:t>
            </a:r>
            <a:r>
              <a:rPr lang="ja-JP" altLang="en-US" sz="1400" dirty="0" smtClean="0"/>
              <a:t>年度水産白書」</a:t>
            </a:r>
            <a:r>
              <a:rPr lang="en-US" altLang="ja-JP" sz="1400" dirty="0"/>
              <a:t>(</a:t>
            </a:r>
            <a:r>
              <a:rPr lang="ja-JP" altLang="en-US" sz="1400" dirty="0"/>
              <a:t>農林水産省</a:t>
            </a:r>
            <a:r>
              <a:rPr lang="en-US" altLang="ja-JP" sz="1400" dirty="0"/>
              <a:t>) (http://</a:t>
            </a:r>
            <a:r>
              <a:rPr lang="en-US" altLang="ja-JP" sz="1400" dirty="0" smtClean="0"/>
              <a:t>www.jfa.maff.go.jp/j/kikaku/wpaper/H28/index.html) (</a:t>
            </a:r>
            <a:r>
              <a:rPr lang="ja-JP" altLang="en-US" sz="1400" dirty="0" smtClean="0"/>
              <a:t>平成</a:t>
            </a:r>
            <a:r>
              <a:rPr lang="en-US" altLang="ja-JP" sz="1400" dirty="0" smtClean="0"/>
              <a:t>30</a:t>
            </a:r>
            <a:r>
              <a:rPr lang="ja-JP" altLang="en-US" sz="1400" dirty="0" smtClean="0"/>
              <a:t>年１月</a:t>
            </a:r>
            <a:r>
              <a:rPr lang="en-US" altLang="ja-JP" sz="1400" dirty="0" smtClean="0"/>
              <a:t>29</a:t>
            </a:r>
            <a:r>
              <a:rPr lang="ja-JP" altLang="en-US" sz="1400" dirty="0" smtClean="0"/>
              <a:t>日</a:t>
            </a:r>
            <a:r>
              <a:rPr lang="ja-JP" altLang="en-US" sz="1400" dirty="0"/>
              <a:t>に利用</a:t>
            </a:r>
            <a:r>
              <a:rPr lang="en-US" altLang="ja-JP" sz="1400" dirty="0" smtClean="0"/>
              <a:t>)</a:t>
            </a:r>
            <a:r>
              <a:rPr lang="ja-JP" altLang="en-US" sz="1400" dirty="0" smtClean="0"/>
              <a:t> </a:t>
            </a:r>
            <a:endParaRPr kumimoji="1" lang="ja-JP" altLang="en-US" sz="1400" dirty="0"/>
          </a:p>
        </p:txBody>
      </p:sp>
      <p:sp>
        <p:nvSpPr>
          <p:cNvPr id="12" name="正方形/長方形 11"/>
          <p:cNvSpPr/>
          <p:nvPr/>
        </p:nvSpPr>
        <p:spPr>
          <a:xfrm>
            <a:off x="1253763" y="6162186"/>
            <a:ext cx="11396133" cy="307777"/>
          </a:xfrm>
          <a:prstGeom prst="rect">
            <a:avLst/>
          </a:prstGeom>
        </p:spPr>
        <p:txBody>
          <a:bodyPr wrap="square">
            <a:spAutoFit/>
          </a:bodyPr>
          <a:lstStyle/>
          <a:p>
            <a:r>
              <a:rPr lang="ja-JP" altLang="en-US" sz="1400" dirty="0" smtClean="0"/>
              <a:t>「</a:t>
            </a:r>
            <a:r>
              <a:rPr lang="ja-JP" altLang="en-US" sz="1400" dirty="0"/>
              <a:t> </a:t>
            </a:r>
            <a:r>
              <a:rPr lang="ja-JP" altLang="en-US" sz="1400" dirty="0" smtClean="0"/>
              <a:t>平成</a:t>
            </a:r>
            <a:r>
              <a:rPr lang="en-US" altLang="ja-JP" sz="1400" dirty="0" smtClean="0"/>
              <a:t>28</a:t>
            </a:r>
            <a:r>
              <a:rPr lang="ja-JP" altLang="en-US" sz="1400" dirty="0" smtClean="0"/>
              <a:t>年度</a:t>
            </a:r>
            <a:r>
              <a:rPr lang="ja-JP" altLang="en-US" sz="1400" dirty="0"/>
              <a:t>水産白書」</a:t>
            </a:r>
            <a:r>
              <a:rPr lang="en-US" altLang="ja-JP" sz="1400" dirty="0"/>
              <a:t>(</a:t>
            </a:r>
            <a:r>
              <a:rPr lang="ja-JP" altLang="en-US" sz="1400" dirty="0"/>
              <a:t>農林水産省</a:t>
            </a:r>
            <a:r>
              <a:rPr lang="en-US" altLang="ja-JP" sz="1400" dirty="0"/>
              <a:t>) (http://</a:t>
            </a:r>
            <a:r>
              <a:rPr lang="en-US" altLang="ja-JP" sz="1400" dirty="0" smtClean="0"/>
              <a:t>www.jfa.maff.go.jp/j/kikaku/wpaper/H28/index.html )</a:t>
            </a:r>
            <a:r>
              <a:rPr lang="ja-JP" altLang="en-US" sz="1400" dirty="0"/>
              <a:t>を加工して作成</a:t>
            </a:r>
          </a:p>
        </p:txBody>
      </p:sp>
      <p:sp>
        <p:nvSpPr>
          <p:cNvPr id="13" name="テキスト ボックス 12"/>
          <p:cNvSpPr txBox="1"/>
          <p:nvPr/>
        </p:nvSpPr>
        <p:spPr>
          <a:xfrm>
            <a:off x="1253762" y="6452491"/>
            <a:ext cx="9884835" cy="307777"/>
          </a:xfrm>
          <a:prstGeom prst="rect">
            <a:avLst/>
          </a:prstGeom>
          <a:noFill/>
        </p:spPr>
        <p:txBody>
          <a:bodyPr wrap="square" rtlCol="0">
            <a:spAutoFit/>
          </a:bodyPr>
          <a:lstStyle/>
          <a:p>
            <a:r>
              <a:rPr lang="ja-JP" altLang="en-US" sz="1400" dirty="0" smtClean="0"/>
              <a:t>「平成</a:t>
            </a:r>
            <a:r>
              <a:rPr lang="en-US" altLang="ja-JP" sz="1400" dirty="0" smtClean="0"/>
              <a:t>21</a:t>
            </a:r>
            <a:r>
              <a:rPr lang="ja-JP" altLang="en-US" sz="1400" dirty="0" smtClean="0"/>
              <a:t>年度水産白書」（農林水産省）（</a:t>
            </a:r>
            <a:r>
              <a:rPr lang="en-US" altLang="ja-JP" sz="1400" dirty="0" smtClean="0"/>
              <a:t>http</a:t>
            </a:r>
            <a:r>
              <a:rPr lang="en-US" altLang="ja-JP" sz="1400" dirty="0"/>
              <a:t>://</a:t>
            </a:r>
            <a:r>
              <a:rPr lang="en-US" altLang="ja-JP" sz="1400" dirty="0" smtClean="0"/>
              <a:t>www.jfa.maff.go.jp/j/kikaku/wpaper/h21/pdf/h_1_1_4.pdf</a:t>
            </a:r>
            <a:r>
              <a:rPr lang="ja-JP" altLang="en-US" sz="1400" dirty="0" smtClean="0"/>
              <a:t>）</a:t>
            </a:r>
            <a:r>
              <a:rPr kumimoji="1" lang="ja-JP" altLang="en-US" sz="1400" dirty="0" smtClean="0"/>
              <a:t>を加工して作成</a:t>
            </a:r>
            <a:endParaRPr kumimoji="1" lang="ja-JP" altLang="en-US" sz="1400" dirty="0"/>
          </a:p>
        </p:txBody>
      </p:sp>
    </p:spTree>
    <p:extLst>
      <p:ext uri="{BB962C8B-B14F-4D97-AF65-F5344CB8AC3E}">
        <p14:creationId xmlns:p14="http://schemas.microsoft.com/office/powerpoint/2010/main" val="2455957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825499" y="263525"/>
            <a:ext cx="6836541" cy="993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smtClean="0"/>
              <a:t>我が国の水産物輸出の動向</a:t>
            </a:r>
            <a:endParaRPr lang="ja-JP" altLang="en-US" sz="4000" dirty="0"/>
          </a:p>
        </p:txBody>
      </p:sp>
      <p:pic>
        <p:nvPicPr>
          <p:cNvPr id="2" name="図 1"/>
          <p:cNvPicPr>
            <a:picLocks noChangeAspect="1"/>
          </p:cNvPicPr>
          <p:nvPr/>
        </p:nvPicPr>
        <p:blipFill>
          <a:blip r:embed="rId3"/>
          <a:stretch>
            <a:fillRect/>
          </a:stretch>
        </p:blipFill>
        <p:spPr>
          <a:xfrm>
            <a:off x="651209" y="1103586"/>
            <a:ext cx="10698947" cy="5754414"/>
          </a:xfrm>
          <a:prstGeom prst="rect">
            <a:avLst/>
          </a:prstGeom>
        </p:spPr>
      </p:pic>
    </p:spTree>
    <p:extLst>
      <p:ext uri="{BB962C8B-B14F-4D97-AF65-F5344CB8AC3E}">
        <p14:creationId xmlns:p14="http://schemas.microsoft.com/office/powerpoint/2010/main" val="2163771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09700" y="2574925"/>
            <a:ext cx="10515600" cy="1325563"/>
          </a:xfrm>
        </p:spPr>
        <p:txBody>
          <a:bodyPr/>
          <a:lstStyle/>
          <a:p>
            <a:r>
              <a:rPr kumimoji="1" lang="ja-JP" altLang="en-US" dirty="0" smtClean="0"/>
              <a:t>漁業・漁村の６次産業化の</a:t>
            </a:r>
            <a:r>
              <a:rPr lang="ja-JP" altLang="en-US" dirty="0" smtClean="0"/>
              <a:t>取組</a:t>
            </a:r>
            <a:r>
              <a:rPr lang="ja-JP" altLang="en-US" dirty="0"/>
              <a:t>事例</a:t>
            </a:r>
            <a:endParaRPr kumimoji="1" lang="ja-JP" altLang="en-US" dirty="0"/>
          </a:p>
        </p:txBody>
      </p:sp>
    </p:spTree>
    <p:extLst>
      <p:ext uri="{BB962C8B-B14F-4D97-AF65-F5344CB8AC3E}">
        <p14:creationId xmlns:p14="http://schemas.microsoft.com/office/powerpoint/2010/main" val="3379297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78641" y="101600"/>
            <a:ext cx="12206651" cy="6476999"/>
          </a:xfrm>
          <a:prstGeom prst="rect">
            <a:avLst/>
          </a:prstGeom>
        </p:spPr>
      </p:pic>
    </p:spTree>
    <p:extLst>
      <p:ext uri="{BB962C8B-B14F-4D97-AF65-F5344CB8AC3E}">
        <p14:creationId xmlns:p14="http://schemas.microsoft.com/office/powerpoint/2010/main" val="2921214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17500" y="149312"/>
            <a:ext cx="11283043" cy="6403888"/>
          </a:xfrm>
          <a:prstGeom prst="rect">
            <a:avLst/>
          </a:prstGeom>
        </p:spPr>
      </p:pic>
    </p:spTree>
    <p:extLst>
      <p:ext uri="{BB962C8B-B14F-4D97-AF65-F5344CB8AC3E}">
        <p14:creationId xmlns:p14="http://schemas.microsoft.com/office/powerpoint/2010/main" val="3937656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5057" y="317500"/>
            <a:ext cx="12072410" cy="6197600"/>
          </a:xfrm>
          <a:prstGeom prst="rect">
            <a:avLst/>
          </a:prstGeom>
        </p:spPr>
      </p:pic>
    </p:spTree>
    <p:extLst>
      <p:ext uri="{BB962C8B-B14F-4D97-AF65-F5344CB8AC3E}">
        <p14:creationId xmlns:p14="http://schemas.microsoft.com/office/powerpoint/2010/main" val="1559998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914399" y="542925"/>
            <a:ext cx="5659822" cy="688975"/>
          </a:xfrm>
        </p:spPr>
        <p:txBody>
          <a:bodyPr>
            <a:noAutofit/>
          </a:bodyPr>
          <a:lstStyle/>
          <a:p>
            <a:r>
              <a:rPr kumimoji="1" lang="ja-JP" altLang="en-US" sz="4000" dirty="0" smtClean="0"/>
              <a:t>水産物需給の動向</a:t>
            </a:r>
            <a:endParaRPr kumimoji="1" lang="ja-JP" altLang="en-US" sz="4000" dirty="0"/>
          </a:p>
        </p:txBody>
      </p:sp>
      <p:pic>
        <p:nvPicPr>
          <p:cNvPr id="2" name="図 1"/>
          <p:cNvPicPr>
            <a:picLocks noChangeAspect="1"/>
          </p:cNvPicPr>
          <p:nvPr/>
        </p:nvPicPr>
        <p:blipFill>
          <a:blip r:embed="rId3"/>
          <a:stretch>
            <a:fillRect/>
          </a:stretch>
        </p:blipFill>
        <p:spPr>
          <a:xfrm>
            <a:off x="599089" y="1231900"/>
            <a:ext cx="10767848" cy="5404874"/>
          </a:xfrm>
          <a:prstGeom prst="rect">
            <a:avLst/>
          </a:prstGeom>
        </p:spPr>
      </p:pic>
    </p:spTree>
    <p:extLst>
      <p:ext uri="{BB962C8B-B14F-4D97-AF65-F5344CB8AC3E}">
        <p14:creationId xmlns:p14="http://schemas.microsoft.com/office/powerpoint/2010/main" val="3354594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0897" y="324944"/>
            <a:ext cx="6183586" cy="928688"/>
          </a:xfrm>
        </p:spPr>
        <p:txBody>
          <a:bodyPr>
            <a:noAutofit/>
          </a:bodyPr>
          <a:lstStyle/>
          <a:p>
            <a:r>
              <a:rPr kumimoji="1" lang="ja-JP" altLang="en-US" sz="4000" dirty="0" smtClean="0"/>
              <a:t>水産物消費の傾向</a:t>
            </a:r>
            <a:endParaRPr kumimoji="1" lang="ja-JP" altLang="en-US" sz="4000" dirty="0"/>
          </a:p>
        </p:txBody>
      </p:sp>
      <p:pic>
        <p:nvPicPr>
          <p:cNvPr id="5" name="図 4"/>
          <p:cNvPicPr>
            <a:picLocks noChangeAspect="1"/>
          </p:cNvPicPr>
          <p:nvPr/>
        </p:nvPicPr>
        <p:blipFill>
          <a:blip r:embed="rId3"/>
          <a:stretch>
            <a:fillRect/>
          </a:stretch>
        </p:blipFill>
        <p:spPr>
          <a:xfrm>
            <a:off x="1024759" y="1187864"/>
            <a:ext cx="10578662" cy="5311125"/>
          </a:xfrm>
          <a:prstGeom prst="rect">
            <a:avLst/>
          </a:prstGeom>
        </p:spPr>
      </p:pic>
    </p:spTree>
    <p:extLst>
      <p:ext uri="{BB962C8B-B14F-4D97-AF65-F5344CB8AC3E}">
        <p14:creationId xmlns:p14="http://schemas.microsoft.com/office/powerpoint/2010/main" val="2502254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787399" y="381000"/>
            <a:ext cx="6764283" cy="9286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smtClean="0"/>
              <a:t>水産物消費の傾向</a:t>
            </a:r>
            <a:endParaRPr lang="ja-JP" altLang="en-US" sz="4000" dirty="0"/>
          </a:p>
        </p:txBody>
      </p:sp>
      <p:pic>
        <p:nvPicPr>
          <p:cNvPr id="2" name="図 1"/>
          <p:cNvPicPr>
            <a:picLocks noChangeAspect="1"/>
          </p:cNvPicPr>
          <p:nvPr/>
        </p:nvPicPr>
        <p:blipFill>
          <a:blip r:embed="rId3"/>
          <a:stretch>
            <a:fillRect/>
          </a:stretch>
        </p:blipFill>
        <p:spPr>
          <a:xfrm>
            <a:off x="787399" y="1054207"/>
            <a:ext cx="10863318" cy="5530878"/>
          </a:xfrm>
          <a:prstGeom prst="rect">
            <a:avLst/>
          </a:prstGeom>
        </p:spPr>
      </p:pic>
    </p:spTree>
    <p:extLst>
      <p:ext uri="{BB962C8B-B14F-4D97-AF65-F5344CB8AC3E}">
        <p14:creationId xmlns:p14="http://schemas.microsoft.com/office/powerpoint/2010/main" val="3155657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39958" y="411946"/>
            <a:ext cx="6340197" cy="707886"/>
          </a:xfrm>
          <a:prstGeom prst="rect">
            <a:avLst/>
          </a:prstGeom>
          <a:noFill/>
        </p:spPr>
        <p:txBody>
          <a:bodyPr wrap="none" rtlCol="0">
            <a:spAutoFit/>
          </a:bodyPr>
          <a:lstStyle/>
          <a:p>
            <a:r>
              <a:rPr kumimoji="1" lang="ja-JP" altLang="en-US" sz="4000" dirty="0" smtClean="0"/>
              <a:t>我が国の水産物輸入の動向</a:t>
            </a:r>
            <a:endParaRPr kumimoji="1" lang="ja-JP" altLang="en-US" sz="4000" dirty="0"/>
          </a:p>
        </p:txBody>
      </p:sp>
      <p:pic>
        <p:nvPicPr>
          <p:cNvPr id="2" name="図 1"/>
          <p:cNvPicPr>
            <a:picLocks noChangeAspect="1"/>
          </p:cNvPicPr>
          <p:nvPr/>
        </p:nvPicPr>
        <p:blipFill>
          <a:blip r:embed="rId3"/>
          <a:stretch>
            <a:fillRect/>
          </a:stretch>
        </p:blipFill>
        <p:spPr>
          <a:xfrm>
            <a:off x="539945" y="1119831"/>
            <a:ext cx="11299958" cy="5394159"/>
          </a:xfrm>
          <a:prstGeom prst="rect">
            <a:avLst/>
          </a:prstGeom>
        </p:spPr>
      </p:pic>
    </p:spTree>
    <p:extLst>
      <p:ext uri="{BB962C8B-B14F-4D97-AF65-F5344CB8AC3E}">
        <p14:creationId xmlns:p14="http://schemas.microsoft.com/office/powerpoint/2010/main" val="1943601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876300" y="596900"/>
            <a:ext cx="6340197" cy="707886"/>
          </a:xfrm>
          <a:prstGeom prst="rect">
            <a:avLst/>
          </a:prstGeom>
          <a:noFill/>
        </p:spPr>
        <p:txBody>
          <a:bodyPr wrap="none" rtlCol="0">
            <a:spAutoFit/>
          </a:bodyPr>
          <a:lstStyle/>
          <a:p>
            <a:r>
              <a:rPr kumimoji="1" lang="ja-JP" altLang="en-US" sz="4000" dirty="0" smtClean="0"/>
              <a:t>我が国の水産物輸入の動向</a:t>
            </a:r>
            <a:endParaRPr kumimoji="1" lang="ja-JP" altLang="en-US" sz="4000" dirty="0"/>
          </a:p>
        </p:txBody>
      </p:sp>
      <p:pic>
        <p:nvPicPr>
          <p:cNvPr id="2" name="図 1"/>
          <p:cNvPicPr>
            <a:picLocks noChangeAspect="1"/>
          </p:cNvPicPr>
          <p:nvPr/>
        </p:nvPicPr>
        <p:blipFill>
          <a:blip r:embed="rId3"/>
          <a:stretch>
            <a:fillRect/>
          </a:stretch>
        </p:blipFill>
        <p:spPr>
          <a:xfrm>
            <a:off x="610264" y="1445416"/>
            <a:ext cx="11744094" cy="4450887"/>
          </a:xfrm>
          <a:prstGeom prst="rect">
            <a:avLst/>
          </a:prstGeom>
        </p:spPr>
      </p:pic>
    </p:spTree>
    <p:extLst>
      <p:ext uri="{BB962C8B-B14F-4D97-AF65-F5344CB8AC3E}">
        <p14:creationId xmlns:p14="http://schemas.microsoft.com/office/powerpoint/2010/main" val="2896897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160955" y="339748"/>
            <a:ext cx="6340197" cy="707886"/>
          </a:xfrm>
          <a:prstGeom prst="rect">
            <a:avLst/>
          </a:prstGeom>
          <a:noFill/>
        </p:spPr>
        <p:txBody>
          <a:bodyPr wrap="none" rtlCol="0">
            <a:spAutoFit/>
          </a:bodyPr>
          <a:lstStyle/>
          <a:p>
            <a:r>
              <a:rPr kumimoji="1" lang="ja-JP" altLang="en-US" sz="4000" dirty="0" smtClean="0"/>
              <a:t>我が国の水産物輸入の動向</a:t>
            </a:r>
            <a:endParaRPr kumimoji="1" lang="ja-JP" altLang="en-US" sz="4000" dirty="0"/>
          </a:p>
        </p:txBody>
      </p:sp>
      <p:pic>
        <p:nvPicPr>
          <p:cNvPr id="2" name="図 1"/>
          <p:cNvPicPr>
            <a:picLocks noChangeAspect="1"/>
          </p:cNvPicPr>
          <p:nvPr/>
        </p:nvPicPr>
        <p:blipFill>
          <a:blip r:embed="rId3"/>
          <a:stretch>
            <a:fillRect/>
          </a:stretch>
        </p:blipFill>
        <p:spPr>
          <a:xfrm>
            <a:off x="894043" y="1047634"/>
            <a:ext cx="10646316" cy="5449542"/>
          </a:xfrm>
          <a:prstGeom prst="rect">
            <a:avLst/>
          </a:prstGeom>
        </p:spPr>
      </p:pic>
    </p:spTree>
    <p:extLst>
      <p:ext uri="{BB962C8B-B14F-4D97-AF65-F5344CB8AC3E}">
        <p14:creationId xmlns:p14="http://schemas.microsoft.com/office/powerpoint/2010/main" val="2796502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50899" y="352425"/>
            <a:ext cx="6432769" cy="993775"/>
          </a:xfrm>
        </p:spPr>
        <p:txBody>
          <a:bodyPr>
            <a:noAutofit/>
          </a:bodyPr>
          <a:lstStyle/>
          <a:p>
            <a:r>
              <a:rPr kumimoji="1" lang="ja-JP" altLang="en-US" sz="4000" dirty="0" smtClean="0"/>
              <a:t>我が国の水産物輸出の動向</a:t>
            </a:r>
            <a:endParaRPr kumimoji="1" lang="ja-JP" altLang="en-US" sz="4000" dirty="0"/>
          </a:p>
        </p:txBody>
      </p:sp>
      <p:pic>
        <p:nvPicPr>
          <p:cNvPr id="3" name="図 2"/>
          <p:cNvPicPr>
            <a:picLocks noChangeAspect="1"/>
          </p:cNvPicPr>
          <p:nvPr/>
        </p:nvPicPr>
        <p:blipFill>
          <a:blip r:embed="rId3"/>
          <a:stretch>
            <a:fillRect/>
          </a:stretch>
        </p:blipFill>
        <p:spPr>
          <a:xfrm>
            <a:off x="412115" y="1198841"/>
            <a:ext cx="11485253" cy="4634400"/>
          </a:xfrm>
          <a:prstGeom prst="rect">
            <a:avLst/>
          </a:prstGeom>
        </p:spPr>
      </p:pic>
    </p:spTree>
    <p:extLst>
      <p:ext uri="{BB962C8B-B14F-4D97-AF65-F5344CB8AC3E}">
        <p14:creationId xmlns:p14="http://schemas.microsoft.com/office/powerpoint/2010/main" val="1715769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812800" y="337535"/>
            <a:ext cx="6770414" cy="993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smtClean="0"/>
              <a:t>我が国の水産物輸出の動向</a:t>
            </a:r>
            <a:endParaRPr lang="ja-JP" altLang="en-US" sz="4000" dirty="0"/>
          </a:p>
        </p:txBody>
      </p:sp>
      <p:pic>
        <p:nvPicPr>
          <p:cNvPr id="2" name="図 1"/>
          <p:cNvPicPr>
            <a:picLocks noChangeAspect="1"/>
          </p:cNvPicPr>
          <p:nvPr/>
        </p:nvPicPr>
        <p:blipFill>
          <a:blip r:embed="rId3"/>
          <a:stretch>
            <a:fillRect/>
          </a:stretch>
        </p:blipFill>
        <p:spPr>
          <a:xfrm>
            <a:off x="193997" y="1331310"/>
            <a:ext cx="11884967" cy="5022193"/>
          </a:xfrm>
          <a:prstGeom prst="rect">
            <a:avLst/>
          </a:prstGeom>
        </p:spPr>
      </p:pic>
    </p:spTree>
    <p:extLst>
      <p:ext uri="{BB962C8B-B14F-4D97-AF65-F5344CB8AC3E}">
        <p14:creationId xmlns:p14="http://schemas.microsoft.com/office/powerpoint/2010/main" val="4267722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922</Words>
  <Application>Microsoft Office PowerPoint</Application>
  <PresentationFormat>ワイド画面</PresentationFormat>
  <Paragraphs>78</Paragraphs>
  <Slides>14</Slides>
  <Notes>9</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14</vt:i4>
      </vt:variant>
    </vt:vector>
  </HeadingPairs>
  <TitlesOfParts>
    <vt:vector size="21" baseType="lpstr">
      <vt:lpstr>AR明朝体U</vt:lpstr>
      <vt:lpstr>ＤＦ特太ゴシック体</vt:lpstr>
      <vt:lpstr>ＭＳ Ｐゴシック</vt:lpstr>
      <vt:lpstr>Arial</vt:lpstr>
      <vt:lpstr>Calibri</vt:lpstr>
      <vt:lpstr>Calibri Light</vt:lpstr>
      <vt:lpstr>Office テーマ</vt:lpstr>
      <vt:lpstr>PowerPoint プレゼンテーション</vt:lpstr>
      <vt:lpstr>水産物需給の動向</vt:lpstr>
      <vt:lpstr>水産物消費の傾向</vt:lpstr>
      <vt:lpstr>PowerPoint プレゼンテーション</vt:lpstr>
      <vt:lpstr>PowerPoint プレゼンテーション</vt:lpstr>
      <vt:lpstr>PowerPoint プレゼンテーション</vt:lpstr>
      <vt:lpstr>PowerPoint プレゼンテーション</vt:lpstr>
      <vt:lpstr>我が国の水産物輸出の動向</vt:lpstr>
      <vt:lpstr>PowerPoint プレゼンテーション</vt:lpstr>
      <vt:lpstr>PowerPoint プレゼンテーション</vt:lpstr>
      <vt:lpstr>漁業・漁村の６次産業化の取組事例</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水産現場に広がる6次産業化で市場拡大</dc:title>
  <dc:creator>末松　敏行</dc:creator>
  <cp:lastModifiedBy>Administrator</cp:lastModifiedBy>
  <cp:revision>20</cp:revision>
  <cp:lastPrinted>2018-01-28T08:38:41Z</cp:lastPrinted>
  <dcterms:created xsi:type="dcterms:W3CDTF">2017-08-03T06:27:16Z</dcterms:created>
  <dcterms:modified xsi:type="dcterms:W3CDTF">2018-03-16T09:26:16Z</dcterms:modified>
</cp:coreProperties>
</file>