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7" r:id="rId3"/>
    <p:sldId id="267" r:id="rId4"/>
    <p:sldId id="266" r:id="rId5"/>
    <p:sldId id="273" r:id="rId6"/>
    <p:sldId id="268" r:id="rId7"/>
    <p:sldId id="271" r:id="rId8"/>
    <p:sldId id="269" r:id="rId9"/>
    <p:sldId id="264" r:id="rId10"/>
    <p:sldId id="272" r:id="rId11"/>
    <p:sldId id="258" r:id="rId12"/>
    <p:sldId id="259" r:id="rId13"/>
    <p:sldId id="260" r:id="rId14"/>
    <p:sldId id="262" r:id="rId15"/>
    <p:sldId id="263"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1" autoAdjust="0"/>
    <p:restoredTop sz="94660"/>
  </p:normalViewPr>
  <p:slideViewPr>
    <p:cSldViewPr snapToGrid="0">
      <p:cViewPr varScale="1">
        <p:scale>
          <a:sx n="82" d="100"/>
          <a:sy n="82" d="100"/>
        </p:scale>
        <p:origin x="37"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6055A04-5904-4ED5-8A8E-CA682C5CA11E}" type="datetimeFigureOut">
              <a:rPr kumimoji="1" lang="ja-JP" altLang="en-US" smtClean="0"/>
              <a:t>2018/3/16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77B609-10D3-4996-A855-DABF0618ED4F}" type="slidenum">
              <a:rPr kumimoji="1" lang="ja-JP" altLang="en-US" smtClean="0"/>
              <a:t>‹#›</a:t>
            </a:fld>
            <a:endParaRPr kumimoji="1" lang="ja-JP" altLang="en-US"/>
          </a:p>
        </p:txBody>
      </p:sp>
    </p:spTree>
    <p:extLst>
      <p:ext uri="{BB962C8B-B14F-4D97-AF65-F5344CB8AC3E}">
        <p14:creationId xmlns:p14="http://schemas.microsoft.com/office/powerpoint/2010/main" val="36124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6055A04-5904-4ED5-8A8E-CA682C5CA11E}" type="datetimeFigureOut">
              <a:rPr kumimoji="1" lang="ja-JP" altLang="en-US" smtClean="0"/>
              <a:t>2018/3/16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77B609-10D3-4996-A855-DABF0618ED4F}" type="slidenum">
              <a:rPr kumimoji="1" lang="ja-JP" altLang="en-US" smtClean="0"/>
              <a:t>‹#›</a:t>
            </a:fld>
            <a:endParaRPr kumimoji="1" lang="ja-JP" altLang="en-US"/>
          </a:p>
        </p:txBody>
      </p:sp>
    </p:spTree>
    <p:extLst>
      <p:ext uri="{BB962C8B-B14F-4D97-AF65-F5344CB8AC3E}">
        <p14:creationId xmlns:p14="http://schemas.microsoft.com/office/powerpoint/2010/main" val="2064076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6055A04-5904-4ED5-8A8E-CA682C5CA11E}" type="datetimeFigureOut">
              <a:rPr kumimoji="1" lang="ja-JP" altLang="en-US" smtClean="0"/>
              <a:t>2018/3/16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77B609-10D3-4996-A855-DABF0618ED4F}" type="slidenum">
              <a:rPr kumimoji="1" lang="ja-JP" altLang="en-US" smtClean="0"/>
              <a:t>‹#›</a:t>
            </a:fld>
            <a:endParaRPr kumimoji="1" lang="ja-JP" altLang="en-US"/>
          </a:p>
        </p:txBody>
      </p:sp>
    </p:spTree>
    <p:extLst>
      <p:ext uri="{BB962C8B-B14F-4D97-AF65-F5344CB8AC3E}">
        <p14:creationId xmlns:p14="http://schemas.microsoft.com/office/powerpoint/2010/main" val="4107250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6055A04-5904-4ED5-8A8E-CA682C5CA11E}" type="datetimeFigureOut">
              <a:rPr kumimoji="1" lang="ja-JP" altLang="en-US" smtClean="0"/>
              <a:t>2018/3/16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77B609-10D3-4996-A855-DABF0618ED4F}" type="slidenum">
              <a:rPr kumimoji="1" lang="ja-JP" altLang="en-US" smtClean="0"/>
              <a:t>‹#›</a:t>
            </a:fld>
            <a:endParaRPr kumimoji="1" lang="ja-JP" altLang="en-US"/>
          </a:p>
        </p:txBody>
      </p:sp>
    </p:spTree>
    <p:extLst>
      <p:ext uri="{BB962C8B-B14F-4D97-AF65-F5344CB8AC3E}">
        <p14:creationId xmlns:p14="http://schemas.microsoft.com/office/powerpoint/2010/main" val="115601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6055A04-5904-4ED5-8A8E-CA682C5CA11E}" type="datetimeFigureOut">
              <a:rPr kumimoji="1" lang="ja-JP" altLang="en-US" smtClean="0"/>
              <a:t>2018/3/16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77B609-10D3-4996-A855-DABF0618ED4F}" type="slidenum">
              <a:rPr kumimoji="1" lang="ja-JP" altLang="en-US" smtClean="0"/>
              <a:t>‹#›</a:t>
            </a:fld>
            <a:endParaRPr kumimoji="1" lang="ja-JP" altLang="en-US"/>
          </a:p>
        </p:txBody>
      </p:sp>
    </p:spTree>
    <p:extLst>
      <p:ext uri="{BB962C8B-B14F-4D97-AF65-F5344CB8AC3E}">
        <p14:creationId xmlns:p14="http://schemas.microsoft.com/office/powerpoint/2010/main" val="148508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6055A04-5904-4ED5-8A8E-CA682C5CA11E}" type="datetimeFigureOut">
              <a:rPr kumimoji="1" lang="ja-JP" altLang="en-US" smtClean="0"/>
              <a:t>2018/3/16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77B609-10D3-4996-A855-DABF0618ED4F}" type="slidenum">
              <a:rPr kumimoji="1" lang="ja-JP" altLang="en-US" smtClean="0"/>
              <a:t>‹#›</a:t>
            </a:fld>
            <a:endParaRPr kumimoji="1" lang="ja-JP" altLang="en-US"/>
          </a:p>
        </p:txBody>
      </p:sp>
    </p:spTree>
    <p:extLst>
      <p:ext uri="{BB962C8B-B14F-4D97-AF65-F5344CB8AC3E}">
        <p14:creationId xmlns:p14="http://schemas.microsoft.com/office/powerpoint/2010/main" val="2379859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6055A04-5904-4ED5-8A8E-CA682C5CA11E}" type="datetimeFigureOut">
              <a:rPr kumimoji="1" lang="ja-JP" altLang="en-US" smtClean="0"/>
              <a:t>2018/3/16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77B609-10D3-4996-A855-DABF0618ED4F}" type="slidenum">
              <a:rPr kumimoji="1" lang="ja-JP" altLang="en-US" smtClean="0"/>
              <a:t>‹#›</a:t>
            </a:fld>
            <a:endParaRPr kumimoji="1" lang="ja-JP" altLang="en-US"/>
          </a:p>
        </p:txBody>
      </p:sp>
    </p:spTree>
    <p:extLst>
      <p:ext uri="{BB962C8B-B14F-4D97-AF65-F5344CB8AC3E}">
        <p14:creationId xmlns:p14="http://schemas.microsoft.com/office/powerpoint/2010/main" val="2393249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6055A04-5904-4ED5-8A8E-CA682C5CA11E}" type="datetimeFigureOut">
              <a:rPr kumimoji="1" lang="ja-JP" altLang="en-US" smtClean="0"/>
              <a:t>2018/3/16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377B609-10D3-4996-A855-DABF0618ED4F}" type="slidenum">
              <a:rPr kumimoji="1" lang="ja-JP" altLang="en-US" smtClean="0"/>
              <a:t>‹#›</a:t>
            </a:fld>
            <a:endParaRPr kumimoji="1" lang="ja-JP" altLang="en-US"/>
          </a:p>
        </p:txBody>
      </p:sp>
    </p:spTree>
    <p:extLst>
      <p:ext uri="{BB962C8B-B14F-4D97-AF65-F5344CB8AC3E}">
        <p14:creationId xmlns:p14="http://schemas.microsoft.com/office/powerpoint/2010/main" val="2550275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6055A04-5904-4ED5-8A8E-CA682C5CA11E}" type="datetimeFigureOut">
              <a:rPr kumimoji="1" lang="ja-JP" altLang="en-US" smtClean="0"/>
              <a:t>2018/3/16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377B609-10D3-4996-A855-DABF0618ED4F}" type="slidenum">
              <a:rPr kumimoji="1" lang="ja-JP" altLang="en-US" smtClean="0"/>
              <a:t>‹#›</a:t>
            </a:fld>
            <a:endParaRPr kumimoji="1" lang="ja-JP" altLang="en-US"/>
          </a:p>
        </p:txBody>
      </p:sp>
    </p:spTree>
    <p:extLst>
      <p:ext uri="{BB962C8B-B14F-4D97-AF65-F5344CB8AC3E}">
        <p14:creationId xmlns:p14="http://schemas.microsoft.com/office/powerpoint/2010/main" val="274997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6055A04-5904-4ED5-8A8E-CA682C5CA11E}" type="datetimeFigureOut">
              <a:rPr kumimoji="1" lang="ja-JP" altLang="en-US" smtClean="0"/>
              <a:t>2018/3/16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77B609-10D3-4996-A855-DABF0618ED4F}" type="slidenum">
              <a:rPr kumimoji="1" lang="ja-JP" altLang="en-US" smtClean="0"/>
              <a:t>‹#›</a:t>
            </a:fld>
            <a:endParaRPr kumimoji="1" lang="ja-JP" altLang="en-US"/>
          </a:p>
        </p:txBody>
      </p:sp>
    </p:spTree>
    <p:extLst>
      <p:ext uri="{BB962C8B-B14F-4D97-AF65-F5344CB8AC3E}">
        <p14:creationId xmlns:p14="http://schemas.microsoft.com/office/powerpoint/2010/main" val="385288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6055A04-5904-4ED5-8A8E-CA682C5CA11E}" type="datetimeFigureOut">
              <a:rPr kumimoji="1" lang="ja-JP" altLang="en-US" smtClean="0"/>
              <a:t>2018/3/16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77B609-10D3-4996-A855-DABF0618ED4F}" type="slidenum">
              <a:rPr kumimoji="1" lang="ja-JP" altLang="en-US" smtClean="0"/>
              <a:t>‹#›</a:t>
            </a:fld>
            <a:endParaRPr kumimoji="1" lang="ja-JP" altLang="en-US"/>
          </a:p>
        </p:txBody>
      </p:sp>
    </p:spTree>
    <p:extLst>
      <p:ext uri="{BB962C8B-B14F-4D97-AF65-F5344CB8AC3E}">
        <p14:creationId xmlns:p14="http://schemas.microsoft.com/office/powerpoint/2010/main" val="514140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55A04-5904-4ED5-8A8E-CA682C5CA11E}" type="datetimeFigureOut">
              <a:rPr kumimoji="1" lang="ja-JP" altLang="en-US" smtClean="0"/>
              <a:t>2018/3/16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7B609-10D3-4996-A855-DABF0618ED4F}" type="slidenum">
              <a:rPr kumimoji="1" lang="ja-JP" altLang="en-US" smtClean="0"/>
              <a:t>‹#›</a:t>
            </a:fld>
            <a:endParaRPr kumimoji="1" lang="ja-JP" altLang="en-US"/>
          </a:p>
        </p:txBody>
      </p:sp>
    </p:spTree>
    <p:extLst>
      <p:ext uri="{BB962C8B-B14F-4D97-AF65-F5344CB8AC3E}">
        <p14:creationId xmlns:p14="http://schemas.microsoft.com/office/powerpoint/2010/main" val="1333294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68" y="3662766"/>
            <a:ext cx="3003001" cy="3003001"/>
          </a:xfrm>
          <a:prstGeom prst="rect">
            <a:avLst/>
          </a:prstGeom>
        </p:spPr>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2177" y="2500745"/>
            <a:ext cx="4357255" cy="435725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7814" y="2447166"/>
            <a:ext cx="2776339" cy="2566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300085" y="1270501"/>
            <a:ext cx="5520289" cy="369332"/>
          </a:xfrm>
          <a:prstGeom prst="rect">
            <a:avLst/>
          </a:prstGeom>
          <a:noFill/>
        </p:spPr>
        <p:txBody>
          <a:bodyPr wrap="square" rtlCol="0">
            <a:spAutoFit/>
          </a:bodyPr>
          <a:lstStyle/>
          <a:p>
            <a:pPr algn="ctr"/>
            <a:r>
              <a:rPr lang="ja-JP" altLang="en-US" dirty="0"/>
              <a:t>アクティブ・ラーニングのための</a:t>
            </a:r>
          </a:p>
        </p:txBody>
      </p:sp>
      <p:sp>
        <p:nvSpPr>
          <p:cNvPr id="3" name="テキスト ボックス 2"/>
          <p:cNvSpPr txBox="1"/>
          <p:nvPr/>
        </p:nvSpPr>
        <p:spPr>
          <a:xfrm>
            <a:off x="1487489" y="1774558"/>
            <a:ext cx="9145481" cy="646331"/>
          </a:xfrm>
          <a:prstGeom prst="rect">
            <a:avLst/>
          </a:prstGeom>
          <a:noFill/>
        </p:spPr>
        <p:txBody>
          <a:bodyPr wrap="square" rtlCol="0">
            <a:spAutoFit/>
          </a:bodyPr>
          <a:lstStyle/>
          <a:p>
            <a:pPr algn="ctr"/>
            <a:r>
              <a:rPr lang="ja-JP" altLang="en-US" sz="3600" dirty="0">
                <a:ea typeface="ＤＦ特太ゴシック体" panose="02010609000101010101" pitchFamily="1" charset="-128"/>
              </a:rPr>
              <a:t>ビジネス・ケース教材集</a:t>
            </a:r>
          </a:p>
        </p:txBody>
      </p:sp>
      <p:sp>
        <p:nvSpPr>
          <p:cNvPr id="4" name="テキスト ボックス 3"/>
          <p:cNvSpPr txBox="1"/>
          <p:nvPr/>
        </p:nvSpPr>
        <p:spPr>
          <a:xfrm>
            <a:off x="2711856" y="5158934"/>
            <a:ext cx="6696744" cy="646331"/>
          </a:xfrm>
          <a:prstGeom prst="rect">
            <a:avLst/>
          </a:prstGeom>
          <a:noFill/>
        </p:spPr>
        <p:txBody>
          <a:bodyPr wrap="square" rtlCol="0">
            <a:spAutoFit/>
          </a:bodyPr>
          <a:lstStyle/>
          <a:p>
            <a:pPr algn="ctr"/>
            <a:r>
              <a:rPr lang="ja-JP" altLang="en-US" dirty="0"/>
              <a:t>愛媛県商業教育研究会</a:t>
            </a:r>
            <a:endParaRPr lang="en-US" altLang="ja-JP" dirty="0"/>
          </a:p>
          <a:p>
            <a:pPr algn="ctr"/>
            <a:r>
              <a:rPr lang="ja-JP" altLang="en-US" dirty="0"/>
              <a:t>愛媛県マーケティング・ビジネス経済研究員会</a:t>
            </a:r>
          </a:p>
        </p:txBody>
      </p:sp>
      <p:sp>
        <p:nvSpPr>
          <p:cNvPr id="5" name="テキスト ボックス 4"/>
          <p:cNvSpPr txBox="1"/>
          <p:nvPr/>
        </p:nvSpPr>
        <p:spPr>
          <a:xfrm>
            <a:off x="1524000" y="3501009"/>
            <a:ext cx="9144000" cy="584775"/>
          </a:xfrm>
          <a:prstGeom prst="rect">
            <a:avLst/>
          </a:prstGeom>
          <a:noFill/>
        </p:spPr>
        <p:txBody>
          <a:bodyPr wrap="square" rtlCol="0">
            <a:spAutoFit/>
          </a:bodyPr>
          <a:lstStyle/>
          <a:p>
            <a:pPr algn="ctr"/>
            <a:r>
              <a:rPr lang="ja-JP" altLang="en-US" sz="3200" b="1" dirty="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rPr>
              <a:t>「ふるさと納税を通した地域活性化」</a:t>
            </a:r>
            <a:endParaRPr lang="ja-JP" altLang="en-US" sz="3200" b="1" dirty="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endParaRPr>
          </a:p>
        </p:txBody>
      </p:sp>
      <p:pic>
        <p:nvPicPr>
          <p:cNvPr id="10" name="図 9"/>
          <p:cNvPicPr>
            <a:picLocks noChangeAspect="1"/>
          </p:cNvPicPr>
          <p:nvPr/>
        </p:nvPicPr>
        <p:blipFill>
          <a:blip r:embed="rId5"/>
          <a:stretch>
            <a:fillRect/>
          </a:stretch>
        </p:blipFill>
        <p:spPr>
          <a:xfrm>
            <a:off x="9262629" y="4200957"/>
            <a:ext cx="638175" cy="866775"/>
          </a:xfrm>
          <a:prstGeom prst="rect">
            <a:avLst/>
          </a:prstGeom>
        </p:spPr>
      </p:pic>
      <p:sp>
        <p:nvSpPr>
          <p:cNvPr id="7" name="テキスト ボックス 6"/>
          <p:cNvSpPr txBox="1"/>
          <p:nvPr/>
        </p:nvSpPr>
        <p:spPr>
          <a:xfrm>
            <a:off x="1524000" y="2676128"/>
            <a:ext cx="9144000" cy="584775"/>
          </a:xfrm>
          <a:prstGeom prst="rect">
            <a:avLst/>
          </a:prstGeom>
          <a:noFill/>
        </p:spPr>
        <p:txBody>
          <a:bodyPr wrap="square" rtlCol="0">
            <a:spAutoFit/>
          </a:bodyPr>
          <a:lstStyle/>
          <a:p>
            <a:pPr algn="ctr"/>
            <a:r>
              <a:rPr lang="ja-JP" altLang="en-US" sz="3200" b="1" dirty="0" smtClean="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rPr>
              <a:t>ケース</a:t>
            </a:r>
            <a:r>
              <a:rPr lang="ja-JP" altLang="en-US" sz="3200" b="1" dirty="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rPr>
              <a:t>１１</a:t>
            </a:r>
            <a:endParaRPr lang="ja-JP" altLang="en-US" sz="3200" b="1" dirty="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endParaRPr>
          </a:p>
        </p:txBody>
      </p:sp>
    </p:spTree>
    <p:extLst>
      <p:ext uri="{BB962C8B-B14F-4D97-AF65-F5344CB8AC3E}">
        <p14:creationId xmlns:p14="http://schemas.microsoft.com/office/powerpoint/2010/main" val="1208557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33915" y="164803"/>
            <a:ext cx="5699051" cy="523220"/>
          </a:xfrm>
          <a:prstGeom prst="rect">
            <a:avLst/>
          </a:prstGeom>
          <a:noFill/>
          <a:ln w="41275">
            <a:solidFill>
              <a:srgbClr val="FF0000"/>
            </a:solidFill>
          </a:ln>
        </p:spPr>
        <p:txBody>
          <a:bodyPr wrap="square" rtlCol="0">
            <a:spAutoFit/>
          </a:bodyPr>
          <a:lstStyle/>
          <a:p>
            <a:r>
              <a:rPr kumimoji="1" lang="ja-JP" altLang="en-US" sz="2800" dirty="0" smtClean="0"/>
              <a:t>各自治体別　ふるさと納税　使途</a:t>
            </a:r>
            <a:endParaRPr kumimoji="1" lang="ja-JP" altLang="en-US" sz="2800" dirty="0"/>
          </a:p>
        </p:txBody>
      </p:sp>
      <p:graphicFrame>
        <p:nvGraphicFramePr>
          <p:cNvPr id="2" name="表 1"/>
          <p:cNvGraphicFramePr>
            <a:graphicFrameLocks noGrp="1"/>
          </p:cNvGraphicFramePr>
          <p:nvPr>
            <p:extLst>
              <p:ext uri="{D42A27DB-BD31-4B8C-83A1-F6EECF244321}">
                <p14:modId xmlns:p14="http://schemas.microsoft.com/office/powerpoint/2010/main" val="924110658"/>
              </p:ext>
            </p:extLst>
          </p:nvPr>
        </p:nvGraphicFramePr>
        <p:xfrm>
          <a:off x="233926" y="737906"/>
          <a:ext cx="11701113" cy="6054873"/>
        </p:xfrm>
        <a:graphic>
          <a:graphicData uri="http://schemas.openxmlformats.org/drawingml/2006/table">
            <a:tbl>
              <a:tblPr firstRow="1" bandRow="1">
                <a:tableStyleId>{5940675A-B579-460E-94D1-54222C63F5DA}</a:tableStyleId>
              </a:tblPr>
              <a:tblGrid>
                <a:gridCol w="1850055">
                  <a:extLst>
                    <a:ext uri="{9D8B030D-6E8A-4147-A177-3AD203B41FA5}">
                      <a16:colId xmlns:a16="http://schemas.microsoft.com/office/drawing/2014/main" val="2050804007"/>
                    </a:ext>
                  </a:extLst>
                </a:gridCol>
                <a:gridCol w="469098">
                  <a:extLst>
                    <a:ext uri="{9D8B030D-6E8A-4147-A177-3AD203B41FA5}">
                      <a16:colId xmlns:a16="http://schemas.microsoft.com/office/drawing/2014/main" val="3747616106"/>
                    </a:ext>
                  </a:extLst>
                </a:gridCol>
                <a:gridCol w="469098">
                  <a:extLst>
                    <a:ext uri="{9D8B030D-6E8A-4147-A177-3AD203B41FA5}">
                      <a16:colId xmlns:a16="http://schemas.microsoft.com/office/drawing/2014/main" val="3198952343"/>
                    </a:ext>
                  </a:extLst>
                </a:gridCol>
                <a:gridCol w="469098">
                  <a:extLst>
                    <a:ext uri="{9D8B030D-6E8A-4147-A177-3AD203B41FA5}">
                      <a16:colId xmlns:a16="http://schemas.microsoft.com/office/drawing/2014/main" val="1810865811"/>
                    </a:ext>
                  </a:extLst>
                </a:gridCol>
                <a:gridCol w="469098">
                  <a:extLst>
                    <a:ext uri="{9D8B030D-6E8A-4147-A177-3AD203B41FA5}">
                      <a16:colId xmlns:a16="http://schemas.microsoft.com/office/drawing/2014/main" val="2723343539"/>
                    </a:ext>
                  </a:extLst>
                </a:gridCol>
                <a:gridCol w="469098">
                  <a:extLst>
                    <a:ext uri="{9D8B030D-6E8A-4147-A177-3AD203B41FA5}">
                      <a16:colId xmlns:a16="http://schemas.microsoft.com/office/drawing/2014/main" val="2898051126"/>
                    </a:ext>
                  </a:extLst>
                </a:gridCol>
                <a:gridCol w="469098">
                  <a:extLst>
                    <a:ext uri="{9D8B030D-6E8A-4147-A177-3AD203B41FA5}">
                      <a16:colId xmlns:a16="http://schemas.microsoft.com/office/drawing/2014/main" val="1537716964"/>
                    </a:ext>
                  </a:extLst>
                </a:gridCol>
                <a:gridCol w="469098">
                  <a:extLst>
                    <a:ext uri="{9D8B030D-6E8A-4147-A177-3AD203B41FA5}">
                      <a16:colId xmlns:a16="http://schemas.microsoft.com/office/drawing/2014/main" val="1331486309"/>
                    </a:ext>
                  </a:extLst>
                </a:gridCol>
                <a:gridCol w="469098">
                  <a:extLst>
                    <a:ext uri="{9D8B030D-6E8A-4147-A177-3AD203B41FA5}">
                      <a16:colId xmlns:a16="http://schemas.microsoft.com/office/drawing/2014/main" val="1537154790"/>
                    </a:ext>
                  </a:extLst>
                </a:gridCol>
                <a:gridCol w="469098">
                  <a:extLst>
                    <a:ext uri="{9D8B030D-6E8A-4147-A177-3AD203B41FA5}">
                      <a16:colId xmlns:a16="http://schemas.microsoft.com/office/drawing/2014/main" val="717550717"/>
                    </a:ext>
                  </a:extLst>
                </a:gridCol>
                <a:gridCol w="469098">
                  <a:extLst>
                    <a:ext uri="{9D8B030D-6E8A-4147-A177-3AD203B41FA5}">
                      <a16:colId xmlns:a16="http://schemas.microsoft.com/office/drawing/2014/main" val="388831184"/>
                    </a:ext>
                  </a:extLst>
                </a:gridCol>
                <a:gridCol w="469098">
                  <a:extLst>
                    <a:ext uri="{9D8B030D-6E8A-4147-A177-3AD203B41FA5}">
                      <a16:colId xmlns:a16="http://schemas.microsoft.com/office/drawing/2014/main" val="2164527273"/>
                    </a:ext>
                  </a:extLst>
                </a:gridCol>
                <a:gridCol w="469098">
                  <a:extLst>
                    <a:ext uri="{9D8B030D-6E8A-4147-A177-3AD203B41FA5}">
                      <a16:colId xmlns:a16="http://schemas.microsoft.com/office/drawing/2014/main" val="1815583537"/>
                    </a:ext>
                  </a:extLst>
                </a:gridCol>
                <a:gridCol w="469098">
                  <a:extLst>
                    <a:ext uri="{9D8B030D-6E8A-4147-A177-3AD203B41FA5}">
                      <a16:colId xmlns:a16="http://schemas.microsoft.com/office/drawing/2014/main" val="2196191664"/>
                    </a:ext>
                  </a:extLst>
                </a:gridCol>
                <a:gridCol w="469098">
                  <a:extLst>
                    <a:ext uri="{9D8B030D-6E8A-4147-A177-3AD203B41FA5}">
                      <a16:colId xmlns:a16="http://schemas.microsoft.com/office/drawing/2014/main" val="1107937276"/>
                    </a:ext>
                  </a:extLst>
                </a:gridCol>
                <a:gridCol w="469098">
                  <a:extLst>
                    <a:ext uri="{9D8B030D-6E8A-4147-A177-3AD203B41FA5}">
                      <a16:colId xmlns:a16="http://schemas.microsoft.com/office/drawing/2014/main" val="2029203798"/>
                    </a:ext>
                  </a:extLst>
                </a:gridCol>
                <a:gridCol w="469098">
                  <a:extLst>
                    <a:ext uri="{9D8B030D-6E8A-4147-A177-3AD203B41FA5}">
                      <a16:colId xmlns:a16="http://schemas.microsoft.com/office/drawing/2014/main" val="2114916225"/>
                    </a:ext>
                  </a:extLst>
                </a:gridCol>
                <a:gridCol w="469098">
                  <a:extLst>
                    <a:ext uri="{9D8B030D-6E8A-4147-A177-3AD203B41FA5}">
                      <a16:colId xmlns:a16="http://schemas.microsoft.com/office/drawing/2014/main" val="3209276001"/>
                    </a:ext>
                  </a:extLst>
                </a:gridCol>
                <a:gridCol w="469098">
                  <a:extLst>
                    <a:ext uri="{9D8B030D-6E8A-4147-A177-3AD203B41FA5}">
                      <a16:colId xmlns:a16="http://schemas.microsoft.com/office/drawing/2014/main" val="57061007"/>
                    </a:ext>
                  </a:extLst>
                </a:gridCol>
                <a:gridCol w="469098">
                  <a:extLst>
                    <a:ext uri="{9D8B030D-6E8A-4147-A177-3AD203B41FA5}">
                      <a16:colId xmlns:a16="http://schemas.microsoft.com/office/drawing/2014/main" val="2092300100"/>
                    </a:ext>
                  </a:extLst>
                </a:gridCol>
                <a:gridCol w="469098">
                  <a:extLst>
                    <a:ext uri="{9D8B030D-6E8A-4147-A177-3AD203B41FA5}">
                      <a16:colId xmlns:a16="http://schemas.microsoft.com/office/drawing/2014/main" val="1960362152"/>
                    </a:ext>
                  </a:extLst>
                </a:gridCol>
                <a:gridCol w="469098">
                  <a:extLst>
                    <a:ext uri="{9D8B030D-6E8A-4147-A177-3AD203B41FA5}">
                      <a16:colId xmlns:a16="http://schemas.microsoft.com/office/drawing/2014/main" val="1752228176"/>
                    </a:ext>
                  </a:extLst>
                </a:gridCol>
              </a:tblGrid>
              <a:tr h="1998920">
                <a:tc>
                  <a:txBody>
                    <a:bodyPr/>
                    <a:lstStyle/>
                    <a:p>
                      <a:endParaRPr kumimoji="1" lang="ja-JP" altLang="en-US" dirty="0"/>
                    </a:p>
                  </a:txBody>
                  <a:tcPr/>
                </a:tc>
                <a:tc>
                  <a:txBody>
                    <a:bodyPr/>
                    <a:lstStyle/>
                    <a:p>
                      <a:r>
                        <a:rPr kumimoji="1" lang="ja-JP" altLang="en-US" sz="1600" dirty="0" smtClean="0"/>
                        <a:t>愛媛県</a:t>
                      </a:r>
                      <a:endParaRPr kumimoji="1" lang="ja-JP" altLang="en-US" sz="1600" dirty="0"/>
                    </a:p>
                  </a:txBody>
                  <a:tcPr vert="wordArtVertRtl"/>
                </a:tc>
                <a:tc>
                  <a:txBody>
                    <a:bodyPr/>
                    <a:lstStyle/>
                    <a:p>
                      <a:r>
                        <a:rPr kumimoji="1" lang="ja-JP" altLang="en-US" sz="1600" dirty="0" smtClean="0"/>
                        <a:t>松山市</a:t>
                      </a:r>
                      <a:endParaRPr kumimoji="1" lang="ja-JP" altLang="en-US" sz="1600" dirty="0"/>
                    </a:p>
                  </a:txBody>
                  <a:tcPr vert="wordArtVertRtl"/>
                </a:tc>
                <a:tc>
                  <a:txBody>
                    <a:bodyPr/>
                    <a:lstStyle/>
                    <a:p>
                      <a:r>
                        <a:rPr kumimoji="1" lang="ja-JP" altLang="en-US" sz="1600" dirty="0" smtClean="0"/>
                        <a:t>今治市</a:t>
                      </a:r>
                      <a:endParaRPr kumimoji="1" lang="ja-JP" altLang="en-US" sz="1600" dirty="0"/>
                    </a:p>
                  </a:txBody>
                  <a:tcPr vert="wordArtVertRtl"/>
                </a:tc>
                <a:tc>
                  <a:txBody>
                    <a:bodyPr/>
                    <a:lstStyle/>
                    <a:p>
                      <a:r>
                        <a:rPr kumimoji="1" lang="ja-JP" altLang="en-US" sz="1600" dirty="0" smtClean="0"/>
                        <a:t>宇和島市</a:t>
                      </a:r>
                      <a:endParaRPr kumimoji="1" lang="ja-JP" altLang="en-US" sz="1600" dirty="0"/>
                    </a:p>
                  </a:txBody>
                  <a:tcPr vert="wordArtVertRtl"/>
                </a:tc>
                <a:tc>
                  <a:txBody>
                    <a:bodyPr/>
                    <a:lstStyle/>
                    <a:p>
                      <a:r>
                        <a:rPr kumimoji="1" lang="ja-JP" altLang="en-US" sz="1600" dirty="0" smtClean="0"/>
                        <a:t>八幡浜市</a:t>
                      </a:r>
                      <a:endParaRPr kumimoji="1" lang="ja-JP" altLang="en-US" sz="1600" dirty="0"/>
                    </a:p>
                  </a:txBody>
                  <a:tcPr vert="wordArtVertRtl"/>
                </a:tc>
                <a:tc>
                  <a:txBody>
                    <a:bodyPr/>
                    <a:lstStyle/>
                    <a:p>
                      <a:r>
                        <a:rPr kumimoji="1" lang="ja-JP" altLang="en-US" sz="1600" dirty="0" smtClean="0"/>
                        <a:t>新居浜市</a:t>
                      </a:r>
                      <a:endParaRPr kumimoji="1" lang="ja-JP" altLang="en-US" sz="1600" dirty="0"/>
                    </a:p>
                  </a:txBody>
                  <a:tcPr vert="wordArtVertRtl"/>
                </a:tc>
                <a:tc>
                  <a:txBody>
                    <a:bodyPr/>
                    <a:lstStyle/>
                    <a:p>
                      <a:r>
                        <a:rPr kumimoji="1" lang="ja-JP" altLang="en-US" sz="1600" dirty="0" smtClean="0"/>
                        <a:t>西条市</a:t>
                      </a:r>
                      <a:endParaRPr kumimoji="1" lang="ja-JP" altLang="en-US" sz="1600" dirty="0"/>
                    </a:p>
                  </a:txBody>
                  <a:tcPr vert="wordArtVertRtl"/>
                </a:tc>
                <a:tc>
                  <a:txBody>
                    <a:bodyPr/>
                    <a:lstStyle/>
                    <a:p>
                      <a:r>
                        <a:rPr kumimoji="1" lang="ja-JP" altLang="en-US" sz="1600" dirty="0" smtClean="0"/>
                        <a:t>大洲市</a:t>
                      </a:r>
                      <a:endParaRPr kumimoji="1" lang="ja-JP" altLang="en-US" sz="1600" dirty="0"/>
                    </a:p>
                  </a:txBody>
                  <a:tcPr vert="wordArtVertRtl"/>
                </a:tc>
                <a:tc>
                  <a:txBody>
                    <a:bodyPr/>
                    <a:lstStyle/>
                    <a:p>
                      <a:r>
                        <a:rPr kumimoji="1" lang="ja-JP" altLang="en-US" sz="1600" dirty="0" smtClean="0"/>
                        <a:t>伊予市</a:t>
                      </a:r>
                      <a:endParaRPr kumimoji="1" lang="ja-JP" altLang="en-US" sz="1600" dirty="0"/>
                    </a:p>
                  </a:txBody>
                  <a:tcPr vert="wordArtVertRtl"/>
                </a:tc>
                <a:tc>
                  <a:txBody>
                    <a:bodyPr/>
                    <a:lstStyle/>
                    <a:p>
                      <a:r>
                        <a:rPr kumimoji="1" lang="ja-JP" altLang="en-US" sz="1600" dirty="0" smtClean="0"/>
                        <a:t>四国中央市</a:t>
                      </a:r>
                      <a:endParaRPr kumimoji="1" lang="ja-JP" altLang="en-US" sz="1600" dirty="0"/>
                    </a:p>
                  </a:txBody>
                  <a:tcPr vert="wordArtVertRtl"/>
                </a:tc>
                <a:tc>
                  <a:txBody>
                    <a:bodyPr/>
                    <a:lstStyle/>
                    <a:p>
                      <a:r>
                        <a:rPr kumimoji="1" lang="ja-JP" altLang="en-US" sz="1600" dirty="0" smtClean="0"/>
                        <a:t>西予市</a:t>
                      </a:r>
                      <a:endParaRPr kumimoji="1" lang="ja-JP" altLang="en-US" sz="1600" dirty="0"/>
                    </a:p>
                  </a:txBody>
                  <a:tcPr vert="wordArtVertRtl"/>
                </a:tc>
                <a:tc>
                  <a:txBody>
                    <a:bodyPr/>
                    <a:lstStyle/>
                    <a:p>
                      <a:r>
                        <a:rPr kumimoji="1" lang="ja-JP" altLang="en-US" sz="1600" dirty="0" smtClean="0"/>
                        <a:t>東温市</a:t>
                      </a:r>
                      <a:endParaRPr kumimoji="1" lang="ja-JP" altLang="en-US" sz="1600" dirty="0"/>
                    </a:p>
                  </a:txBody>
                  <a:tcPr vert="wordArtVertRtl"/>
                </a:tc>
                <a:tc>
                  <a:txBody>
                    <a:bodyPr/>
                    <a:lstStyle/>
                    <a:p>
                      <a:r>
                        <a:rPr kumimoji="1" lang="ja-JP" altLang="en-US" sz="1600" dirty="0" smtClean="0"/>
                        <a:t>上島町</a:t>
                      </a:r>
                      <a:endParaRPr kumimoji="1" lang="ja-JP" altLang="en-US" sz="1600" dirty="0"/>
                    </a:p>
                  </a:txBody>
                  <a:tcPr vert="wordArtVertRtl"/>
                </a:tc>
                <a:tc>
                  <a:txBody>
                    <a:bodyPr/>
                    <a:lstStyle/>
                    <a:p>
                      <a:r>
                        <a:rPr kumimoji="1" lang="ja-JP" altLang="en-US" sz="1600" dirty="0" smtClean="0"/>
                        <a:t>久万高原町</a:t>
                      </a:r>
                      <a:endParaRPr kumimoji="1" lang="ja-JP" altLang="en-US" sz="1600" dirty="0"/>
                    </a:p>
                  </a:txBody>
                  <a:tcPr vert="wordArtVertRtl"/>
                </a:tc>
                <a:tc>
                  <a:txBody>
                    <a:bodyPr/>
                    <a:lstStyle/>
                    <a:p>
                      <a:r>
                        <a:rPr kumimoji="1" lang="ja-JP" altLang="en-US" sz="1600" dirty="0" smtClean="0"/>
                        <a:t>松前町</a:t>
                      </a:r>
                      <a:endParaRPr kumimoji="1" lang="ja-JP" altLang="en-US" sz="1600" dirty="0"/>
                    </a:p>
                  </a:txBody>
                  <a:tcPr vert="wordArtVertRtl"/>
                </a:tc>
                <a:tc>
                  <a:txBody>
                    <a:bodyPr/>
                    <a:lstStyle/>
                    <a:p>
                      <a:r>
                        <a:rPr kumimoji="1" lang="ja-JP" altLang="en-US" sz="1600" dirty="0" smtClean="0"/>
                        <a:t>砥部町</a:t>
                      </a:r>
                      <a:endParaRPr kumimoji="1" lang="ja-JP" altLang="en-US" sz="1600" dirty="0"/>
                    </a:p>
                  </a:txBody>
                  <a:tcPr vert="wordArtVertRtl"/>
                </a:tc>
                <a:tc>
                  <a:txBody>
                    <a:bodyPr/>
                    <a:lstStyle/>
                    <a:p>
                      <a:r>
                        <a:rPr kumimoji="1" lang="ja-JP" altLang="en-US" sz="1600" dirty="0" smtClean="0"/>
                        <a:t>内子町</a:t>
                      </a:r>
                      <a:endParaRPr kumimoji="1" lang="ja-JP" altLang="en-US" sz="1600" dirty="0"/>
                    </a:p>
                  </a:txBody>
                  <a:tcPr vert="wordArtVertRtl"/>
                </a:tc>
                <a:tc>
                  <a:txBody>
                    <a:bodyPr/>
                    <a:lstStyle/>
                    <a:p>
                      <a:r>
                        <a:rPr kumimoji="1" lang="ja-JP" altLang="en-US" sz="1600" dirty="0" smtClean="0"/>
                        <a:t>伊方町</a:t>
                      </a:r>
                      <a:endParaRPr kumimoji="1" lang="ja-JP" altLang="en-US" sz="1600" dirty="0"/>
                    </a:p>
                  </a:txBody>
                  <a:tcPr vert="wordArtVertRtl"/>
                </a:tc>
                <a:tc>
                  <a:txBody>
                    <a:bodyPr/>
                    <a:lstStyle/>
                    <a:p>
                      <a:r>
                        <a:rPr kumimoji="1" lang="ja-JP" altLang="en-US" sz="1600" dirty="0" smtClean="0"/>
                        <a:t>松野町</a:t>
                      </a:r>
                      <a:endParaRPr kumimoji="1" lang="ja-JP" altLang="en-US" sz="1600" dirty="0"/>
                    </a:p>
                  </a:txBody>
                  <a:tcPr vert="wordArtVertRtl"/>
                </a:tc>
                <a:tc>
                  <a:txBody>
                    <a:bodyPr/>
                    <a:lstStyle/>
                    <a:p>
                      <a:r>
                        <a:rPr kumimoji="1" lang="ja-JP" altLang="en-US" sz="1600" dirty="0" smtClean="0"/>
                        <a:t>鬼北町</a:t>
                      </a:r>
                      <a:endParaRPr kumimoji="1" lang="ja-JP" altLang="en-US" sz="1600" dirty="0"/>
                    </a:p>
                  </a:txBody>
                  <a:tcPr vert="wordArtVertRtl"/>
                </a:tc>
                <a:tc>
                  <a:txBody>
                    <a:bodyPr/>
                    <a:lstStyle/>
                    <a:p>
                      <a:r>
                        <a:rPr kumimoji="1" lang="ja-JP" altLang="en-US" sz="1600" dirty="0" smtClean="0"/>
                        <a:t>愛南町</a:t>
                      </a:r>
                      <a:endParaRPr kumimoji="1" lang="ja-JP" altLang="en-US" sz="1600" dirty="0"/>
                    </a:p>
                  </a:txBody>
                  <a:tcPr vert="wordArtVertRtl"/>
                </a:tc>
                <a:extLst>
                  <a:ext uri="{0D108BD9-81ED-4DB2-BD59-A6C34878D82A}">
                    <a16:rowId xmlns:a16="http://schemas.microsoft.com/office/drawing/2014/main" val="1598282882"/>
                  </a:ext>
                </a:extLst>
              </a:tr>
              <a:tr h="368723">
                <a:tc>
                  <a:txBody>
                    <a:bodyPr/>
                    <a:lstStyle/>
                    <a:p>
                      <a:r>
                        <a:rPr kumimoji="1" lang="ja-JP" altLang="en-US" sz="1200" dirty="0" smtClean="0"/>
                        <a:t>まちづくり・市民活動</a:t>
                      </a:r>
                      <a:endParaRPr kumimoji="1" lang="ja-JP" altLang="en-US" sz="1200" dirty="0"/>
                    </a:p>
                  </a:txBody>
                  <a:tcPr anchor="ctr"/>
                </a:tc>
                <a:tc>
                  <a:txBody>
                    <a:bodyPr/>
                    <a:lstStyle/>
                    <a:p>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extLst>
                  <a:ext uri="{0D108BD9-81ED-4DB2-BD59-A6C34878D82A}">
                    <a16:rowId xmlns:a16="http://schemas.microsoft.com/office/drawing/2014/main" val="2407811519"/>
                  </a:ext>
                </a:extLst>
              </a:tr>
              <a:tr h="368723">
                <a:tc>
                  <a:txBody>
                    <a:bodyPr/>
                    <a:lstStyle/>
                    <a:p>
                      <a:r>
                        <a:rPr kumimoji="1" lang="ja-JP" altLang="en-US" sz="1200" dirty="0" smtClean="0"/>
                        <a:t>スポーツ・文化振興</a:t>
                      </a:r>
                      <a:endParaRPr kumimoji="1" lang="ja-JP" altLang="en-US" sz="1200"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extLst>
                  <a:ext uri="{0D108BD9-81ED-4DB2-BD59-A6C34878D82A}">
                    <a16:rowId xmlns:a16="http://schemas.microsoft.com/office/drawing/2014/main" val="3257195269"/>
                  </a:ext>
                </a:extLst>
              </a:tr>
              <a:tr h="368723">
                <a:tc>
                  <a:txBody>
                    <a:bodyPr/>
                    <a:lstStyle/>
                    <a:p>
                      <a:r>
                        <a:rPr kumimoji="1" lang="ja-JP" altLang="en-US" sz="1200" dirty="0" smtClean="0"/>
                        <a:t>健康・医療・福祉</a:t>
                      </a:r>
                      <a:endParaRPr kumimoji="1" lang="ja-JP" altLang="en-US" sz="1200"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extLst>
                  <a:ext uri="{0D108BD9-81ED-4DB2-BD59-A6C34878D82A}">
                    <a16:rowId xmlns:a16="http://schemas.microsoft.com/office/drawing/2014/main" val="1843020161"/>
                  </a:ext>
                </a:extLst>
              </a:tr>
              <a:tr h="368723">
                <a:tc>
                  <a:txBody>
                    <a:bodyPr/>
                    <a:lstStyle/>
                    <a:p>
                      <a:r>
                        <a:rPr kumimoji="1" lang="ja-JP" altLang="en-US" sz="1200" dirty="0" smtClean="0"/>
                        <a:t>環境・衛生</a:t>
                      </a:r>
                      <a:endParaRPr kumimoji="1" lang="ja-JP" altLang="en-US" sz="1200"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extLst>
                  <a:ext uri="{0D108BD9-81ED-4DB2-BD59-A6C34878D82A}">
                    <a16:rowId xmlns:a16="http://schemas.microsoft.com/office/drawing/2014/main" val="1743422314"/>
                  </a:ext>
                </a:extLst>
              </a:tr>
              <a:tr h="368723">
                <a:tc>
                  <a:txBody>
                    <a:bodyPr/>
                    <a:lstStyle/>
                    <a:p>
                      <a:r>
                        <a:rPr kumimoji="1" lang="ja-JP" altLang="en-US" sz="1200" dirty="0" smtClean="0"/>
                        <a:t>教育・人づくり</a:t>
                      </a:r>
                      <a:endParaRPr kumimoji="1" lang="ja-JP" altLang="en-US" sz="1200"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extLst>
                  <a:ext uri="{0D108BD9-81ED-4DB2-BD59-A6C34878D82A}">
                    <a16:rowId xmlns:a16="http://schemas.microsoft.com/office/drawing/2014/main" val="2292074254"/>
                  </a:ext>
                </a:extLst>
              </a:tr>
              <a:tr h="368723">
                <a:tc>
                  <a:txBody>
                    <a:bodyPr/>
                    <a:lstStyle/>
                    <a:p>
                      <a:r>
                        <a:rPr kumimoji="1" lang="ja-JP" altLang="en-US" sz="1200" dirty="0" smtClean="0"/>
                        <a:t>子ども・子育て</a:t>
                      </a:r>
                      <a:endParaRPr kumimoji="1" lang="ja-JP" altLang="en-US" sz="1200"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smtClean="0"/>
                        <a:t>〇</a:t>
                      </a:r>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extLst>
                  <a:ext uri="{0D108BD9-81ED-4DB2-BD59-A6C34878D82A}">
                    <a16:rowId xmlns:a16="http://schemas.microsoft.com/office/drawing/2014/main" val="3466577546"/>
                  </a:ext>
                </a:extLst>
              </a:tr>
              <a:tr h="368723">
                <a:tc>
                  <a:txBody>
                    <a:bodyPr/>
                    <a:lstStyle/>
                    <a:p>
                      <a:r>
                        <a:rPr kumimoji="1" lang="ja-JP" altLang="en-US" sz="1200" dirty="0" smtClean="0"/>
                        <a:t>地域・産業振興</a:t>
                      </a:r>
                      <a:endParaRPr kumimoji="1" lang="ja-JP" altLang="en-US" sz="1200"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smtClean="0"/>
                        <a:t>〇</a:t>
                      </a:r>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extLst>
                  <a:ext uri="{0D108BD9-81ED-4DB2-BD59-A6C34878D82A}">
                    <a16:rowId xmlns:a16="http://schemas.microsoft.com/office/drawing/2014/main" val="2476497532"/>
                  </a:ext>
                </a:extLst>
              </a:tr>
              <a:tr h="368723">
                <a:tc>
                  <a:txBody>
                    <a:bodyPr/>
                    <a:lstStyle/>
                    <a:p>
                      <a:r>
                        <a:rPr kumimoji="1" lang="ja-JP" altLang="en-US" sz="1200" dirty="0" smtClean="0"/>
                        <a:t>観光・交流・定住促進</a:t>
                      </a:r>
                      <a:endParaRPr kumimoji="1" lang="ja-JP" altLang="en-US" sz="1200"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endParaRPr kumimoji="1" lang="ja-JP" altLang="en-US" dirty="0"/>
                    </a:p>
                  </a:txBody>
                  <a:tcPr anchor="ctr"/>
                </a:tc>
                <a:tc>
                  <a:txBody>
                    <a:bodyPr/>
                    <a:lstStyle/>
                    <a:p>
                      <a:r>
                        <a:rPr kumimoji="1" lang="ja-JP" altLang="en-US" smtClean="0"/>
                        <a:t>〇</a:t>
                      </a:r>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extLst>
                  <a:ext uri="{0D108BD9-81ED-4DB2-BD59-A6C34878D82A}">
                    <a16:rowId xmlns:a16="http://schemas.microsoft.com/office/drawing/2014/main" val="2929784373"/>
                  </a:ext>
                </a:extLst>
              </a:tr>
              <a:tr h="368723">
                <a:tc>
                  <a:txBody>
                    <a:bodyPr/>
                    <a:lstStyle/>
                    <a:p>
                      <a:r>
                        <a:rPr kumimoji="1" lang="ja-JP" altLang="en-US" sz="1200" dirty="0" smtClean="0"/>
                        <a:t>安心・安全・防災</a:t>
                      </a:r>
                      <a:endParaRPr kumimoji="1" lang="ja-JP" altLang="en-US" sz="1200"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extLst>
                  <a:ext uri="{0D108BD9-81ED-4DB2-BD59-A6C34878D82A}">
                    <a16:rowId xmlns:a16="http://schemas.microsoft.com/office/drawing/2014/main" val="2218646444"/>
                  </a:ext>
                </a:extLst>
              </a:tr>
              <a:tr h="368723">
                <a:tc>
                  <a:txBody>
                    <a:bodyPr/>
                    <a:lstStyle/>
                    <a:p>
                      <a:r>
                        <a:rPr kumimoji="1" lang="ja-JP" altLang="en-US" sz="1200" dirty="0" smtClean="0"/>
                        <a:t>災害支援・復興</a:t>
                      </a:r>
                      <a:endParaRPr kumimoji="1" lang="ja-JP" altLang="en-US" sz="1200" dirty="0"/>
                    </a:p>
                  </a:txBody>
                  <a:tcPr anchor="ctr"/>
                </a:tc>
                <a:tc>
                  <a:txBody>
                    <a:bodyPr/>
                    <a:lstStyle/>
                    <a:p>
                      <a:endParaRPr kumimoji="1" lang="ja-JP" altLang="en-US" dirty="0"/>
                    </a:p>
                  </a:txBody>
                  <a:tcPr anchor="ctr"/>
                </a:tc>
                <a:tc>
                  <a:txBody>
                    <a:bodyPr/>
                    <a:lstStyle/>
                    <a:p>
                      <a:endParaRPr kumimoji="1" lang="ja-JP" altLang="en-US" dirty="0"/>
                    </a:p>
                  </a:txBody>
                  <a:tcPr anchor="ctr"/>
                </a:tc>
                <a:tc>
                  <a:txBody>
                    <a:bodyPr/>
                    <a:lstStyle/>
                    <a:p>
                      <a:endParaRPr kumimoji="1" lang="ja-JP" altLang="en-US" dirty="0"/>
                    </a:p>
                  </a:txBody>
                  <a:tcPr anchor="ctr"/>
                </a:tc>
                <a:tc>
                  <a:txBody>
                    <a:bodyPr/>
                    <a:lstStyle/>
                    <a:p>
                      <a:endParaRPr kumimoji="1" lang="ja-JP" altLang="en-US" dirty="0"/>
                    </a:p>
                  </a:txBody>
                  <a:tcPr anchor="ctr"/>
                </a:tc>
                <a:tc>
                  <a:txBody>
                    <a:bodyPr/>
                    <a:lstStyle/>
                    <a:p>
                      <a:endParaRPr lang="ja-JP" altLang="en-US" dirty="0"/>
                    </a:p>
                  </a:txBody>
                  <a:tcPr anchor="ctr"/>
                </a:tc>
                <a:tc>
                  <a:txBody>
                    <a:bodyPr/>
                    <a:lstStyle/>
                    <a:p>
                      <a:endParaRPr lang="ja-JP" altLang="en-US"/>
                    </a:p>
                  </a:txBody>
                  <a:tcPr anchor="ctr"/>
                </a:tc>
                <a:tc>
                  <a:txBody>
                    <a:bodyPr/>
                    <a:lstStyle/>
                    <a:p>
                      <a:endParaRPr lang="ja-JP" altLang="en-US"/>
                    </a:p>
                  </a:txBody>
                  <a:tcPr anchor="ctr"/>
                </a:tc>
                <a:tc>
                  <a:txBody>
                    <a:bodyPr/>
                    <a:lstStyle/>
                    <a:p>
                      <a:endParaRPr lang="ja-JP" altLang="en-US"/>
                    </a:p>
                  </a:txBody>
                  <a:tcPr anchor="ctr"/>
                </a:tc>
                <a:tc>
                  <a:txBody>
                    <a:bodyPr/>
                    <a:lstStyle/>
                    <a:p>
                      <a:endParaRPr lang="ja-JP" altLang="en-US"/>
                    </a:p>
                  </a:txBody>
                  <a:tcPr anchor="ctr"/>
                </a:tc>
                <a:tc>
                  <a:txBody>
                    <a:bodyPr/>
                    <a:lstStyle/>
                    <a:p>
                      <a:endParaRPr lang="ja-JP" altLang="en-US"/>
                    </a:p>
                  </a:txBody>
                  <a:tcPr anchor="ctr"/>
                </a:tc>
                <a:tc>
                  <a:txBody>
                    <a:bodyPr/>
                    <a:lstStyle/>
                    <a:p>
                      <a:endParaRPr lang="ja-JP" altLang="en-US"/>
                    </a:p>
                  </a:txBody>
                  <a:tcPr anchor="ctr"/>
                </a:tc>
                <a:tc>
                  <a:txBody>
                    <a:bodyPr/>
                    <a:lstStyle/>
                    <a:p>
                      <a:endParaRPr lang="ja-JP" altLang="en-US" dirty="0"/>
                    </a:p>
                  </a:txBody>
                  <a:tcPr anchor="ctr"/>
                </a:tc>
                <a:tc>
                  <a:txBody>
                    <a:bodyPr/>
                    <a:lstStyle/>
                    <a:p>
                      <a:endParaRPr lang="ja-JP" altLang="en-US" dirty="0"/>
                    </a:p>
                  </a:txBody>
                  <a:tcPr anchor="ctr"/>
                </a:tc>
                <a:tc>
                  <a:txBody>
                    <a:bodyPr/>
                    <a:lstStyle/>
                    <a:p>
                      <a:endParaRPr lang="ja-JP" altLang="en-US"/>
                    </a:p>
                  </a:txBody>
                  <a:tcPr anchor="ctr"/>
                </a:tc>
                <a:tc>
                  <a:txBody>
                    <a:bodyPr/>
                    <a:lstStyle/>
                    <a:p>
                      <a:endParaRPr lang="ja-JP" altLang="en-US" dirty="0"/>
                    </a:p>
                  </a:txBody>
                  <a:tcPr anchor="ctr"/>
                </a:tc>
                <a:tc>
                  <a:txBody>
                    <a:bodyPr/>
                    <a:lstStyle/>
                    <a:p>
                      <a:endParaRPr lang="ja-JP" altLang="en-US" dirty="0"/>
                    </a:p>
                  </a:txBody>
                  <a:tcPr anchor="ctr"/>
                </a:tc>
                <a:tc>
                  <a:txBody>
                    <a:bodyPr/>
                    <a:lstStyle/>
                    <a:p>
                      <a:endParaRPr lang="ja-JP" altLang="en-US"/>
                    </a:p>
                  </a:txBody>
                  <a:tcPr anchor="ctr"/>
                </a:tc>
                <a:tc>
                  <a:txBody>
                    <a:bodyPr/>
                    <a:lstStyle/>
                    <a:p>
                      <a:endParaRPr lang="ja-JP" altLang="en-US"/>
                    </a:p>
                  </a:txBody>
                  <a:tcPr anchor="ctr"/>
                </a:tc>
                <a:tc>
                  <a:txBody>
                    <a:bodyPr/>
                    <a:lstStyle/>
                    <a:p>
                      <a:endParaRPr lang="ja-JP" altLang="en-US"/>
                    </a:p>
                  </a:txBody>
                  <a:tcPr anchor="ctr"/>
                </a:tc>
                <a:tc>
                  <a:txBody>
                    <a:bodyPr/>
                    <a:lstStyle/>
                    <a:p>
                      <a:endParaRPr lang="ja-JP" altLang="en-US" dirty="0"/>
                    </a:p>
                  </a:txBody>
                  <a:tcPr anchor="ctr"/>
                </a:tc>
                <a:tc>
                  <a:txBody>
                    <a:bodyPr/>
                    <a:lstStyle/>
                    <a:p>
                      <a:r>
                        <a:rPr kumimoji="1" lang="ja-JP" altLang="en-US" dirty="0" smtClean="0"/>
                        <a:t>〇</a:t>
                      </a:r>
                      <a:endParaRPr kumimoji="1" lang="ja-JP" altLang="en-US" dirty="0"/>
                    </a:p>
                  </a:txBody>
                  <a:tcPr anchor="ctr"/>
                </a:tc>
                <a:extLst>
                  <a:ext uri="{0D108BD9-81ED-4DB2-BD59-A6C34878D82A}">
                    <a16:rowId xmlns:a16="http://schemas.microsoft.com/office/drawing/2014/main" val="2806393789"/>
                  </a:ext>
                </a:extLst>
              </a:tr>
              <a:tr h="368723">
                <a:tc>
                  <a:txBody>
                    <a:bodyPr/>
                    <a:lstStyle/>
                    <a:p>
                      <a:r>
                        <a:rPr kumimoji="1" lang="ja-JP" altLang="en-US" sz="1200" dirty="0" smtClean="0"/>
                        <a:t>その他</a:t>
                      </a:r>
                      <a:endParaRPr kumimoji="1" lang="ja-JP" altLang="en-US" sz="1200"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endParaRPr kumimoji="1" lang="ja-JP" altLang="en-US" dirty="0"/>
                    </a:p>
                  </a:txBody>
                  <a:tcPr anchor="ctr"/>
                </a:tc>
                <a:tc>
                  <a:txBody>
                    <a:bodyPr/>
                    <a:lstStyle/>
                    <a:p>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tc>
                  <a:txBody>
                    <a:bodyPr/>
                    <a:lstStyle/>
                    <a:p>
                      <a:endParaRPr kumimoji="1" lang="ja-JP" altLang="en-US" dirty="0"/>
                    </a:p>
                  </a:txBody>
                  <a:tcPr anchor="ctr"/>
                </a:tc>
                <a:tc>
                  <a:txBody>
                    <a:bodyPr/>
                    <a:lstStyle/>
                    <a:p>
                      <a:endParaRPr kumimoji="1" lang="ja-JP" altLang="en-US" dirty="0"/>
                    </a:p>
                  </a:txBody>
                  <a:tcPr anchor="ctr"/>
                </a:tc>
                <a:tc>
                  <a:txBody>
                    <a:bodyPr/>
                    <a:lstStyle/>
                    <a:p>
                      <a:r>
                        <a:rPr kumimoji="1" lang="ja-JP" altLang="en-US" dirty="0" smtClean="0"/>
                        <a:t>〇</a:t>
                      </a:r>
                      <a:endParaRPr kumimoji="1" lang="ja-JP" altLang="en-US" dirty="0"/>
                    </a:p>
                  </a:txBody>
                  <a:tcPr anchor="ctr"/>
                </a:tc>
                <a:tc>
                  <a:txBody>
                    <a:bodyPr/>
                    <a:lstStyle/>
                    <a:p>
                      <a:endParaRPr kumimoji="1" lang="ja-JP" altLang="en-US" dirty="0"/>
                    </a:p>
                  </a:txBody>
                  <a:tcPr anchor="ctr"/>
                </a:tc>
                <a:extLst>
                  <a:ext uri="{0D108BD9-81ED-4DB2-BD59-A6C34878D82A}">
                    <a16:rowId xmlns:a16="http://schemas.microsoft.com/office/drawing/2014/main" val="1496813626"/>
                  </a:ext>
                </a:extLst>
              </a:tr>
            </a:tbl>
          </a:graphicData>
        </a:graphic>
      </p:graphicFrame>
      <p:cxnSp>
        <p:nvCxnSpPr>
          <p:cNvPr id="7" name="直線コネクタ 6"/>
          <p:cNvCxnSpPr/>
          <p:nvPr/>
        </p:nvCxnSpPr>
        <p:spPr>
          <a:xfrm>
            <a:off x="227384" y="744437"/>
            <a:ext cx="1839434" cy="197765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139356" y="1332412"/>
            <a:ext cx="914400" cy="369332"/>
          </a:xfrm>
          <a:prstGeom prst="rect">
            <a:avLst/>
          </a:prstGeom>
          <a:noFill/>
        </p:spPr>
        <p:txBody>
          <a:bodyPr wrap="square" rtlCol="0">
            <a:spAutoFit/>
          </a:bodyPr>
          <a:lstStyle/>
          <a:p>
            <a:r>
              <a:rPr kumimoji="1" lang="ja-JP" altLang="en-US" smtClean="0"/>
              <a:t>自治体</a:t>
            </a:r>
            <a:endParaRPr kumimoji="1" lang="ja-JP" altLang="en-US"/>
          </a:p>
        </p:txBody>
      </p:sp>
      <p:sp>
        <p:nvSpPr>
          <p:cNvPr id="11" name="テキスト ボックス 10"/>
          <p:cNvSpPr txBox="1"/>
          <p:nvPr/>
        </p:nvSpPr>
        <p:spPr>
          <a:xfrm>
            <a:off x="233915" y="2378090"/>
            <a:ext cx="1283804" cy="369332"/>
          </a:xfrm>
          <a:prstGeom prst="rect">
            <a:avLst/>
          </a:prstGeom>
          <a:noFill/>
        </p:spPr>
        <p:txBody>
          <a:bodyPr wrap="square" rtlCol="0">
            <a:spAutoFit/>
          </a:bodyPr>
          <a:lstStyle/>
          <a:p>
            <a:r>
              <a:rPr kumimoji="1" lang="ja-JP" altLang="en-US" dirty="0" smtClean="0"/>
              <a:t>使途分野</a:t>
            </a:r>
            <a:endParaRPr kumimoji="1" lang="ja-JP" altLang="en-US" dirty="0"/>
          </a:p>
        </p:txBody>
      </p:sp>
    </p:spTree>
    <p:extLst>
      <p:ext uri="{BB962C8B-B14F-4D97-AF65-F5344CB8AC3E}">
        <p14:creationId xmlns:p14="http://schemas.microsoft.com/office/powerpoint/2010/main" val="2849622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5403" y="1136221"/>
            <a:ext cx="4164437" cy="5718617"/>
          </a:xfrm>
          <a:prstGeom prst="rect">
            <a:avLst/>
          </a:prstGeom>
          <a:ln>
            <a:noFill/>
          </a:ln>
          <a:effectLst>
            <a:softEdge rad="112500"/>
          </a:effectLst>
        </p:spPr>
      </p:pic>
      <p:sp>
        <p:nvSpPr>
          <p:cNvPr id="2" name="タイトル 1"/>
          <p:cNvSpPr>
            <a:spLocks noGrp="1"/>
          </p:cNvSpPr>
          <p:nvPr>
            <p:ph type="title"/>
          </p:nvPr>
        </p:nvSpPr>
        <p:spPr>
          <a:xfrm>
            <a:off x="1070317" y="3338512"/>
            <a:ext cx="10515600" cy="1325563"/>
          </a:xfrm>
        </p:spPr>
        <p:txBody>
          <a:bodyPr/>
          <a:lstStyle/>
          <a:p>
            <a:r>
              <a:rPr kumimoji="1" lang="en-US" altLang="ja-JP" dirty="0" smtClean="0"/>
              <a:t>1</a:t>
            </a:r>
            <a:r>
              <a:rPr kumimoji="1" lang="ja-JP" altLang="en-US" dirty="0" smtClean="0"/>
              <a:t>万円以上寄附の場合のお礼の品</a:t>
            </a:r>
            <a:r>
              <a:rPr kumimoji="1" lang="en-US" altLang="ja-JP" dirty="0" smtClean="0"/>
              <a:t/>
            </a:r>
            <a:br>
              <a:rPr kumimoji="1" lang="en-US" altLang="ja-JP" dirty="0" smtClean="0"/>
            </a:br>
            <a:r>
              <a:rPr lang="ja-JP" altLang="en-US" dirty="0" smtClean="0"/>
              <a:t>（県外在住の個人の方のみ）</a:t>
            </a:r>
            <a:endParaRPr kumimoji="1" lang="ja-JP" altLang="en-US" dirty="0"/>
          </a:p>
        </p:txBody>
      </p:sp>
      <p:sp>
        <p:nvSpPr>
          <p:cNvPr id="5" name="テキスト ボックス 4"/>
          <p:cNvSpPr txBox="1"/>
          <p:nvPr/>
        </p:nvSpPr>
        <p:spPr>
          <a:xfrm>
            <a:off x="372794" y="1821766"/>
            <a:ext cx="5838092" cy="1015663"/>
          </a:xfrm>
          <a:prstGeom prst="rect">
            <a:avLst/>
          </a:prstGeom>
          <a:noFill/>
        </p:spPr>
        <p:txBody>
          <a:bodyPr wrap="square" rtlCol="0">
            <a:spAutoFit/>
          </a:bodyPr>
          <a:lstStyle/>
          <a:p>
            <a:r>
              <a:rPr kumimoji="1" lang="ja-JP" altLang="en-US" sz="6000" dirty="0" smtClean="0"/>
              <a:t>愛媛県の場合</a:t>
            </a:r>
            <a:endParaRPr kumimoji="1" lang="ja-JP" altLang="en-US" sz="6000" dirty="0"/>
          </a:p>
        </p:txBody>
      </p:sp>
    </p:spTree>
    <p:extLst>
      <p:ext uri="{BB962C8B-B14F-4D97-AF65-F5344CB8AC3E}">
        <p14:creationId xmlns:p14="http://schemas.microsoft.com/office/powerpoint/2010/main" val="855259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31361" y="99394"/>
            <a:ext cx="2511798" cy="3672507"/>
          </a:xfrm>
          <a:prstGeom prst="rect">
            <a:avLst/>
          </a:prstGeom>
        </p:spPr>
      </p:pic>
      <p:pic>
        <p:nvPicPr>
          <p:cNvPr id="3" name="図 2"/>
          <p:cNvPicPr>
            <a:picLocks noChangeAspect="1"/>
          </p:cNvPicPr>
          <p:nvPr/>
        </p:nvPicPr>
        <p:blipFill>
          <a:blip r:embed="rId3"/>
          <a:stretch>
            <a:fillRect/>
          </a:stretch>
        </p:blipFill>
        <p:spPr>
          <a:xfrm>
            <a:off x="2942551" y="45049"/>
            <a:ext cx="4099745" cy="3074809"/>
          </a:xfrm>
          <a:prstGeom prst="rect">
            <a:avLst/>
          </a:prstGeom>
        </p:spPr>
      </p:pic>
      <p:pic>
        <p:nvPicPr>
          <p:cNvPr id="4" name="図 3"/>
          <p:cNvPicPr>
            <a:picLocks noChangeAspect="1"/>
          </p:cNvPicPr>
          <p:nvPr/>
        </p:nvPicPr>
        <p:blipFill>
          <a:blip r:embed="rId4"/>
          <a:stretch>
            <a:fillRect/>
          </a:stretch>
        </p:blipFill>
        <p:spPr>
          <a:xfrm>
            <a:off x="7002540" y="45049"/>
            <a:ext cx="4129224" cy="3054610"/>
          </a:xfrm>
          <a:prstGeom prst="rect">
            <a:avLst/>
          </a:prstGeom>
        </p:spPr>
      </p:pic>
      <p:pic>
        <p:nvPicPr>
          <p:cNvPr id="5" name="図 4"/>
          <p:cNvPicPr>
            <a:picLocks noChangeAspect="1"/>
          </p:cNvPicPr>
          <p:nvPr/>
        </p:nvPicPr>
        <p:blipFill>
          <a:blip r:embed="rId5"/>
          <a:stretch>
            <a:fillRect/>
          </a:stretch>
        </p:blipFill>
        <p:spPr>
          <a:xfrm>
            <a:off x="390997" y="3860015"/>
            <a:ext cx="3820490" cy="2487217"/>
          </a:xfrm>
          <a:prstGeom prst="rect">
            <a:avLst/>
          </a:prstGeom>
        </p:spPr>
      </p:pic>
      <p:pic>
        <p:nvPicPr>
          <p:cNvPr id="6" name="図 5"/>
          <p:cNvPicPr>
            <a:picLocks noChangeAspect="1"/>
          </p:cNvPicPr>
          <p:nvPr/>
        </p:nvPicPr>
        <p:blipFill>
          <a:blip r:embed="rId6"/>
          <a:stretch>
            <a:fillRect/>
          </a:stretch>
        </p:blipFill>
        <p:spPr>
          <a:xfrm>
            <a:off x="4211487" y="3248404"/>
            <a:ext cx="4648200" cy="3476625"/>
          </a:xfrm>
          <a:prstGeom prst="rect">
            <a:avLst/>
          </a:prstGeom>
        </p:spPr>
      </p:pic>
      <p:sp>
        <p:nvSpPr>
          <p:cNvPr id="7" name="テキスト ボックス 6"/>
          <p:cNvSpPr txBox="1"/>
          <p:nvPr/>
        </p:nvSpPr>
        <p:spPr>
          <a:xfrm>
            <a:off x="435479" y="99394"/>
            <a:ext cx="318052" cy="369332"/>
          </a:xfrm>
          <a:prstGeom prst="rect">
            <a:avLst/>
          </a:prstGeom>
          <a:noFill/>
        </p:spPr>
        <p:txBody>
          <a:bodyPr wrap="square" rtlCol="0">
            <a:spAutoFit/>
          </a:bodyPr>
          <a:lstStyle/>
          <a:p>
            <a:r>
              <a:rPr kumimoji="1" lang="ja-JP" altLang="en-US" dirty="0" smtClean="0"/>
              <a:t>①</a:t>
            </a:r>
            <a:endParaRPr kumimoji="1" lang="ja-JP" altLang="en-US" dirty="0"/>
          </a:p>
        </p:txBody>
      </p:sp>
      <p:sp>
        <p:nvSpPr>
          <p:cNvPr id="8" name="テキスト ボックス 7"/>
          <p:cNvSpPr txBox="1"/>
          <p:nvPr/>
        </p:nvSpPr>
        <p:spPr>
          <a:xfrm>
            <a:off x="3043542" y="99394"/>
            <a:ext cx="318052" cy="369332"/>
          </a:xfrm>
          <a:prstGeom prst="rect">
            <a:avLst/>
          </a:prstGeom>
          <a:noFill/>
        </p:spPr>
        <p:txBody>
          <a:bodyPr wrap="square" rtlCol="0">
            <a:spAutoFit/>
          </a:bodyPr>
          <a:lstStyle/>
          <a:p>
            <a:r>
              <a:rPr kumimoji="1" lang="ja-JP" altLang="en-US" dirty="0" smtClean="0"/>
              <a:t>②</a:t>
            </a:r>
            <a:endParaRPr kumimoji="1" lang="ja-JP" altLang="en-US" dirty="0"/>
          </a:p>
        </p:txBody>
      </p:sp>
      <p:sp>
        <p:nvSpPr>
          <p:cNvPr id="9" name="テキスト ボックス 8"/>
          <p:cNvSpPr txBox="1"/>
          <p:nvPr/>
        </p:nvSpPr>
        <p:spPr>
          <a:xfrm>
            <a:off x="4370269" y="3768627"/>
            <a:ext cx="318052" cy="369332"/>
          </a:xfrm>
          <a:prstGeom prst="rect">
            <a:avLst/>
          </a:prstGeom>
          <a:noFill/>
        </p:spPr>
        <p:txBody>
          <a:bodyPr wrap="square" rtlCol="0">
            <a:spAutoFit/>
          </a:bodyPr>
          <a:lstStyle/>
          <a:p>
            <a:r>
              <a:rPr kumimoji="1" lang="ja-JP" altLang="en-US" dirty="0" smtClean="0"/>
              <a:t>⑤</a:t>
            </a:r>
            <a:endParaRPr kumimoji="1" lang="ja-JP" altLang="en-US" dirty="0"/>
          </a:p>
        </p:txBody>
      </p:sp>
      <p:sp>
        <p:nvSpPr>
          <p:cNvPr id="10" name="テキスト ボックス 9"/>
          <p:cNvSpPr txBox="1"/>
          <p:nvPr/>
        </p:nvSpPr>
        <p:spPr>
          <a:xfrm>
            <a:off x="7082609" y="99394"/>
            <a:ext cx="318052" cy="369332"/>
          </a:xfrm>
          <a:prstGeom prst="rect">
            <a:avLst/>
          </a:prstGeom>
          <a:noFill/>
        </p:spPr>
        <p:txBody>
          <a:bodyPr wrap="square" rtlCol="0">
            <a:spAutoFit/>
          </a:bodyPr>
          <a:lstStyle/>
          <a:p>
            <a:r>
              <a:rPr kumimoji="1" lang="ja-JP" altLang="en-US" dirty="0" smtClean="0">
                <a:solidFill>
                  <a:schemeClr val="bg1"/>
                </a:solidFill>
              </a:rPr>
              <a:t>③</a:t>
            </a:r>
            <a:endParaRPr kumimoji="1" lang="ja-JP" altLang="en-US" dirty="0">
              <a:solidFill>
                <a:schemeClr val="bg1"/>
              </a:solidFill>
            </a:endParaRPr>
          </a:p>
        </p:txBody>
      </p:sp>
      <p:sp>
        <p:nvSpPr>
          <p:cNvPr id="11" name="テキスト ボックス 10"/>
          <p:cNvSpPr txBox="1"/>
          <p:nvPr/>
        </p:nvSpPr>
        <p:spPr>
          <a:xfrm>
            <a:off x="549779" y="4014180"/>
            <a:ext cx="318052" cy="369332"/>
          </a:xfrm>
          <a:prstGeom prst="rect">
            <a:avLst/>
          </a:prstGeom>
          <a:noFill/>
        </p:spPr>
        <p:txBody>
          <a:bodyPr wrap="square" rtlCol="0">
            <a:spAutoFit/>
          </a:bodyPr>
          <a:lstStyle/>
          <a:p>
            <a:r>
              <a:rPr kumimoji="1" lang="ja-JP" altLang="en-US" dirty="0" smtClean="0">
                <a:solidFill>
                  <a:schemeClr val="bg1"/>
                </a:solidFill>
              </a:rPr>
              <a:t>④</a:t>
            </a:r>
            <a:endParaRPr kumimoji="1" lang="ja-JP" altLang="en-US" dirty="0">
              <a:solidFill>
                <a:schemeClr val="bg1"/>
              </a:solidFill>
            </a:endParaRPr>
          </a:p>
        </p:txBody>
      </p:sp>
      <p:sp>
        <p:nvSpPr>
          <p:cNvPr id="12" name="テキスト ボックス 11"/>
          <p:cNvSpPr txBox="1"/>
          <p:nvPr/>
        </p:nvSpPr>
        <p:spPr>
          <a:xfrm>
            <a:off x="8940248" y="3647661"/>
            <a:ext cx="3061252" cy="369332"/>
          </a:xfrm>
          <a:prstGeom prst="rect">
            <a:avLst/>
          </a:prstGeom>
          <a:noFill/>
        </p:spPr>
        <p:txBody>
          <a:bodyPr wrap="square" rtlCol="0">
            <a:spAutoFit/>
          </a:bodyPr>
          <a:lstStyle/>
          <a:p>
            <a:r>
              <a:rPr kumimoji="1" lang="ja-JP" altLang="en-US" dirty="0" smtClean="0"/>
              <a:t>①　</a:t>
            </a:r>
            <a:r>
              <a:rPr kumimoji="1" lang="ja-JP" altLang="en-US" dirty="0" err="1" smtClean="0"/>
              <a:t>きじ</a:t>
            </a:r>
            <a:r>
              <a:rPr kumimoji="1" lang="ja-JP" altLang="en-US" dirty="0" smtClean="0"/>
              <a:t>焼きセット</a:t>
            </a:r>
            <a:endParaRPr kumimoji="1" lang="ja-JP" altLang="en-US" dirty="0"/>
          </a:p>
        </p:txBody>
      </p:sp>
      <p:sp>
        <p:nvSpPr>
          <p:cNvPr id="13" name="テキスト ボックス 12"/>
          <p:cNvSpPr txBox="1"/>
          <p:nvPr/>
        </p:nvSpPr>
        <p:spPr>
          <a:xfrm>
            <a:off x="8940248" y="4014180"/>
            <a:ext cx="3061252" cy="369332"/>
          </a:xfrm>
          <a:prstGeom prst="rect">
            <a:avLst/>
          </a:prstGeom>
          <a:noFill/>
        </p:spPr>
        <p:txBody>
          <a:bodyPr wrap="square" rtlCol="0">
            <a:spAutoFit/>
          </a:bodyPr>
          <a:lstStyle/>
          <a:p>
            <a:r>
              <a:rPr lang="ja-JP" altLang="en-US" dirty="0"/>
              <a:t>②</a:t>
            </a:r>
            <a:r>
              <a:rPr kumimoji="1" lang="ja-JP" altLang="en-US" dirty="0" smtClean="0"/>
              <a:t>　原木乾しいたけ</a:t>
            </a:r>
            <a:endParaRPr kumimoji="1" lang="ja-JP" altLang="en-US" dirty="0"/>
          </a:p>
        </p:txBody>
      </p:sp>
      <p:sp>
        <p:nvSpPr>
          <p:cNvPr id="14" name="テキスト ボックス 13"/>
          <p:cNvSpPr txBox="1"/>
          <p:nvPr/>
        </p:nvSpPr>
        <p:spPr>
          <a:xfrm>
            <a:off x="8940248" y="4380329"/>
            <a:ext cx="3061252" cy="369332"/>
          </a:xfrm>
          <a:prstGeom prst="rect">
            <a:avLst/>
          </a:prstGeom>
          <a:noFill/>
        </p:spPr>
        <p:txBody>
          <a:bodyPr wrap="square" rtlCol="0">
            <a:spAutoFit/>
          </a:bodyPr>
          <a:lstStyle/>
          <a:p>
            <a:r>
              <a:rPr lang="ja-JP" altLang="en-US" dirty="0"/>
              <a:t>③</a:t>
            </a:r>
            <a:r>
              <a:rPr kumimoji="1" lang="ja-JP" altLang="en-US" dirty="0" smtClean="0"/>
              <a:t>　福島さんのちりめん</a:t>
            </a:r>
            <a:endParaRPr kumimoji="1" lang="ja-JP" altLang="en-US" dirty="0"/>
          </a:p>
        </p:txBody>
      </p:sp>
      <p:sp>
        <p:nvSpPr>
          <p:cNvPr id="15" name="テキスト ボックス 14"/>
          <p:cNvSpPr txBox="1"/>
          <p:nvPr/>
        </p:nvSpPr>
        <p:spPr>
          <a:xfrm>
            <a:off x="8940248" y="4784870"/>
            <a:ext cx="3061252" cy="369332"/>
          </a:xfrm>
          <a:prstGeom prst="rect">
            <a:avLst/>
          </a:prstGeom>
          <a:noFill/>
        </p:spPr>
        <p:txBody>
          <a:bodyPr wrap="square" rtlCol="0">
            <a:spAutoFit/>
          </a:bodyPr>
          <a:lstStyle/>
          <a:p>
            <a:r>
              <a:rPr lang="ja-JP" altLang="en-US" dirty="0"/>
              <a:t>④</a:t>
            </a:r>
            <a:r>
              <a:rPr kumimoji="1" lang="ja-JP" altLang="en-US" dirty="0" smtClean="0"/>
              <a:t>　松山</a:t>
            </a:r>
            <a:r>
              <a:rPr kumimoji="1" lang="ja-JP" altLang="en-US" dirty="0" err="1" smtClean="0"/>
              <a:t>みそ</a:t>
            </a:r>
            <a:endParaRPr kumimoji="1" lang="ja-JP" altLang="en-US" dirty="0"/>
          </a:p>
        </p:txBody>
      </p:sp>
      <p:sp>
        <p:nvSpPr>
          <p:cNvPr id="16" name="テキスト ボックス 15"/>
          <p:cNvSpPr txBox="1"/>
          <p:nvPr/>
        </p:nvSpPr>
        <p:spPr>
          <a:xfrm>
            <a:off x="8933212" y="5189411"/>
            <a:ext cx="3061252" cy="646331"/>
          </a:xfrm>
          <a:prstGeom prst="rect">
            <a:avLst/>
          </a:prstGeom>
          <a:noFill/>
        </p:spPr>
        <p:txBody>
          <a:bodyPr wrap="square" rtlCol="0">
            <a:spAutoFit/>
          </a:bodyPr>
          <a:lstStyle/>
          <a:p>
            <a:r>
              <a:rPr lang="ja-JP" altLang="en-US" dirty="0"/>
              <a:t>⑤</a:t>
            </a:r>
            <a:r>
              <a:rPr kumimoji="1" lang="ja-JP" altLang="en-US" dirty="0" smtClean="0"/>
              <a:t>　あけは</a:t>
            </a:r>
            <a:r>
              <a:rPr kumimoji="1" lang="ja-JP" altLang="en-US" dirty="0" err="1" smtClean="0"/>
              <a:t>ままる</a:t>
            </a:r>
            <a:r>
              <a:rPr kumimoji="1" lang="ja-JP" altLang="en-US" dirty="0" smtClean="0"/>
              <a:t>しぼり</a:t>
            </a:r>
            <a:endParaRPr kumimoji="1" lang="en-US" altLang="ja-JP" dirty="0" smtClean="0"/>
          </a:p>
          <a:p>
            <a:r>
              <a:rPr lang="ja-JP" altLang="en-US" dirty="0"/>
              <a:t>　</a:t>
            </a:r>
            <a:r>
              <a:rPr lang="ja-JP" altLang="en-US" dirty="0" smtClean="0"/>
              <a:t>　　　　</a:t>
            </a:r>
            <a:r>
              <a:rPr kumimoji="1" lang="ja-JP" altLang="en-US" dirty="0" smtClean="0"/>
              <a:t>　　　ジュース</a:t>
            </a:r>
            <a:endParaRPr kumimoji="1" lang="ja-JP" altLang="en-US" dirty="0"/>
          </a:p>
        </p:txBody>
      </p:sp>
    </p:spTree>
    <p:extLst>
      <p:ext uri="{BB962C8B-B14F-4D97-AF65-F5344CB8AC3E}">
        <p14:creationId xmlns:p14="http://schemas.microsoft.com/office/powerpoint/2010/main" val="1969778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35926"/>
            <a:ext cx="3623310" cy="3327011"/>
          </a:xfrm>
          <a:prstGeom prst="rect">
            <a:avLst/>
          </a:prstGeom>
          <a:ln w="88900">
            <a:solidFill>
              <a:schemeClr val="accent4"/>
            </a:solidFill>
          </a:ln>
        </p:spPr>
      </p:pic>
      <p:pic>
        <p:nvPicPr>
          <p:cNvPr id="3" name="図 2"/>
          <p:cNvPicPr>
            <a:picLocks noChangeAspect="1"/>
          </p:cNvPicPr>
          <p:nvPr/>
        </p:nvPicPr>
        <p:blipFill>
          <a:blip r:embed="rId3"/>
          <a:stretch>
            <a:fillRect/>
          </a:stretch>
        </p:blipFill>
        <p:spPr>
          <a:xfrm>
            <a:off x="3639566" y="43593"/>
            <a:ext cx="4179012" cy="3257405"/>
          </a:xfrm>
          <a:prstGeom prst="rect">
            <a:avLst/>
          </a:prstGeom>
          <a:ln w="88900">
            <a:solidFill>
              <a:schemeClr val="accent4"/>
            </a:solidFill>
          </a:ln>
        </p:spPr>
      </p:pic>
      <p:pic>
        <p:nvPicPr>
          <p:cNvPr id="4" name="図 3"/>
          <p:cNvPicPr>
            <a:picLocks noChangeAspect="1"/>
          </p:cNvPicPr>
          <p:nvPr/>
        </p:nvPicPr>
        <p:blipFill>
          <a:blip r:embed="rId4"/>
          <a:stretch>
            <a:fillRect/>
          </a:stretch>
        </p:blipFill>
        <p:spPr>
          <a:xfrm>
            <a:off x="7847308" y="37411"/>
            <a:ext cx="4315383" cy="3285338"/>
          </a:xfrm>
          <a:prstGeom prst="rect">
            <a:avLst/>
          </a:prstGeom>
          <a:ln w="88900">
            <a:solidFill>
              <a:schemeClr val="accent4"/>
            </a:solidFill>
          </a:ln>
        </p:spPr>
      </p:pic>
      <p:pic>
        <p:nvPicPr>
          <p:cNvPr id="5" name="図 4"/>
          <p:cNvPicPr>
            <a:picLocks noChangeAspect="1"/>
          </p:cNvPicPr>
          <p:nvPr/>
        </p:nvPicPr>
        <p:blipFill>
          <a:blip r:embed="rId5"/>
          <a:stretch>
            <a:fillRect/>
          </a:stretch>
        </p:blipFill>
        <p:spPr>
          <a:xfrm>
            <a:off x="0" y="3394469"/>
            <a:ext cx="3706837" cy="3463531"/>
          </a:xfrm>
          <a:prstGeom prst="rect">
            <a:avLst/>
          </a:prstGeom>
          <a:ln w="88900">
            <a:solidFill>
              <a:schemeClr val="accent4"/>
            </a:solidFill>
          </a:ln>
        </p:spPr>
      </p:pic>
      <p:pic>
        <p:nvPicPr>
          <p:cNvPr id="6" name="図 5"/>
          <p:cNvPicPr>
            <a:picLocks noChangeAspect="1"/>
          </p:cNvPicPr>
          <p:nvPr/>
        </p:nvPicPr>
        <p:blipFill>
          <a:blip r:embed="rId6"/>
          <a:stretch>
            <a:fillRect/>
          </a:stretch>
        </p:blipFill>
        <p:spPr>
          <a:xfrm>
            <a:off x="3824517" y="3394469"/>
            <a:ext cx="2611305" cy="3463531"/>
          </a:xfrm>
          <a:prstGeom prst="rect">
            <a:avLst/>
          </a:prstGeom>
          <a:ln w="88900">
            <a:solidFill>
              <a:schemeClr val="accent4"/>
            </a:solidFill>
          </a:ln>
        </p:spPr>
      </p:pic>
      <p:sp>
        <p:nvSpPr>
          <p:cNvPr id="7" name="テキスト ボックス 6"/>
          <p:cNvSpPr txBox="1"/>
          <p:nvPr/>
        </p:nvSpPr>
        <p:spPr>
          <a:xfrm>
            <a:off x="69047" y="315430"/>
            <a:ext cx="370329" cy="369332"/>
          </a:xfrm>
          <a:prstGeom prst="rect">
            <a:avLst/>
          </a:prstGeom>
          <a:noFill/>
        </p:spPr>
        <p:txBody>
          <a:bodyPr wrap="square" rtlCol="0">
            <a:spAutoFit/>
          </a:bodyPr>
          <a:lstStyle/>
          <a:p>
            <a:r>
              <a:rPr kumimoji="1" lang="ja-JP" altLang="en-US" dirty="0" smtClean="0">
                <a:solidFill>
                  <a:schemeClr val="bg1"/>
                </a:solidFill>
              </a:rPr>
              <a:t>①</a:t>
            </a:r>
            <a:endParaRPr kumimoji="1" lang="ja-JP" altLang="en-US" dirty="0">
              <a:solidFill>
                <a:schemeClr val="bg1"/>
              </a:solidFill>
            </a:endParaRPr>
          </a:p>
        </p:txBody>
      </p:sp>
      <p:sp>
        <p:nvSpPr>
          <p:cNvPr id="8" name="テキスト ボックス 7"/>
          <p:cNvSpPr txBox="1"/>
          <p:nvPr/>
        </p:nvSpPr>
        <p:spPr>
          <a:xfrm>
            <a:off x="3775704" y="315430"/>
            <a:ext cx="514942" cy="369332"/>
          </a:xfrm>
          <a:prstGeom prst="rect">
            <a:avLst/>
          </a:prstGeom>
          <a:noFill/>
        </p:spPr>
        <p:txBody>
          <a:bodyPr wrap="square" rtlCol="0">
            <a:spAutoFit/>
          </a:bodyPr>
          <a:lstStyle/>
          <a:p>
            <a:r>
              <a:rPr lang="ja-JP" altLang="en-US" dirty="0"/>
              <a:t>②</a:t>
            </a:r>
            <a:endParaRPr kumimoji="1" lang="ja-JP" altLang="en-US" dirty="0"/>
          </a:p>
        </p:txBody>
      </p:sp>
      <p:sp>
        <p:nvSpPr>
          <p:cNvPr id="9" name="テキスト ボックス 8"/>
          <p:cNvSpPr txBox="1"/>
          <p:nvPr/>
        </p:nvSpPr>
        <p:spPr>
          <a:xfrm>
            <a:off x="7847308" y="178190"/>
            <a:ext cx="370329" cy="369332"/>
          </a:xfrm>
          <a:prstGeom prst="rect">
            <a:avLst/>
          </a:prstGeom>
          <a:noFill/>
        </p:spPr>
        <p:txBody>
          <a:bodyPr wrap="square" rtlCol="0">
            <a:spAutoFit/>
          </a:bodyPr>
          <a:lstStyle/>
          <a:p>
            <a:r>
              <a:rPr lang="ja-JP" altLang="en-US" dirty="0"/>
              <a:t>③</a:t>
            </a:r>
            <a:endParaRPr kumimoji="1" lang="ja-JP" altLang="en-US" dirty="0"/>
          </a:p>
        </p:txBody>
      </p:sp>
      <p:sp>
        <p:nvSpPr>
          <p:cNvPr id="10" name="テキスト ボックス 9"/>
          <p:cNvSpPr txBox="1"/>
          <p:nvPr/>
        </p:nvSpPr>
        <p:spPr>
          <a:xfrm>
            <a:off x="0" y="3508662"/>
            <a:ext cx="370875" cy="369332"/>
          </a:xfrm>
          <a:prstGeom prst="rect">
            <a:avLst/>
          </a:prstGeom>
          <a:noFill/>
        </p:spPr>
        <p:txBody>
          <a:bodyPr wrap="square" rtlCol="0">
            <a:spAutoFit/>
          </a:bodyPr>
          <a:lstStyle/>
          <a:p>
            <a:r>
              <a:rPr lang="ja-JP" altLang="en-US" dirty="0">
                <a:solidFill>
                  <a:schemeClr val="bg1"/>
                </a:solidFill>
              </a:rPr>
              <a:t>④</a:t>
            </a:r>
            <a:endParaRPr kumimoji="1" lang="ja-JP" altLang="en-US" dirty="0">
              <a:solidFill>
                <a:schemeClr val="bg1"/>
              </a:solidFill>
            </a:endParaRPr>
          </a:p>
        </p:txBody>
      </p:sp>
      <p:sp>
        <p:nvSpPr>
          <p:cNvPr id="11" name="テキスト ボックス 10"/>
          <p:cNvSpPr txBox="1"/>
          <p:nvPr/>
        </p:nvSpPr>
        <p:spPr>
          <a:xfrm>
            <a:off x="3839501" y="3594295"/>
            <a:ext cx="370329" cy="369332"/>
          </a:xfrm>
          <a:prstGeom prst="rect">
            <a:avLst/>
          </a:prstGeom>
          <a:noFill/>
        </p:spPr>
        <p:txBody>
          <a:bodyPr wrap="square" rtlCol="0">
            <a:spAutoFit/>
          </a:bodyPr>
          <a:lstStyle/>
          <a:p>
            <a:r>
              <a:rPr lang="ja-JP" altLang="en-US" dirty="0"/>
              <a:t>⑤</a:t>
            </a:r>
            <a:endParaRPr kumimoji="1" lang="ja-JP" altLang="en-US" dirty="0"/>
          </a:p>
        </p:txBody>
      </p:sp>
      <p:sp>
        <p:nvSpPr>
          <p:cNvPr id="12" name="テキスト ボックス 11"/>
          <p:cNvSpPr txBox="1"/>
          <p:nvPr/>
        </p:nvSpPr>
        <p:spPr>
          <a:xfrm>
            <a:off x="6428931" y="3778961"/>
            <a:ext cx="5880299" cy="646331"/>
          </a:xfrm>
          <a:prstGeom prst="rect">
            <a:avLst/>
          </a:prstGeom>
          <a:noFill/>
        </p:spPr>
        <p:txBody>
          <a:bodyPr wrap="square" rtlCol="0">
            <a:spAutoFit/>
          </a:bodyPr>
          <a:lstStyle/>
          <a:p>
            <a:r>
              <a:rPr kumimoji="1" lang="ja-JP" altLang="en-US" dirty="0" smtClean="0"/>
              <a:t>①　</a:t>
            </a:r>
            <a:r>
              <a:rPr kumimoji="1" lang="ja-JP" altLang="en-US" dirty="0" err="1" smtClean="0"/>
              <a:t>み</a:t>
            </a:r>
            <a:r>
              <a:rPr kumimoji="1" lang="ja-JP" altLang="en-US" dirty="0" smtClean="0"/>
              <a:t>きゃんセット「愛」</a:t>
            </a:r>
            <a:endParaRPr kumimoji="1" lang="en-US" altLang="ja-JP" dirty="0" smtClean="0"/>
          </a:p>
          <a:p>
            <a:r>
              <a:rPr kumimoji="1" lang="ja-JP" altLang="en-US" dirty="0" smtClean="0"/>
              <a:t>（ぬいぐるみ</a:t>
            </a:r>
            <a:r>
              <a:rPr kumimoji="1" lang="en-US" altLang="ja-JP" dirty="0" smtClean="0"/>
              <a:t>1</a:t>
            </a:r>
            <a:r>
              <a:rPr kumimoji="1" lang="ja-JP" altLang="en-US" dirty="0" smtClean="0"/>
              <a:t>個、メモ帳</a:t>
            </a:r>
            <a:r>
              <a:rPr kumimoji="1" lang="en-US" altLang="ja-JP" dirty="0" smtClean="0"/>
              <a:t>1</a:t>
            </a:r>
            <a:r>
              <a:rPr kumimoji="1" lang="ja-JP" altLang="en-US" dirty="0" smtClean="0"/>
              <a:t>冊、クリアファイル</a:t>
            </a:r>
            <a:r>
              <a:rPr kumimoji="1" lang="en-US" altLang="ja-JP" dirty="0" smtClean="0"/>
              <a:t>1</a:t>
            </a:r>
            <a:r>
              <a:rPr kumimoji="1" lang="ja-JP" altLang="en-US" dirty="0" smtClean="0"/>
              <a:t>枚）</a:t>
            </a:r>
            <a:endParaRPr kumimoji="1" lang="ja-JP" altLang="en-US" dirty="0"/>
          </a:p>
        </p:txBody>
      </p:sp>
      <p:sp>
        <p:nvSpPr>
          <p:cNvPr id="13" name="テキスト ボックス 12"/>
          <p:cNvSpPr txBox="1"/>
          <p:nvPr/>
        </p:nvSpPr>
        <p:spPr>
          <a:xfrm>
            <a:off x="6428931" y="6084044"/>
            <a:ext cx="5441671" cy="369332"/>
          </a:xfrm>
          <a:prstGeom prst="rect">
            <a:avLst/>
          </a:prstGeom>
          <a:noFill/>
        </p:spPr>
        <p:txBody>
          <a:bodyPr wrap="square" rtlCol="0">
            <a:spAutoFit/>
          </a:bodyPr>
          <a:lstStyle/>
          <a:p>
            <a:r>
              <a:rPr lang="ja-JP" altLang="en-US" dirty="0" smtClean="0"/>
              <a:t>⑤　愛媛の旬の柑橘「紅</a:t>
            </a:r>
            <a:r>
              <a:rPr lang="ja-JP" altLang="en-US" dirty="0" err="1" smtClean="0"/>
              <a:t>ま</a:t>
            </a:r>
            <a:r>
              <a:rPr lang="ja-JP" altLang="en-US" dirty="0" smtClean="0"/>
              <a:t>どんな　</a:t>
            </a:r>
            <a:r>
              <a:rPr lang="en-US" altLang="ja-JP" dirty="0" smtClean="0"/>
              <a:t>1.7</a:t>
            </a:r>
            <a:r>
              <a:rPr lang="ja-JP" altLang="en-US" dirty="0" smtClean="0"/>
              <a:t>ｋｇ）」</a:t>
            </a:r>
            <a:endParaRPr kumimoji="1" lang="ja-JP" altLang="en-US" dirty="0"/>
          </a:p>
        </p:txBody>
      </p:sp>
      <p:sp>
        <p:nvSpPr>
          <p:cNvPr id="14" name="テキスト ボックス 13"/>
          <p:cNvSpPr txBox="1"/>
          <p:nvPr/>
        </p:nvSpPr>
        <p:spPr>
          <a:xfrm>
            <a:off x="6435822" y="4434001"/>
            <a:ext cx="5613014" cy="646331"/>
          </a:xfrm>
          <a:prstGeom prst="rect">
            <a:avLst/>
          </a:prstGeom>
          <a:noFill/>
        </p:spPr>
        <p:txBody>
          <a:bodyPr wrap="square" rtlCol="0">
            <a:spAutoFit/>
          </a:bodyPr>
          <a:lstStyle/>
          <a:p>
            <a:r>
              <a:rPr lang="ja-JP" altLang="en-US" dirty="0" smtClean="0"/>
              <a:t>②　</a:t>
            </a:r>
            <a:r>
              <a:rPr lang="ja-JP" altLang="en-US" dirty="0" err="1" smtClean="0"/>
              <a:t>み</a:t>
            </a:r>
            <a:r>
              <a:rPr lang="ja-JP" altLang="en-US" dirty="0" smtClean="0"/>
              <a:t>きゃんセット「媛」</a:t>
            </a:r>
            <a:endParaRPr lang="en-US" altLang="ja-JP" dirty="0" smtClean="0"/>
          </a:p>
          <a:p>
            <a:r>
              <a:rPr kumimoji="1" lang="ja-JP" altLang="en-US" dirty="0" smtClean="0"/>
              <a:t>（みきゃん・ダークみきゃんのぬいぐるみセット）</a:t>
            </a:r>
            <a:endParaRPr kumimoji="1" lang="ja-JP" altLang="en-US" dirty="0"/>
          </a:p>
        </p:txBody>
      </p:sp>
      <p:sp>
        <p:nvSpPr>
          <p:cNvPr id="15" name="テキスト ボックス 14"/>
          <p:cNvSpPr txBox="1"/>
          <p:nvPr/>
        </p:nvSpPr>
        <p:spPr>
          <a:xfrm>
            <a:off x="6428931" y="5162335"/>
            <a:ext cx="4304715" cy="369332"/>
          </a:xfrm>
          <a:prstGeom prst="rect">
            <a:avLst/>
          </a:prstGeom>
          <a:noFill/>
        </p:spPr>
        <p:txBody>
          <a:bodyPr wrap="square" rtlCol="0">
            <a:spAutoFit/>
          </a:bodyPr>
          <a:lstStyle/>
          <a:p>
            <a:r>
              <a:rPr kumimoji="1" lang="ja-JP" altLang="en-US" dirty="0" smtClean="0"/>
              <a:t>③　無添加</a:t>
            </a:r>
            <a:r>
              <a:rPr kumimoji="1" lang="ja-JP" altLang="en-US" dirty="0" err="1" smtClean="0"/>
              <a:t>うす塩手押しじゃこ</a:t>
            </a:r>
            <a:r>
              <a:rPr kumimoji="1" lang="ja-JP" altLang="en-US" dirty="0" smtClean="0"/>
              <a:t>天セット</a:t>
            </a:r>
            <a:endParaRPr kumimoji="1" lang="ja-JP" altLang="en-US" dirty="0"/>
          </a:p>
        </p:txBody>
      </p:sp>
      <p:sp>
        <p:nvSpPr>
          <p:cNvPr id="16" name="テキスト ボックス 15"/>
          <p:cNvSpPr txBox="1"/>
          <p:nvPr/>
        </p:nvSpPr>
        <p:spPr>
          <a:xfrm>
            <a:off x="6428931" y="5573560"/>
            <a:ext cx="5015137" cy="369332"/>
          </a:xfrm>
          <a:prstGeom prst="rect">
            <a:avLst/>
          </a:prstGeom>
          <a:noFill/>
        </p:spPr>
        <p:txBody>
          <a:bodyPr wrap="square" rtlCol="0">
            <a:spAutoFit/>
          </a:bodyPr>
          <a:lstStyle/>
          <a:p>
            <a:r>
              <a:rPr lang="ja-JP" altLang="en-US" dirty="0" smtClean="0"/>
              <a:t>④　愛媛の旬の柑橘「に</a:t>
            </a:r>
            <a:r>
              <a:rPr lang="ja-JP" altLang="en-US" dirty="0" err="1" smtClean="0"/>
              <a:t>しうわ</a:t>
            </a:r>
            <a:r>
              <a:rPr lang="ja-JP" altLang="en-US" dirty="0" smtClean="0"/>
              <a:t>特選みかん」</a:t>
            </a:r>
            <a:endParaRPr kumimoji="1" lang="ja-JP" altLang="en-US" dirty="0"/>
          </a:p>
        </p:txBody>
      </p:sp>
    </p:spTree>
    <p:extLst>
      <p:ext uri="{BB962C8B-B14F-4D97-AF65-F5344CB8AC3E}">
        <p14:creationId xmlns:p14="http://schemas.microsoft.com/office/powerpoint/2010/main" val="802942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2957" y="1181294"/>
            <a:ext cx="4164437" cy="5718617"/>
          </a:xfrm>
          <a:prstGeom prst="rect">
            <a:avLst/>
          </a:prstGeom>
          <a:ln>
            <a:noFill/>
          </a:ln>
          <a:effectLst>
            <a:softEdge rad="112500"/>
          </a:effectLst>
        </p:spPr>
      </p:pic>
      <p:sp>
        <p:nvSpPr>
          <p:cNvPr id="2" name="タイトル 1"/>
          <p:cNvSpPr>
            <a:spLocks noGrp="1"/>
          </p:cNvSpPr>
          <p:nvPr>
            <p:ph type="title"/>
          </p:nvPr>
        </p:nvSpPr>
        <p:spPr>
          <a:xfrm>
            <a:off x="1070317" y="3338512"/>
            <a:ext cx="10515600" cy="1325563"/>
          </a:xfrm>
        </p:spPr>
        <p:txBody>
          <a:bodyPr/>
          <a:lstStyle/>
          <a:p>
            <a:r>
              <a:rPr lang="ja-JP" altLang="en-US" dirty="0"/>
              <a:t>３</a:t>
            </a:r>
            <a:r>
              <a:rPr kumimoji="1" lang="ja-JP" altLang="en-US" dirty="0" smtClean="0"/>
              <a:t>万円以上寄附の場合のお礼の品</a:t>
            </a:r>
            <a:r>
              <a:rPr kumimoji="1" lang="en-US" altLang="ja-JP" dirty="0" smtClean="0"/>
              <a:t/>
            </a:r>
            <a:br>
              <a:rPr kumimoji="1" lang="en-US" altLang="ja-JP" dirty="0" smtClean="0"/>
            </a:br>
            <a:r>
              <a:rPr lang="ja-JP" altLang="en-US" dirty="0" smtClean="0"/>
              <a:t>（県外在住の個人の方のみ）</a:t>
            </a:r>
            <a:endParaRPr kumimoji="1" lang="ja-JP" altLang="en-US" dirty="0"/>
          </a:p>
        </p:txBody>
      </p:sp>
      <p:sp>
        <p:nvSpPr>
          <p:cNvPr id="3" name="テキスト ボックス 2"/>
          <p:cNvSpPr txBox="1"/>
          <p:nvPr/>
        </p:nvSpPr>
        <p:spPr>
          <a:xfrm>
            <a:off x="372794" y="1821766"/>
            <a:ext cx="5838092" cy="1015663"/>
          </a:xfrm>
          <a:prstGeom prst="rect">
            <a:avLst/>
          </a:prstGeom>
          <a:noFill/>
        </p:spPr>
        <p:txBody>
          <a:bodyPr wrap="square" rtlCol="0">
            <a:spAutoFit/>
          </a:bodyPr>
          <a:lstStyle/>
          <a:p>
            <a:r>
              <a:rPr kumimoji="1" lang="ja-JP" altLang="en-US" sz="6000" dirty="0" smtClean="0"/>
              <a:t>愛媛県の場合</a:t>
            </a:r>
            <a:endParaRPr kumimoji="1" lang="ja-JP" altLang="en-US" sz="6000" dirty="0"/>
          </a:p>
        </p:txBody>
      </p:sp>
    </p:spTree>
    <p:extLst>
      <p:ext uri="{BB962C8B-B14F-4D97-AF65-F5344CB8AC3E}">
        <p14:creationId xmlns:p14="http://schemas.microsoft.com/office/powerpoint/2010/main" val="1595341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2"/>
          <a:stretch>
            <a:fillRect/>
          </a:stretch>
        </p:blipFill>
        <p:spPr>
          <a:xfrm>
            <a:off x="21218" y="3210801"/>
            <a:ext cx="4167055" cy="3626881"/>
          </a:xfrm>
          <a:prstGeom prst="rect">
            <a:avLst/>
          </a:prstGeom>
          <a:ln w="88900">
            <a:solidFill>
              <a:schemeClr val="accent6"/>
            </a:solidFill>
          </a:ln>
        </p:spPr>
      </p:pic>
      <p:pic>
        <p:nvPicPr>
          <p:cNvPr id="18" name="図 17"/>
          <p:cNvPicPr>
            <a:picLocks noChangeAspect="1"/>
          </p:cNvPicPr>
          <p:nvPr/>
        </p:nvPicPr>
        <p:blipFill>
          <a:blip r:embed="rId3"/>
          <a:stretch>
            <a:fillRect/>
          </a:stretch>
        </p:blipFill>
        <p:spPr>
          <a:xfrm>
            <a:off x="4186445" y="15841"/>
            <a:ext cx="2853396" cy="3105626"/>
          </a:xfrm>
          <a:prstGeom prst="rect">
            <a:avLst/>
          </a:prstGeom>
          <a:ln w="88900">
            <a:solidFill>
              <a:schemeClr val="accent6"/>
            </a:solidFill>
          </a:ln>
        </p:spPr>
      </p:pic>
      <p:pic>
        <p:nvPicPr>
          <p:cNvPr id="17" name="図 16"/>
          <p:cNvPicPr>
            <a:picLocks noChangeAspect="1"/>
          </p:cNvPicPr>
          <p:nvPr/>
        </p:nvPicPr>
        <p:blipFill>
          <a:blip r:embed="rId4"/>
          <a:stretch>
            <a:fillRect/>
          </a:stretch>
        </p:blipFill>
        <p:spPr>
          <a:xfrm>
            <a:off x="12879" y="21928"/>
            <a:ext cx="4138591" cy="3085849"/>
          </a:xfrm>
          <a:prstGeom prst="rect">
            <a:avLst/>
          </a:prstGeom>
          <a:ln w="88900">
            <a:solidFill>
              <a:schemeClr val="accent6"/>
            </a:solidFill>
          </a:ln>
        </p:spPr>
      </p:pic>
      <p:sp>
        <p:nvSpPr>
          <p:cNvPr id="7" name="テキスト ボックス 6"/>
          <p:cNvSpPr txBox="1"/>
          <p:nvPr/>
        </p:nvSpPr>
        <p:spPr>
          <a:xfrm>
            <a:off x="136274" y="142480"/>
            <a:ext cx="318052" cy="369332"/>
          </a:xfrm>
          <a:prstGeom prst="rect">
            <a:avLst/>
          </a:prstGeom>
          <a:noFill/>
        </p:spPr>
        <p:txBody>
          <a:bodyPr wrap="square" rtlCol="0">
            <a:spAutoFit/>
          </a:bodyPr>
          <a:lstStyle/>
          <a:p>
            <a:r>
              <a:rPr kumimoji="1" lang="ja-JP" altLang="en-US" dirty="0" smtClean="0">
                <a:solidFill>
                  <a:schemeClr val="bg1"/>
                </a:solidFill>
              </a:rPr>
              <a:t>①</a:t>
            </a:r>
            <a:endParaRPr kumimoji="1" lang="ja-JP" altLang="en-US" dirty="0">
              <a:solidFill>
                <a:schemeClr val="bg1"/>
              </a:solidFill>
            </a:endParaRPr>
          </a:p>
        </p:txBody>
      </p:sp>
      <p:sp>
        <p:nvSpPr>
          <p:cNvPr id="8" name="テキスト ボックス 7"/>
          <p:cNvSpPr txBox="1"/>
          <p:nvPr/>
        </p:nvSpPr>
        <p:spPr>
          <a:xfrm>
            <a:off x="4454949" y="161040"/>
            <a:ext cx="318052" cy="369332"/>
          </a:xfrm>
          <a:prstGeom prst="rect">
            <a:avLst/>
          </a:prstGeom>
          <a:noFill/>
        </p:spPr>
        <p:txBody>
          <a:bodyPr wrap="square" rtlCol="0">
            <a:spAutoFit/>
          </a:bodyPr>
          <a:lstStyle/>
          <a:p>
            <a:r>
              <a:rPr kumimoji="1" lang="ja-JP" altLang="en-US" dirty="0" smtClean="0"/>
              <a:t>②</a:t>
            </a:r>
            <a:endParaRPr kumimoji="1" lang="ja-JP" altLang="en-US" dirty="0"/>
          </a:p>
        </p:txBody>
      </p:sp>
      <p:sp>
        <p:nvSpPr>
          <p:cNvPr id="11" name="テキスト ボックス 10"/>
          <p:cNvSpPr txBox="1"/>
          <p:nvPr/>
        </p:nvSpPr>
        <p:spPr>
          <a:xfrm>
            <a:off x="136274" y="3597661"/>
            <a:ext cx="318052" cy="369332"/>
          </a:xfrm>
          <a:prstGeom prst="rect">
            <a:avLst/>
          </a:prstGeom>
          <a:noFill/>
        </p:spPr>
        <p:txBody>
          <a:bodyPr wrap="square" rtlCol="0">
            <a:spAutoFit/>
          </a:bodyPr>
          <a:lstStyle/>
          <a:p>
            <a:r>
              <a:rPr kumimoji="1" lang="ja-JP" altLang="en-US" dirty="0" smtClean="0">
                <a:solidFill>
                  <a:schemeClr val="bg1"/>
                </a:solidFill>
              </a:rPr>
              <a:t>④</a:t>
            </a:r>
            <a:endParaRPr kumimoji="1" lang="ja-JP" altLang="en-US" dirty="0">
              <a:solidFill>
                <a:schemeClr val="bg1"/>
              </a:solidFill>
            </a:endParaRPr>
          </a:p>
        </p:txBody>
      </p:sp>
      <p:sp>
        <p:nvSpPr>
          <p:cNvPr id="12" name="テキスト ボックス 11"/>
          <p:cNvSpPr txBox="1"/>
          <p:nvPr/>
        </p:nvSpPr>
        <p:spPr>
          <a:xfrm>
            <a:off x="4613974" y="3625747"/>
            <a:ext cx="6619077" cy="646331"/>
          </a:xfrm>
          <a:prstGeom prst="rect">
            <a:avLst/>
          </a:prstGeom>
          <a:noFill/>
        </p:spPr>
        <p:txBody>
          <a:bodyPr wrap="square" rtlCol="0">
            <a:spAutoFit/>
          </a:bodyPr>
          <a:lstStyle/>
          <a:p>
            <a:r>
              <a:rPr kumimoji="1" lang="ja-JP" altLang="en-US" dirty="0" smtClean="0"/>
              <a:t>①　鯛めし郷土料理セット</a:t>
            </a:r>
            <a:endParaRPr kumimoji="1" lang="en-US" altLang="ja-JP" dirty="0" smtClean="0"/>
          </a:p>
          <a:p>
            <a:r>
              <a:rPr lang="ja-JP" altLang="en-US" dirty="0"/>
              <a:t>　</a:t>
            </a:r>
            <a:r>
              <a:rPr lang="ja-JP" altLang="en-US" dirty="0" smtClean="0"/>
              <a:t>　（鯛めし</a:t>
            </a:r>
            <a:r>
              <a:rPr lang="en-US" altLang="ja-JP" dirty="0" smtClean="0"/>
              <a:t>2</a:t>
            </a:r>
            <a:r>
              <a:rPr lang="ja-JP" altLang="en-US" dirty="0" smtClean="0"/>
              <a:t>袋、太刀巻、鯛</a:t>
            </a:r>
            <a:r>
              <a:rPr lang="ja-JP" altLang="en-US" dirty="0" err="1" smtClean="0"/>
              <a:t>みそ</a:t>
            </a:r>
            <a:r>
              <a:rPr lang="ja-JP" altLang="en-US" dirty="0" smtClean="0"/>
              <a:t>、健康真鯛のみそ汁等）</a:t>
            </a:r>
            <a:endParaRPr kumimoji="1" lang="ja-JP" altLang="en-US" dirty="0"/>
          </a:p>
        </p:txBody>
      </p:sp>
      <p:sp>
        <p:nvSpPr>
          <p:cNvPr id="13" name="テキスト ボックス 12"/>
          <p:cNvSpPr txBox="1"/>
          <p:nvPr/>
        </p:nvSpPr>
        <p:spPr>
          <a:xfrm>
            <a:off x="4663670" y="4361412"/>
            <a:ext cx="3769912" cy="646331"/>
          </a:xfrm>
          <a:prstGeom prst="rect">
            <a:avLst/>
          </a:prstGeom>
          <a:noFill/>
        </p:spPr>
        <p:txBody>
          <a:bodyPr wrap="square" rtlCol="0">
            <a:spAutoFit/>
          </a:bodyPr>
          <a:lstStyle/>
          <a:p>
            <a:r>
              <a:rPr lang="ja-JP" altLang="en-US" dirty="0"/>
              <a:t>②</a:t>
            </a:r>
            <a:r>
              <a:rPr kumimoji="1" lang="ja-JP" altLang="en-US" dirty="0" smtClean="0"/>
              <a:t>　愛媛の旬の柑橘</a:t>
            </a:r>
            <a:endParaRPr kumimoji="1" lang="en-US" altLang="ja-JP" dirty="0" smtClean="0"/>
          </a:p>
          <a:p>
            <a:r>
              <a:rPr lang="ja-JP" altLang="en-US" dirty="0"/>
              <a:t>　</a:t>
            </a:r>
            <a:r>
              <a:rPr lang="ja-JP" altLang="en-US" dirty="0" smtClean="0"/>
              <a:t>　「紅</a:t>
            </a:r>
            <a:r>
              <a:rPr lang="ja-JP" altLang="en-US" dirty="0" err="1" smtClean="0"/>
              <a:t>ま</a:t>
            </a:r>
            <a:r>
              <a:rPr lang="ja-JP" altLang="en-US" dirty="0" smtClean="0"/>
              <a:t>どんな　</a:t>
            </a:r>
            <a:r>
              <a:rPr lang="en-US" altLang="ja-JP" dirty="0" smtClean="0"/>
              <a:t>2.5</a:t>
            </a:r>
            <a:r>
              <a:rPr lang="ja-JP" altLang="en-US" dirty="0" smtClean="0"/>
              <a:t>ｋｇ」</a:t>
            </a:r>
            <a:endParaRPr kumimoji="1" lang="ja-JP" altLang="en-US" dirty="0"/>
          </a:p>
        </p:txBody>
      </p:sp>
      <p:sp>
        <p:nvSpPr>
          <p:cNvPr id="14" name="テキスト ボックス 13"/>
          <p:cNvSpPr txBox="1"/>
          <p:nvPr/>
        </p:nvSpPr>
        <p:spPr>
          <a:xfrm>
            <a:off x="4663670" y="5154050"/>
            <a:ext cx="3061252" cy="646331"/>
          </a:xfrm>
          <a:prstGeom prst="rect">
            <a:avLst/>
          </a:prstGeom>
          <a:noFill/>
        </p:spPr>
        <p:txBody>
          <a:bodyPr wrap="square" rtlCol="0">
            <a:spAutoFit/>
          </a:bodyPr>
          <a:lstStyle/>
          <a:p>
            <a:r>
              <a:rPr lang="ja-JP" altLang="en-US" dirty="0"/>
              <a:t>③</a:t>
            </a:r>
            <a:r>
              <a:rPr kumimoji="1" lang="ja-JP" altLang="en-US" dirty="0" smtClean="0"/>
              <a:t>　愛媛の旬の柑橘</a:t>
            </a:r>
            <a:endParaRPr kumimoji="1" lang="en-US" altLang="ja-JP" dirty="0" smtClean="0"/>
          </a:p>
          <a:p>
            <a:r>
              <a:rPr lang="ja-JP" altLang="en-US" dirty="0"/>
              <a:t>　</a:t>
            </a:r>
            <a:r>
              <a:rPr lang="ja-JP" altLang="en-US" dirty="0" smtClean="0"/>
              <a:t>　「甘平　</a:t>
            </a:r>
            <a:r>
              <a:rPr lang="en-US" altLang="ja-JP" dirty="0" smtClean="0"/>
              <a:t>2.5</a:t>
            </a:r>
            <a:r>
              <a:rPr lang="ja-JP" altLang="en-US" dirty="0" smtClean="0"/>
              <a:t>ｋｇ」</a:t>
            </a:r>
            <a:endParaRPr kumimoji="1" lang="ja-JP" altLang="en-US" dirty="0"/>
          </a:p>
        </p:txBody>
      </p:sp>
      <p:sp>
        <p:nvSpPr>
          <p:cNvPr id="15" name="テキスト ボックス 14"/>
          <p:cNvSpPr txBox="1"/>
          <p:nvPr/>
        </p:nvSpPr>
        <p:spPr>
          <a:xfrm>
            <a:off x="4663669" y="5797745"/>
            <a:ext cx="6133284" cy="646331"/>
          </a:xfrm>
          <a:prstGeom prst="rect">
            <a:avLst/>
          </a:prstGeom>
          <a:noFill/>
        </p:spPr>
        <p:txBody>
          <a:bodyPr wrap="square" rtlCol="0">
            <a:spAutoFit/>
          </a:bodyPr>
          <a:lstStyle/>
          <a:p>
            <a:r>
              <a:rPr lang="ja-JP" altLang="en-US" dirty="0"/>
              <a:t>④</a:t>
            </a:r>
            <a:r>
              <a:rPr kumimoji="1" lang="ja-JP" altLang="en-US" dirty="0" smtClean="0"/>
              <a:t>　</a:t>
            </a:r>
            <a:r>
              <a:rPr kumimoji="1" lang="ja-JP" altLang="en-US" dirty="0" err="1" smtClean="0"/>
              <a:t>愛媛甘とろ</a:t>
            </a:r>
            <a:r>
              <a:rPr kumimoji="1" lang="ja-JP" altLang="en-US" dirty="0" smtClean="0"/>
              <a:t>ハムセット</a:t>
            </a:r>
            <a:endParaRPr kumimoji="1" lang="en-US" altLang="ja-JP" dirty="0" smtClean="0"/>
          </a:p>
          <a:p>
            <a:r>
              <a:rPr lang="ja-JP" altLang="en-US" dirty="0"/>
              <a:t>　</a:t>
            </a:r>
            <a:r>
              <a:rPr lang="ja-JP" altLang="en-US" dirty="0" smtClean="0"/>
              <a:t>（</a:t>
            </a:r>
            <a:r>
              <a:rPr lang="ja-JP" altLang="en-US" dirty="0" err="1" smtClean="0"/>
              <a:t>甘とろ</a:t>
            </a:r>
            <a:r>
              <a:rPr lang="ja-JP" altLang="en-US" dirty="0" smtClean="0"/>
              <a:t>豚ベーコン、ボンレスハム、ミートローフ）</a:t>
            </a:r>
            <a:endParaRPr kumimoji="1" lang="ja-JP" altLang="en-US" dirty="0"/>
          </a:p>
        </p:txBody>
      </p:sp>
      <p:pic>
        <p:nvPicPr>
          <p:cNvPr id="19" name="図 18"/>
          <p:cNvPicPr>
            <a:picLocks noChangeAspect="1"/>
          </p:cNvPicPr>
          <p:nvPr/>
        </p:nvPicPr>
        <p:blipFill>
          <a:blip r:embed="rId5"/>
          <a:stretch>
            <a:fillRect/>
          </a:stretch>
        </p:blipFill>
        <p:spPr>
          <a:xfrm>
            <a:off x="7126590" y="12879"/>
            <a:ext cx="2859593" cy="3129566"/>
          </a:xfrm>
          <a:prstGeom prst="rect">
            <a:avLst/>
          </a:prstGeom>
          <a:ln w="88900">
            <a:solidFill>
              <a:schemeClr val="accent6"/>
            </a:solidFill>
          </a:ln>
        </p:spPr>
      </p:pic>
      <p:sp>
        <p:nvSpPr>
          <p:cNvPr id="10" name="テキスト ボックス 9"/>
          <p:cNvSpPr txBox="1"/>
          <p:nvPr/>
        </p:nvSpPr>
        <p:spPr>
          <a:xfrm>
            <a:off x="7126590" y="142480"/>
            <a:ext cx="318052" cy="369332"/>
          </a:xfrm>
          <a:prstGeom prst="rect">
            <a:avLst/>
          </a:prstGeom>
          <a:noFill/>
        </p:spPr>
        <p:txBody>
          <a:bodyPr wrap="square" rtlCol="0">
            <a:spAutoFit/>
          </a:bodyPr>
          <a:lstStyle/>
          <a:p>
            <a:r>
              <a:rPr kumimoji="1" lang="ja-JP" altLang="en-US" dirty="0" smtClean="0"/>
              <a:t>③</a:t>
            </a:r>
            <a:endParaRPr kumimoji="1" lang="ja-JP" altLang="en-US" dirty="0"/>
          </a:p>
        </p:txBody>
      </p:sp>
    </p:spTree>
    <p:extLst>
      <p:ext uri="{BB962C8B-B14F-4D97-AF65-F5344CB8AC3E}">
        <p14:creationId xmlns:p14="http://schemas.microsoft.com/office/powerpoint/2010/main" val="2268729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5400">
            <a:solidFill>
              <a:schemeClr val="accent1"/>
            </a:solidFill>
          </a:ln>
        </p:spPr>
        <p:txBody>
          <a:bodyPr/>
          <a:lstStyle/>
          <a:p>
            <a:r>
              <a:rPr kumimoji="1" lang="ja-JP" altLang="en-US" dirty="0" smtClean="0">
                <a:solidFill>
                  <a:schemeClr val="accent6"/>
                </a:solidFill>
              </a:rPr>
              <a:t>ふるさと納税の魅力①</a:t>
            </a:r>
            <a:r>
              <a:rPr kumimoji="1" lang="en-US" altLang="ja-JP" dirty="0" smtClean="0">
                <a:solidFill>
                  <a:schemeClr val="accent6"/>
                </a:solidFill>
              </a:rPr>
              <a:t/>
            </a:r>
            <a:br>
              <a:rPr kumimoji="1" lang="en-US" altLang="ja-JP" dirty="0" smtClean="0">
                <a:solidFill>
                  <a:schemeClr val="accent6"/>
                </a:solidFill>
              </a:rPr>
            </a:br>
            <a:r>
              <a:rPr lang="ja-JP" altLang="en-US" dirty="0">
                <a:solidFill>
                  <a:schemeClr val="accent6"/>
                </a:solidFill>
              </a:rPr>
              <a:t>　</a:t>
            </a:r>
            <a:r>
              <a:rPr lang="en-US" altLang="ja-JP" dirty="0" smtClean="0">
                <a:solidFill>
                  <a:schemeClr val="accent6"/>
                </a:solidFill>
              </a:rPr>
              <a:t>2,000</a:t>
            </a:r>
            <a:r>
              <a:rPr lang="ja-JP" altLang="en-US" dirty="0" smtClean="0">
                <a:solidFill>
                  <a:schemeClr val="accent6"/>
                </a:solidFill>
              </a:rPr>
              <a:t>円で自治体からの特典！！</a:t>
            </a:r>
            <a:endParaRPr kumimoji="1" lang="ja-JP" altLang="en-US" dirty="0">
              <a:solidFill>
                <a:schemeClr val="accent6"/>
              </a:solidFill>
            </a:endParaRPr>
          </a:p>
        </p:txBody>
      </p:sp>
      <p:sp>
        <p:nvSpPr>
          <p:cNvPr id="3" name="コンテンツ プレースホルダー 2"/>
          <p:cNvSpPr>
            <a:spLocks noGrp="1"/>
          </p:cNvSpPr>
          <p:nvPr>
            <p:ph idx="1"/>
          </p:nvPr>
        </p:nvSpPr>
        <p:spPr>
          <a:xfrm>
            <a:off x="571502" y="1937902"/>
            <a:ext cx="10751127" cy="4607936"/>
          </a:xfrm>
        </p:spPr>
        <p:txBody>
          <a:bodyPr>
            <a:noAutofit/>
          </a:bodyPr>
          <a:lstStyle/>
          <a:p>
            <a:r>
              <a:rPr lang="ja-JP" altLang="en-US" sz="3600" dirty="0" smtClean="0"/>
              <a:t>自分が応援したい自治体（市区町村）へ寄付をすること。</a:t>
            </a:r>
            <a:endParaRPr lang="en-US" altLang="ja-JP" sz="3600" dirty="0" smtClean="0"/>
          </a:p>
          <a:p>
            <a:r>
              <a:rPr lang="en-US" altLang="ja-JP" sz="3600" dirty="0" smtClean="0"/>
              <a:t>2,000</a:t>
            </a:r>
            <a:r>
              <a:rPr lang="ja-JP" altLang="en-US" sz="3600" dirty="0" smtClean="0"/>
              <a:t>円以上の寄付が条件。自治体からのお礼の品や、税金の還付・控除といったメリットがある。</a:t>
            </a:r>
            <a:endParaRPr lang="en-US" altLang="ja-JP" sz="3600" dirty="0" smtClean="0"/>
          </a:p>
          <a:p>
            <a:r>
              <a:rPr lang="ja-JP" altLang="en-US" sz="3600" dirty="0" smtClean="0">
                <a:effectLst/>
              </a:rPr>
              <a:t>個人住民税については寄附を行った年の翌年度に課税される額から、所得税については寄附を行った年の所得から、それぞれ</a:t>
            </a:r>
            <a:r>
              <a:rPr lang="en-US" altLang="ja-JP" sz="3600" dirty="0" smtClean="0">
                <a:effectLst/>
              </a:rPr>
              <a:t>2</a:t>
            </a:r>
            <a:r>
              <a:rPr lang="ja-JP" altLang="en-US" sz="3600" dirty="0" smtClean="0">
                <a:effectLst/>
              </a:rPr>
              <a:t>千円を超える部分について、控除される</a:t>
            </a:r>
            <a:r>
              <a:rPr lang="ja-JP" altLang="en-US" sz="3600" dirty="0"/>
              <a:t>。</a:t>
            </a:r>
            <a:endParaRPr lang="ja-JP" altLang="en-US" sz="3600" dirty="0" smtClean="0">
              <a:effectLst/>
            </a:endParaRPr>
          </a:p>
          <a:p>
            <a:endParaRPr kumimoji="1" lang="ja-JP" altLang="en-US" sz="3600" dirty="0"/>
          </a:p>
        </p:txBody>
      </p:sp>
    </p:spTree>
    <p:extLst>
      <p:ext uri="{BB962C8B-B14F-4D97-AF65-F5344CB8AC3E}">
        <p14:creationId xmlns:p14="http://schemas.microsoft.com/office/powerpoint/2010/main" val="166954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2031" y="365125"/>
            <a:ext cx="10931769" cy="1325563"/>
          </a:xfrm>
          <a:ln w="25400">
            <a:solidFill>
              <a:schemeClr val="accent1"/>
            </a:solidFill>
          </a:ln>
        </p:spPr>
        <p:txBody>
          <a:bodyPr>
            <a:normAutofit fontScale="90000"/>
          </a:bodyPr>
          <a:lstStyle/>
          <a:p>
            <a:r>
              <a:rPr kumimoji="1" lang="ja-JP" altLang="en-US" dirty="0" smtClean="0">
                <a:solidFill>
                  <a:schemeClr val="accent6"/>
                </a:solidFill>
              </a:rPr>
              <a:t>ふるさと納税の魅力②</a:t>
            </a:r>
            <a:r>
              <a:rPr kumimoji="1" lang="en-US" altLang="ja-JP" dirty="0" smtClean="0">
                <a:solidFill>
                  <a:schemeClr val="accent6"/>
                </a:solidFill>
              </a:rPr>
              <a:t/>
            </a:r>
            <a:br>
              <a:rPr kumimoji="1" lang="en-US" altLang="ja-JP" dirty="0" smtClean="0">
                <a:solidFill>
                  <a:schemeClr val="accent6"/>
                </a:solidFill>
              </a:rPr>
            </a:br>
            <a:r>
              <a:rPr lang="ja-JP" altLang="en-US" dirty="0">
                <a:solidFill>
                  <a:schemeClr val="accent6"/>
                </a:solidFill>
              </a:rPr>
              <a:t>　</a:t>
            </a:r>
            <a:r>
              <a:rPr lang="ja-JP" altLang="en-US" dirty="0" smtClean="0">
                <a:solidFill>
                  <a:schemeClr val="accent6"/>
                </a:solidFill>
              </a:rPr>
              <a:t>寄付金は控除。税金の払いすぎではない！！</a:t>
            </a:r>
            <a:endParaRPr kumimoji="1" lang="ja-JP" altLang="en-US" dirty="0">
              <a:solidFill>
                <a:schemeClr val="accent6"/>
              </a:solidFill>
            </a:endParaRPr>
          </a:p>
        </p:txBody>
      </p:sp>
      <p:sp>
        <p:nvSpPr>
          <p:cNvPr id="3" name="コンテンツ プレースホルダー 2"/>
          <p:cNvSpPr>
            <a:spLocks noGrp="1"/>
          </p:cNvSpPr>
          <p:nvPr>
            <p:ph idx="1"/>
          </p:nvPr>
        </p:nvSpPr>
        <p:spPr/>
        <p:txBody>
          <a:bodyPr>
            <a:normAutofit/>
          </a:bodyPr>
          <a:lstStyle/>
          <a:p>
            <a:r>
              <a:rPr lang="en-US" altLang="ja-JP" sz="3200" dirty="0" smtClean="0"/>
              <a:t>2,000</a:t>
            </a:r>
            <a:r>
              <a:rPr lang="ja-JP" altLang="en-US" sz="3200" dirty="0" smtClean="0"/>
              <a:t>円以上の納税し、確定申告することで、寄付金に応じて所得税と住民税からいくらか引かれる。</a:t>
            </a:r>
            <a:endParaRPr lang="en-US" altLang="ja-JP" sz="3200" dirty="0" smtClean="0"/>
          </a:p>
          <a:p>
            <a:pPr marL="0" indent="0">
              <a:buNone/>
            </a:pPr>
            <a:endParaRPr lang="en-US" altLang="ja-JP" sz="3200" dirty="0" smtClean="0"/>
          </a:p>
          <a:p>
            <a:pPr marL="0" indent="0">
              <a:buNone/>
            </a:pPr>
            <a:r>
              <a:rPr lang="ja-JP" altLang="en-US" sz="3200" dirty="0"/>
              <a:t>　</a:t>
            </a:r>
            <a:r>
              <a:rPr lang="ja-JP" altLang="en-US" sz="3200" dirty="0" smtClean="0"/>
              <a:t>例えば、</a:t>
            </a:r>
            <a:r>
              <a:rPr lang="en-US" altLang="ja-JP" sz="3200" dirty="0" smtClean="0"/>
              <a:t>100,000</a:t>
            </a:r>
            <a:r>
              <a:rPr lang="ja-JP" altLang="en-US" sz="3200" dirty="0" smtClean="0"/>
              <a:t>円寄付したら、所得税と住民税を合わせて</a:t>
            </a:r>
            <a:r>
              <a:rPr lang="en-US" altLang="ja-JP" sz="3200" dirty="0" smtClean="0"/>
              <a:t>98,000</a:t>
            </a:r>
            <a:r>
              <a:rPr lang="ja-JP" altLang="en-US" sz="3200" dirty="0" smtClean="0"/>
              <a:t>円が引かれるようになる。</a:t>
            </a:r>
            <a:endParaRPr lang="en-US" altLang="ja-JP" sz="3200" dirty="0" smtClean="0"/>
          </a:p>
          <a:p>
            <a:pPr marL="0" indent="0">
              <a:buNone/>
            </a:pPr>
            <a:endParaRPr lang="en-US" altLang="ja-JP" sz="3200" dirty="0"/>
          </a:p>
          <a:p>
            <a:pPr marL="0" indent="0">
              <a:buNone/>
            </a:pPr>
            <a:r>
              <a:rPr lang="ja-JP" altLang="en-US" sz="3200" dirty="0" smtClean="0"/>
              <a:t>　ただし寄付金が控除される金額には上限がありますので、事前に確認をしておく必要があります。</a:t>
            </a:r>
            <a:endParaRPr kumimoji="1" lang="ja-JP" altLang="en-US" sz="3200" dirty="0"/>
          </a:p>
        </p:txBody>
      </p:sp>
    </p:spTree>
    <p:extLst>
      <p:ext uri="{BB962C8B-B14F-4D97-AF65-F5344CB8AC3E}">
        <p14:creationId xmlns:p14="http://schemas.microsoft.com/office/powerpoint/2010/main" val="4095070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5400">
            <a:solidFill>
              <a:schemeClr val="accent1"/>
            </a:solidFill>
          </a:ln>
        </p:spPr>
        <p:txBody>
          <a:bodyPr/>
          <a:lstStyle/>
          <a:p>
            <a:r>
              <a:rPr kumimoji="1" lang="ja-JP" altLang="en-US" dirty="0" smtClean="0">
                <a:solidFill>
                  <a:schemeClr val="accent6"/>
                </a:solidFill>
              </a:rPr>
              <a:t>ふるさと納税の魅力③</a:t>
            </a:r>
            <a:r>
              <a:rPr kumimoji="1" lang="en-US" altLang="ja-JP" dirty="0" smtClean="0">
                <a:solidFill>
                  <a:schemeClr val="accent6"/>
                </a:solidFill>
              </a:rPr>
              <a:t/>
            </a:r>
            <a:br>
              <a:rPr kumimoji="1" lang="en-US" altLang="ja-JP" dirty="0" smtClean="0">
                <a:solidFill>
                  <a:schemeClr val="accent6"/>
                </a:solidFill>
              </a:rPr>
            </a:br>
            <a:r>
              <a:rPr lang="ja-JP" altLang="en-US" dirty="0">
                <a:solidFill>
                  <a:schemeClr val="accent6"/>
                </a:solidFill>
              </a:rPr>
              <a:t>　</a:t>
            </a:r>
            <a:r>
              <a:rPr lang="ja-JP" altLang="en-US" dirty="0" smtClean="0">
                <a:solidFill>
                  <a:schemeClr val="accent6"/>
                </a:solidFill>
              </a:rPr>
              <a:t>故郷以外へも納税可能！！</a:t>
            </a:r>
            <a:endParaRPr kumimoji="1" lang="ja-JP" altLang="en-US" dirty="0">
              <a:solidFill>
                <a:schemeClr val="accent6"/>
              </a:solidFill>
            </a:endParaRPr>
          </a:p>
        </p:txBody>
      </p:sp>
      <p:sp>
        <p:nvSpPr>
          <p:cNvPr id="3" name="コンテンツ プレースホルダー 2"/>
          <p:cNvSpPr>
            <a:spLocks noGrp="1"/>
          </p:cNvSpPr>
          <p:nvPr>
            <p:ph idx="1"/>
          </p:nvPr>
        </p:nvSpPr>
        <p:spPr>
          <a:xfrm>
            <a:off x="838200" y="1836257"/>
            <a:ext cx="10515600" cy="4351338"/>
          </a:xfrm>
        </p:spPr>
        <p:txBody>
          <a:bodyPr>
            <a:normAutofit/>
          </a:bodyPr>
          <a:lstStyle/>
          <a:p>
            <a:r>
              <a:rPr lang="ja-JP" altLang="en-US" sz="4400" dirty="0" smtClean="0"/>
              <a:t>このシステムは「ふるさと納税」という名前ですが、自分が生まれた土地の故郷以外にも納税できる。ふるさと納税は、都会とは違って人口が少ない地方の自治体も税収を増やせないかというアイディアから始まりました。</a:t>
            </a:r>
            <a:endParaRPr kumimoji="1" lang="ja-JP" altLang="en-US" sz="4400" dirty="0"/>
          </a:p>
        </p:txBody>
      </p:sp>
    </p:spTree>
    <p:extLst>
      <p:ext uri="{BB962C8B-B14F-4D97-AF65-F5344CB8AC3E}">
        <p14:creationId xmlns:p14="http://schemas.microsoft.com/office/powerpoint/2010/main" val="2080483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5403" y="1136221"/>
            <a:ext cx="4164437" cy="5718617"/>
          </a:xfrm>
          <a:prstGeom prst="rect">
            <a:avLst/>
          </a:prstGeom>
          <a:ln>
            <a:noFill/>
          </a:ln>
          <a:effectLst>
            <a:softEdge rad="112500"/>
          </a:effectLst>
        </p:spPr>
      </p:pic>
      <p:sp>
        <p:nvSpPr>
          <p:cNvPr id="2" name="タイトル 1"/>
          <p:cNvSpPr>
            <a:spLocks noGrp="1"/>
          </p:cNvSpPr>
          <p:nvPr>
            <p:ph type="title"/>
          </p:nvPr>
        </p:nvSpPr>
        <p:spPr>
          <a:xfrm>
            <a:off x="1070317" y="3338512"/>
            <a:ext cx="10515600" cy="1325563"/>
          </a:xfrm>
        </p:spPr>
        <p:txBody>
          <a:bodyPr/>
          <a:lstStyle/>
          <a:p>
            <a:r>
              <a:rPr kumimoji="1" lang="ja-JP" altLang="en-US" dirty="0" smtClean="0"/>
              <a:t>各自自治体別ふるさと納税推移</a:t>
            </a:r>
            <a:endParaRPr kumimoji="1" lang="ja-JP" altLang="en-US" dirty="0"/>
          </a:p>
        </p:txBody>
      </p:sp>
      <p:sp>
        <p:nvSpPr>
          <p:cNvPr id="5" name="テキスト ボックス 4"/>
          <p:cNvSpPr txBox="1"/>
          <p:nvPr/>
        </p:nvSpPr>
        <p:spPr>
          <a:xfrm>
            <a:off x="372794" y="1821766"/>
            <a:ext cx="5838092" cy="1015663"/>
          </a:xfrm>
          <a:prstGeom prst="rect">
            <a:avLst/>
          </a:prstGeom>
          <a:noFill/>
        </p:spPr>
        <p:txBody>
          <a:bodyPr wrap="square" rtlCol="0">
            <a:spAutoFit/>
          </a:bodyPr>
          <a:lstStyle/>
          <a:p>
            <a:r>
              <a:rPr kumimoji="1" lang="ja-JP" altLang="en-US" sz="6000" dirty="0" smtClean="0"/>
              <a:t>愛媛県の場合</a:t>
            </a:r>
            <a:endParaRPr kumimoji="1" lang="ja-JP" altLang="en-US" sz="6000" dirty="0"/>
          </a:p>
        </p:txBody>
      </p:sp>
    </p:spTree>
    <p:extLst>
      <p:ext uri="{BB962C8B-B14F-4D97-AF65-F5344CB8AC3E}">
        <p14:creationId xmlns:p14="http://schemas.microsoft.com/office/powerpoint/2010/main" val="2748177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748002243"/>
              </p:ext>
            </p:extLst>
          </p:nvPr>
        </p:nvGraphicFramePr>
        <p:xfrm>
          <a:off x="123456" y="932318"/>
          <a:ext cx="11726527" cy="5476341"/>
        </p:xfrm>
        <a:graphic>
          <a:graphicData uri="http://schemas.openxmlformats.org/drawingml/2006/table">
            <a:tbl>
              <a:tblPr firstRow="1" bandRow="1">
                <a:tableStyleId>{5940675A-B579-460E-94D1-54222C63F5DA}</a:tableStyleId>
              </a:tblPr>
              <a:tblGrid>
                <a:gridCol w="1398367">
                  <a:extLst>
                    <a:ext uri="{9D8B030D-6E8A-4147-A177-3AD203B41FA5}">
                      <a16:colId xmlns:a16="http://schemas.microsoft.com/office/drawing/2014/main" val="3317975338"/>
                    </a:ext>
                  </a:extLst>
                </a:gridCol>
                <a:gridCol w="1032816">
                  <a:extLst>
                    <a:ext uri="{9D8B030D-6E8A-4147-A177-3AD203B41FA5}">
                      <a16:colId xmlns:a16="http://schemas.microsoft.com/office/drawing/2014/main" val="747630269"/>
                    </a:ext>
                  </a:extLst>
                </a:gridCol>
                <a:gridCol w="1032816">
                  <a:extLst>
                    <a:ext uri="{9D8B030D-6E8A-4147-A177-3AD203B41FA5}">
                      <a16:colId xmlns:a16="http://schemas.microsoft.com/office/drawing/2014/main" val="3618166793"/>
                    </a:ext>
                  </a:extLst>
                </a:gridCol>
                <a:gridCol w="1032816">
                  <a:extLst>
                    <a:ext uri="{9D8B030D-6E8A-4147-A177-3AD203B41FA5}">
                      <a16:colId xmlns:a16="http://schemas.microsoft.com/office/drawing/2014/main" val="409708055"/>
                    </a:ext>
                  </a:extLst>
                </a:gridCol>
                <a:gridCol w="1032816">
                  <a:extLst>
                    <a:ext uri="{9D8B030D-6E8A-4147-A177-3AD203B41FA5}">
                      <a16:colId xmlns:a16="http://schemas.microsoft.com/office/drawing/2014/main" val="2974941789"/>
                    </a:ext>
                  </a:extLst>
                </a:gridCol>
                <a:gridCol w="1032816">
                  <a:extLst>
                    <a:ext uri="{9D8B030D-6E8A-4147-A177-3AD203B41FA5}">
                      <a16:colId xmlns:a16="http://schemas.microsoft.com/office/drawing/2014/main" val="2455929804"/>
                    </a:ext>
                  </a:extLst>
                </a:gridCol>
                <a:gridCol w="1032816">
                  <a:extLst>
                    <a:ext uri="{9D8B030D-6E8A-4147-A177-3AD203B41FA5}">
                      <a16:colId xmlns:a16="http://schemas.microsoft.com/office/drawing/2014/main" val="904641862"/>
                    </a:ext>
                  </a:extLst>
                </a:gridCol>
                <a:gridCol w="1032816">
                  <a:extLst>
                    <a:ext uri="{9D8B030D-6E8A-4147-A177-3AD203B41FA5}">
                      <a16:colId xmlns:a16="http://schemas.microsoft.com/office/drawing/2014/main" val="246063808"/>
                    </a:ext>
                  </a:extLst>
                </a:gridCol>
                <a:gridCol w="1032816">
                  <a:extLst>
                    <a:ext uri="{9D8B030D-6E8A-4147-A177-3AD203B41FA5}">
                      <a16:colId xmlns:a16="http://schemas.microsoft.com/office/drawing/2014/main" val="1718817402"/>
                    </a:ext>
                  </a:extLst>
                </a:gridCol>
                <a:gridCol w="1032816">
                  <a:extLst>
                    <a:ext uri="{9D8B030D-6E8A-4147-A177-3AD203B41FA5}">
                      <a16:colId xmlns:a16="http://schemas.microsoft.com/office/drawing/2014/main" val="2854816068"/>
                    </a:ext>
                  </a:extLst>
                </a:gridCol>
                <a:gridCol w="1032816">
                  <a:extLst>
                    <a:ext uri="{9D8B030D-6E8A-4147-A177-3AD203B41FA5}">
                      <a16:colId xmlns:a16="http://schemas.microsoft.com/office/drawing/2014/main" val="943362171"/>
                    </a:ext>
                  </a:extLst>
                </a:gridCol>
              </a:tblGrid>
              <a:tr h="421257">
                <a:tc rowSpan="2">
                  <a:txBody>
                    <a:bodyPr/>
                    <a:lstStyle/>
                    <a:p>
                      <a:endParaRPr kumimoji="1" lang="ja-JP" altLang="en-US" dirty="0"/>
                    </a:p>
                  </a:txBody>
                  <a:tcPr/>
                </a:tc>
                <a:tc gridSpan="2">
                  <a:txBody>
                    <a:bodyPr/>
                    <a:lstStyle/>
                    <a:p>
                      <a:pPr algn="ctr"/>
                      <a:r>
                        <a:rPr kumimoji="1" lang="ja-JP" altLang="en-US" dirty="0" smtClean="0"/>
                        <a:t>平成</a:t>
                      </a:r>
                      <a:r>
                        <a:rPr kumimoji="1" lang="en-US" altLang="ja-JP" dirty="0" smtClean="0"/>
                        <a:t>24</a:t>
                      </a:r>
                      <a:r>
                        <a:rPr kumimoji="1" lang="ja-JP" altLang="en-US" dirty="0" smtClean="0"/>
                        <a:t>年度</a:t>
                      </a:r>
                      <a:endParaRPr kumimoji="1" lang="ja-JP" altLang="en-US" dirty="0"/>
                    </a:p>
                  </a:txBody>
                  <a:tcPr anchor="ctr"/>
                </a:tc>
                <a:tc hMerge="1">
                  <a:txBody>
                    <a:bodyPr/>
                    <a:lstStyle/>
                    <a:p>
                      <a:endParaRPr kumimoji="1" lang="ja-JP" altLang="en-US" dirty="0"/>
                    </a:p>
                  </a:txBody>
                  <a:tcPr/>
                </a:tc>
                <a:tc gridSpan="2">
                  <a:txBody>
                    <a:bodyPr/>
                    <a:lstStyle/>
                    <a:p>
                      <a:pPr algn="ctr"/>
                      <a:r>
                        <a:rPr kumimoji="1" lang="ja-JP" altLang="en-US" dirty="0" smtClean="0"/>
                        <a:t>平成</a:t>
                      </a:r>
                      <a:r>
                        <a:rPr kumimoji="1" lang="en-US" altLang="ja-JP" dirty="0" smtClean="0"/>
                        <a:t>25</a:t>
                      </a:r>
                      <a:r>
                        <a:rPr kumimoji="1" lang="ja-JP" altLang="en-US" dirty="0" smtClean="0"/>
                        <a:t>年度</a:t>
                      </a:r>
                      <a:endParaRPr kumimoji="1" lang="ja-JP" altLang="en-US" dirty="0"/>
                    </a:p>
                  </a:txBody>
                  <a:tcPr anchor="ctr"/>
                </a:tc>
                <a:tc hMerge="1">
                  <a:txBody>
                    <a:bodyPr/>
                    <a:lstStyle/>
                    <a:p>
                      <a:endParaRPr kumimoji="1" lang="ja-JP" altLang="en-US" dirty="0"/>
                    </a:p>
                  </a:txBody>
                  <a:tcPr/>
                </a:tc>
                <a:tc gridSpan="2">
                  <a:txBody>
                    <a:bodyPr/>
                    <a:lstStyle/>
                    <a:p>
                      <a:pPr algn="ctr"/>
                      <a:r>
                        <a:rPr kumimoji="1" lang="ja-JP" altLang="en-US" dirty="0" smtClean="0"/>
                        <a:t>平成</a:t>
                      </a:r>
                      <a:r>
                        <a:rPr kumimoji="1" lang="en-US" altLang="ja-JP" dirty="0" smtClean="0"/>
                        <a:t>26</a:t>
                      </a:r>
                      <a:r>
                        <a:rPr kumimoji="1" lang="ja-JP" altLang="en-US" dirty="0" smtClean="0"/>
                        <a:t>年度</a:t>
                      </a:r>
                      <a:endParaRPr kumimoji="1" lang="ja-JP" altLang="en-US" dirty="0"/>
                    </a:p>
                  </a:txBody>
                  <a:tcPr anchor="ctr"/>
                </a:tc>
                <a:tc hMerge="1">
                  <a:txBody>
                    <a:bodyPr/>
                    <a:lstStyle/>
                    <a:p>
                      <a:endParaRPr kumimoji="1" lang="ja-JP" altLang="en-US" dirty="0"/>
                    </a:p>
                  </a:txBody>
                  <a:tcPr/>
                </a:tc>
                <a:tc gridSpan="2">
                  <a:txBody>
                    <a:bodyPr/>
                    <a:lstStyle/>
                    <a:p>
                      <a:pPr algn="ctr"/>
                      <a:r>
                        <a:rPr kumimoji="1" lang="ja-JP" altLang="en-US" dirty="0" smtClean="0"/>
                        <a:t>平成</a:t>
                      </a:r>
                      <a:r>
                        <a:rPr kumimoji="1" lang="en-US" altLang="ja-JP" dirty="0" smtClean="0"/>
                        <a:t>27</a:t>
                      </a:r>
                      <a:r>
                        <a:rPr kumimoji="1" lang="ja-JP" altLang="en-US" dirty="0" smtClean="0"/>
                        <a:t>年度</a:t>
                      </a:r>
                      <a:endParaRPr kumimoji="1" lang="ja-JP" altLang="en-US" dirty="0"/>
                    </a:p>
                  </a:txBody>
                  <a:tcPr anchor="ctr"/>
                </a:tc>
                <a:tc hMerge="1">
                  <a:txBody>
                    <a:bodyPr/>
                    <a:lstStyle/>
                    <a:p>
                      <a:endParaRPr kumimoji="1" lang="ja-JP" altLang="en-US" dirty="0"/>
                    </a:p>
                  </a:txBody>
                  <a:tcPr/>
                </a:tc>
                <a:tc gridSpan="2">
                  <a:txBody>
                    <a:bodyPr/>
                    <a:lstStyle/>
                    <a:p>
                      <a:pPr algn="ctr"/>
                      <a:r>
                        <a:rPr kumimoji="1" lang="ja-JP" altLang="en-US" dirty="0" smtClean="0"/>
                        <a:t>平成</a:t>
                      </a:r>
                      <a:r>
                        <a:rPr kumimoji="1" lang="en-US" altLang="ja-JP" dirty="0" smtClean="0"/>
                        <a:t>28</a:t>
                      </a:r>
                      <a:r>
                        <a:rPr kumimoji="1" lang="ja-JP" altLang="en-US" dirty="0" smtClean="0"/>
                        <a:t>年度</a:t>
                      </a:r>
                      <a:endParaRPr kumimoji="1" lang="ja-JP" altLang="en-US" dirty="0"/>
                    </a:p>
                  </a:txBody>
                  <a:tcPr anchor="ctr"/>
                </a:tc>
                <a:tc hMerge="1">
                  <a:txBody>
                    <a:bodyPr/>
                    <a:lstStyle/>
                    <a:p>
                      <a:endParaRPr kumimoji="1" lang="ja-JP" altLang="en-US" dirty="0"/>
                    </a:p>
                  </a:txBody>
                  <a:tcPr/>
                </a:tc>
                <a:extLst>
                  <a:ext uri="{0D108BD9-81ED-4DB2-BD59-A6C34878D82A}">
                    <a16:rowId xmlns:a16="http://schemas.microsoft.com/office/drawing/2014/main" val="4082413266"/>
                  </a:ext>
                </a:extLst>
              </a:tr>
              <a:tr h="421257">
                <a:tc vMerge="1">
                  <a:txBody>
                    <a:bodyPr/>
                    <a:lstStyle/>
                    <a:p>
                      <a:endParaRPr kumimoji="1" lang="ja-JP" altLang="en-US" dirty="0"/>
                    </a:p>
                  </a:txBody>
                  <a:tcPr/>
                </a:tc>
                <a:tc>
                  <a:txBody>
                    <a:bodyPr/>
                    <a:lstStyle/>
                    <a:p>
                      <a:pPr algn="ctr"/>
                      <a:r>
                        <a:rPr kumimoji="1" lang="ja-JP" altLang="en-US" dirty="0" smtClean="0"/>
                        <a:t>金　額</a:t>
                      </a:r>
                      <a:endParaRPr kumimoji="1" lang="ja-JP" altLang="en-US" dirty="0"/>
                    </a:p>
                  </a:txBody>
                  <a:tcPr anchor="ctr"/>
                </a:tc>
                <a:tc>
                  <a:txBody>
                    <a:bodyPr/>
                    <a:lstStyle/>
                    <a:p>
                      <a:pPr algn="ctr"/>
                      <a:r>
                        <a:rPr kumimoji="1" lang="ja-JP" altLang="en-US" dirty="0" smtClean="0"/>
                        <a:t>件　数</a:t>
                      </a:r>
                      <a:endParaRPr kumimoji="1" lang="ja-JP" altLang="en-US" dirty="0"/>
                    </a:p>
                  </a:txBody>
                  <a:tcPr anchor="ctr"/>
                </a:tc>
                <a:tc>
                  <a:txBody>
                    <a:bodyPr/>
                    <a:lstStyle/>
                    <a:p>
                      <a:pPr algn="ctr"/>
                      <a:r>
                        <a:rPr kumimoji="1" lang="ja-JP" altLang="en-US" dirty="0" smtClean="0"/>
                        <a:t>金　額</a:t>
                      </a:r>
                      <a:endParaRPr kumimoji="1" lang="ja-JP" altLang="en-US" dirty="0"/>
                    </a:p>
                  </a:txBody>
                  <a:tcPr anchor="ctr"/>
                </a:tc>
                <a:tc>
                  <a:txBody>
                    <a:bodyPr/>
                    <a:lstStyle/>
                    <a:p>
                      <a:pPr algn="ctr"/>
                      <a:r>
                        <a:rPr kumimoji="1" lang="ja-JP" altLang="en-US" dirty="0" smtClean="0"/>
                        <a:t>件　数</a:t>
                      </a:r>
                      <a:endParaRPr kumimoji="1" lang="ja-JP" altLang="en-US" dirty="0"/>
                    </a:p>
                  </a:txBody>
                  <a:tcPr anchor="ctr"/>
                </a:tc>
                <a:tc>
                  <a:txBody>
                    <a:bodyPr/>
                    <a:lstStyle/>
                    <a:p>
                      <a:pPr algn="ctr"/>
                      <a:r>
                        <a:rPr kumimoji="1" lang="ja-JP" altLang="en-US" dirty="0" smtClean="0"/>
                        <a:t>金　額</a:t>
                      </a:r>
                      <a:endParaRPr kumimoji="1" lang="ja-JP" altLang="en-US" dirty="0"/>
                    </a:p>
                  </a:txBody>
                  <a:tcPr anchor="ctr"/>
                </a:tc>
                <a:tc>
                  <a:txBody>
                    <a:bodyPr/>
                    <a:lstStyle/>
                    <a:p>
                      <a:pPr algn="ctr"/>
                      <a:r>
                        <a:rPr kumimoji="1" lang="ja-JP" altLang="en-US" dirty="0" smtClean="0"/>
                        <a:t>件　数</a:t>
                      </a:r>
                      <a:endParaRPr kumimoji="1" lang="ja-JP" altLang="en-US" dirty="0"/>
                    </a:p>
                  </a:txBody>
                  <a:tcPr anchor="ctr"/>
                </a:tc>
                <a:tc>
                  <a:txBody>
                    <a:bodyPr/>
                    <a:lstStyle/>
                    <a:p>
                      <a:pPr algn="ctr"/>
                      <a:r>
                        <a:rPr kumimoji="1" lang="ja-JP" altLang="en-US" dirty="0" smtClean="0"/>
                        <a:t>金　額</a:t>
                      </a:r>
                      <a:endParaRPr kumimoji="1" lang="ja-JP" altLang="en-US" dirty="0"/>
                    </a:p>
                  </a:txBody>
                  <a:tcPr anchor="ctr"/>
                </a:tc>
                <a:tc>
                  <a:txBody>
                    <a:bodyPr/>
                    <a:lstStyle/>
                    <a:p>
                      <a:pPr algn="ctr"/>
                      <a:r>
                        <a:rPr kumimoji="1" lang="ja-JP" altLang="en-US" dirty="0" smtClean="0"/>
                        <a:t>件　数</a:t>
                      </a:r>
                      <a:endParaRPr kumimoji="1" lang="ja-JP" altLang="en-US" dirty="0"/>
                    </a:p>
                  </a:txBody>
                  <a:tcPr anchor="ctr"/>
                </a:tc>
                <a:tc>
                  <a:txBody>
                    <a:bodyPr/>
                    <a:lstStyle/>
                    <a:p>
                      <a:pPr algn="ctr"/>
                      <a:r>
                        <a:rPr kumimoji="1" lang="ja-JP" altLang="en-US" dirty="0" smtClean="0"/>
                        <a:t>金　額</a:t>
                      </a:r>
                      <a:endParaRPr kumimoji="1" lang="ja-JP" altLang="en-US" dirty="0"/>
                    </a:p>
                  </a:txBody>
                  <a:tcPr anchor="ctr"/>
                </a:tc>
                <a:tc>
                  <a:txBody>
                    <a:bodyPr/>
                    <a:lstStyle/>
                    <a:p>
                      <a:pPr algn="ctr"/>
                      <a:r>
                        <a:rPr kumimoji="1" lang="ja-JP" altLang="en-US" dirty="0" smtClean="0"/>
                        <a:t>件　数</a:t>
                      </a:r>
                      <a:endParaRPr kumimoji="1" lang="ja-JP" altLang="en-US" dirty="0"/>
                    </a:p>
                  </a:txBody>
                  <a:tcPr anchor="ctr"/>
                </a:tc>
                <a:extLst>
                  <a:ext uri="{0D108BD9-81ED-4DB2-BD59-A6C34878D82A}">
                    <a16:rowId xmlns:a16="http://schemas.microsoft.com/office/drawing/2014/main" val="205273462"/>
                  </a:ext>
                </a:extLst>
              </a:tr>
              <a:tr h="421257">
                <a:tc>
                  <a:txBody>
                    <a:bodyPr/>
                    <a:lstStyle/>
                    <a:p>
                      <a:r>
                        <a:rPr kumimoji="1" lang="ja-JP" altLang="en-US" dirty="0" smtClean="0"/>
                        <a:t>愛媛県</a:t>
                      </a:r>
                      <a:endParaRPr kumimoji="1" lang="ja-JP" altLang="en-US" dirty="0"/>
                    </a:p>
                  </a:txBody>
                  <a:tcPr anchor="ctr"/>
                </a:tc>
                <a:tc>
                  <a:txBody>
                    <a:bodyPr/>
                    <a:lstStyle/>
                    <a:p>
                      <a:pPr algn="r"/>
                      <a:r>
                        <a:rPr kumimoji="1" lang="en-US" altLang="ja-JP" dirty="0" smtClean="0"/>
                        <a:t>4,656</a:t>
                      </a:r>
                      <a:endParaRPr kumimoji="1" lang="ja-JP" altLang="en-US" dirty="0"/>
                    </a:p>
                  </a:txBody>
                  <a:tcPr anchor="ctr"/>
                </a:tc>
                <a:tc>
                  <a:txBody>
                    <a:bodyPr/>
                    <a:lstStyle/>
                    <a:p>
                      <a:pPr algn="r"/>
                      <a:r>
                        <a:rPr kumimoji="1" lang="en-US" altLang="ja-JP" dirty="0" smtClean="0"/>
                        <a:t>75</a:t>
                      </a:r>
                      <a:endParaRPr kumimoji="1" lang="ja-JP" altLang="en-US" dirty="0"/>
                    </a:p>
                  </a:txBody>
                  <a:tcPr anchor="ctr"/>
                </a:tc>
                <a:tc>
                  <a:txBody>
                    <a:bodyPr/>
                    <a:lstStyle/>
                    <a:p>
                      <a:pPr algn="r"/>
                      <a:r>
                        <a:rPr kumimoji="1" lang="en-US" altLang="ja-JP" dirty="0" smtClean="0"/>
                        <a:t>4,341</a:t>
                      </a:r>
                      <a:endParaRPr kumimoji="1" lang="ja-JP" altLang="en-US" dirty="0"/>
                    </a:p>
                  </a:txBody>
                  <a:tcPr anchor="ctr"/>
                </a:tc>
                <a:tc>
                  <a:txBody>
                    <a:bodyPr/>
                    <a:lstStyle/>
                    <a:p>
                      <a:pPr algn="r"/>
                      <a:r>
                        <a:rPr kumimoji="1" lang="en-US" altLang="ja-JP" dirty="0" smtClean="0"/>
                        <a:t>82</a:t>
                      </a:r>
                      <a:endParaRPr kumimoji="1" lang="ja-JP" altLang="en-US" dirty="0"/>
                    </a:p>
                  </a:txBody>
                  <a:tcPr anchor="ctr"/>
                </a:tc>
                <a:tc>
                  <a:txBody>
                    <a:bodyPr/>
                    <a:lstStyle/>
                    <a:p>
                      <a:pPr algn="r"/>
                      <a:r>
                        <a:rPr kumimoji="1" lang="en-US" altLang="ja-JP" dirty="0" smtClean="0"/>
                        <a:t>7,306</a:t>
                      </a:r>
                      <a:endParaRPr kumimoji="1" lang="ja-JP" altLang="en-US" dirty="0"/>
                    </a:p>
                  </a:txBody>
                  <a:tcPr anchor="ctr"/>
                </a:tc>
                <a:tc>
                  <a:txBody>
                    <a:bodyPr/>
                    <a:lstStyle/>
                    <a:p>
                      <a:pPr algn="r"/>
                      <a:r>
                        <a:rPr kumimoji="1" lang="en-US" altLang="ja-JP" dirty="0" smtClean="0"/>
                        <a:t>295</a:t>
                      </a:r>
                      <a:endParaRPr kumimoji="1" lang="ja-JP" altLang="en-US" dirty="0"/>
                    </a:p>
                  </a:txBody>
                  <a:tcPr anchor="ctr"/>
                </a:tc>
                <a:tc>
                  <a:txBody>
                    <a:bodyPr/>
                    <a:lstStyle/>
                    <a:p>
                      <a:pPr algn="r"/>
                      <a:r>
                        <a:rPr kumimoji="1" lang="en-US" altLang="ja-JP" dirty="0" smtClean="0"/>
                        <a:t>23,462</a:t>
                      </a:r>
                      <a:endParaRPr kumimoji="1" lang="ja-JP" altLang="en-US" dirty="0"/>
                    </a:p>
                  </a:txBody>
                  <a:tcPr anchor="ctr"/>
                </a:tc>
                <a:tc>
                  <a:txBody>
                    <a:bodyPr/>
                    <a:lstStyle/>
                    <a:p>
                      <a:pPr algn="r"/>
                      <a:r>
                        <a:rPr kumimoji="1" lang="en-US" altLang="ja-JP" dirty="0" smtClean="0"/>
                        <a:t>1,980</a:t>
                      </a:r>
                      <a:endParaRPr kumimoji="1" lang="ja-JP" altLang="en-US" dirty="0"/>
                    </a:p>
                  </a:txBody>
                  <a:tcPr anchor="ctr"/>
                </a:tc>
                <a:tc>
                  <a:txBody>
                    <a:bodyPr/>
                    <a:lstStyle/>
                    <a:p>
                      <a:pPr algn="r"/>
                      <a:r>
                        <a:rPr kumimoji="1" lang="en-US" altLang="ja-JP" dirty="0" smtClean="0"/>
                        <a:t>38,691</a:t>
                      </a:r>
                      <a:endParaRPr kumimoji="1" lang="ja-JP" altLang="en-US" dirty="0"/>
                    </a:p>
                  </a:txBody>
                  <a:tcPr anchor="ctr"/>
                </a:tc>
                <a:tc>
                  <a:txBody>
                    <a:bodyPr/>
                    <a:lstStyle/>
                    <a:p>
                      <a:pPr algn="r"/>
                      <a:r>
                        <a:rPr kumimoji="1" lang="en-US" altLang="ja-JP" dirty="0" smtClean="0"/>
                        <a:t>1,696</a:t>
                      </a:r>
                      <a:endParaRPr kumimoji="1" lang="ja-JP" altLang="en-US" dirty="0"/>
                    </a:p>
                  </a:txBody>
                  <a:tcPr anchor="ctr"/>
                </a:tc>
                <a:extLst>
                  <a:ext uri="{0D108BD9-81ED-4DB2-BD59-A6C34878D82A}">
                    <a16:rowId xmlns:a16="http://schemas.microsoft.com/office/drawing/2014/main" val="1318329640"/>
                  </a:ext>
                </a:extLst>
              </a:tr>
              <a:tr h="421257">
                <a:tc>
                  <a:txBody>
                    <a:bodyPr/>
                    <a:lstStyle/>
                    <a:p>
                      <a:r>
                        <a:rPr kumimoji="1" lang="ja-JP" altLang="en-US" dirty="0" smtClean="0"/>
                        <a:t>松山市</a:t>
                      </a:r>
                      <a:endParaRPr kumimoji="1" lang="ja-JP" altLang="en-US" dirty="0"/>
                    </a:p>
                  </a:txBody>
                  <a:tcPr anchor="ctr"/>
                </a:tc>
                <a:tc>
                  <a:txBody>
                    <a:bodyPr/>
                    <a:lstStyle/>
                    <a:p>
                      <a:pPr algn="r"/>
                      <a:r>
                        <a:rPr kumimoji="1" lang="en-US" altLang="ja-JP" dirty="0" smtClean="0"/>
                        <a:t>12,973</a:t>
                      </a:r>
                      <a:endParaRPr kumimoji="1" lang="ja-JP" altLang="en-US" dirty="0"/>
                    </a:p>
                  </a:txBody>
                  <a:tcPr anchor="ctr"/>
                </a:tc>
                <a:tc>
                  <a:txBody>
                    <a:bodyPr/>
                    <a:lstStyle/>
                    <a:p>
                      <a:pPr algn="r"/>
                      <a:r>
                        <a:rPr kumimoji="1" lang="en-US" altLang="ja-JP" dirty="0" smtClean="0"/>
                        <a:t>564</a:t>
                      </a:r>
                      <a:endParaRPr kumimoji="1" lang="ja-JP" altLang="en-US" dirty="0"/>
                    </a:p>
                  </a:txBody>
                  <a:tcPr anchor="ctr"/>
                </a:tc>
                <a:tc>
                  <a:txBody>
                    <a:bodyPr/>
                    <a:lstStyle/>
                    <a:p>
                      <a:pPr algn="r"/>
                      <a:r>
                        <a:rPr kumimoji="1" lang="en-US" altLang="ja-JP" dirty="0" smtClean="0"/>
                        <a:t>18,186</a:t>
                      </a:r>
                      <a:endParaRPr kumimoji="1" lang="ja-JP" altLang="en-US" dirty="0"/>
                    </a:p>
                  </a:txBody>
                  <a:tcPr anchor="ctr"/>
                </a:tc>
                <a:tc>
                  <a:txBody>
                    <a:bodyPr/>
                    <a:lstStyle/>
                    <a:p>
                      <a:pPr algn="r"/>
                      <a:r>
                        <a:rPr kumimoji="1" lang="en-US" altLang="ja-JP" dirty="0" smtClean="0"/>
                        <a:t>963</a:t>
                      </a:r>
                      <a:endParaRPr kumimoji="1" lang="ja-JP" altLang="en-US" dirty="0"/>
                    </a:p>
                  </a:txBody>
                  <a:tcPr anchor="ctr"/>
                </a:tc>
                <a:tc>
                  <a:txBody>
                    <a:bodyPr/>
                    <a:lstStyle/>
                    <a:p>
                      <a:pPr algn="r"/>
                      <a:r>
                        <a:rPr kumimoji="1" lang="en-US" altLang="ja-JP" dirty="0" smtClean="0"/>
                        <a:t>53,450</a:t>
                      </a:r>
                      <a:endParaRPr kumimoji="1" lang="ja-JP" altLang="en-US" dirty="0"/>
                    </a:p>
                  </a:txBody>
                  <a:tcPr anchor="ctr"/>
                </a:tc>
                <a:tc>
                  <a:txBody>
                    <a:bodyPr/>
                    <a:lstStyle/>
                    <a:p>
                      <a:pPr algn="r"/>
                      <a:r>
                        <a:rPr kumimoji="1" lang="en-US" altLang="ja-JP" dirty="0" smtClean="0"/>
                        <a:t>2,681</a:t>
                      </a:r>
                      <a:endParaRPr kumimoji="1" lang="ja-JP" altLang="en-US" dirty="0"/>
                    </a:p>
                  </a:txBody>
                  <a:tcPr anchor="ctr"/>
                </a:tc>
                <a:tc>
                  <a:txBody>
                    <a:bodyPr/>
                    <a:lstStyle/>
                    <a:p>
                      <a:pPr algn="r"/>
                      <a:r>
                        <a:rPr kumimoji="1" lang="en-US" altLang="ja-JP" dirty="0" smtClean="0"/>
                        <a:t>120,921</a:t>
                      </a:r>
                      <a:endParaRPr kumimoji="1" lang="ja-JP" altLang="en-US" dirty="0"/>
                    </a:p>
                  </a:txBody>
                  <a:tcPr anchor="ctr"/>
                </a:tc>
                <a:tc>
                  <a:txBody>
                    <a:bodyPr/>
                    <a:lstStyle/>
                    <a:p>
                      <a:pPr algn="r"/>
                      <a:r>
                        <a:rPr kumimoji="1" lang="en-US" altLang="ja-JP" dirty="0" smtClean="0"/>
                        <a:t>9,857</a:t>
                      </a:r>
                      <a:endParaRPr kumimoji="1" lang="ja-JP" altLang="en-US" dirty="0"/>
                    </a:p>
                  </a:txBody>
                  <a:tcPr anchor="ctr"/>
                </a:tc>
                <a:tc>
                  <a:txBody>
                    <a:bodyPr/>
                    <a:lstStyle/>
                    <a:p>
                      <a:pPr algn="r"/>
                      <a:r>
                        <a:rPr kumimoji="1" lang="en-US" altLang="ja-JP" dirty="0" smtClean="0"/>
                        <a:t>240,131</a:t>
                      </a:r>
                      <a:endParaRPr kumimoji="1" lang="ja-JP" altLang="en-US" dirty="0"/>
                    </a:p>
                  </a:txBody>
                  <a:tcPr anchor="ctr"/>
                </a:tc>
                <a:tc>
                  <a:txBody>
                    <a:bodyPr/>
                    <a:lstStyle/>
                    <a:p>
                      <a:pPr algn="r"/>
                      <a:r>
                        <a:rPr kumimoji="1" lang="en-US" altLang="ja-JP" dirty="0" smtClean="0"/>
                        <a:t>16,072</a:t>
                      </a:r>
                      <a:endParaRPr kumimoji="1" lang="ja-JP" altLang="en-US" dirty="0"/>
                    </a:p>
                  </a:txBody>
                  <a:tcPr anchor="ctr"/>
                </a:tc>
                <a:extLst>
                  <a:ext uri="{0D108BD9-81ED-4DB2-BD59-A6C34878D82A}">
                    <a16:rowId xmlns:a16="http://schemas.microsoft.com/office/drawing/2014/main" val="2802245010"/>
                  </a:ext>
                </a:extLst>
              </a:tr>
              <a:tr h="421257">
                <a:tc>
                  <a:txBody>
                    <a:bodyPr/>
                    <a:lstStyle/>
                    <a:p>
                      <a:r>
                        <a:rPr kumimoji="1" lang="ja-JP" altLang="en-US" dirty="0" smtClean="0"/>
                        <a:t>今治市</a:t>
                      </a:r>
                      <a:endParaRPr kumimoji="1" lang="ja-JP" altLang="en-US" dirty="0"/>
                    </a:p>
                  </a:txBody>
                  <a:tcPr anchor="ctr"/>
                </a:tc>
                <a:tc>
                  <a:txBody>
                    <a:bodyPr/>
                    <a:lstStyle/>
                    <a:p>
                      <a:pPr algn="r"/>
                      <a:r>
                        <a:rPr kumimoji="1" lang="en-US" altLang="ja-JP" dirty="0" smtClean="0"/>
                        <a:t>7,466</a:t>
                      </a:r>
                      <a:endParaRPr kumimoji="1" lang="ja-JP" altLang="en-US" dirty="0"/>
                    </a:p>
                  </a:txBody>
                  <a:tcPr anchor="ctr"/>
                </a:tc>
                <a:tc>
                  <a:txBody>
                    <a:bodyPr/>
                    <a:lstStyle/>
                    <a:p>
                      <a:pPr algn="r"/>
                      <a:r>
                        <a:rPr kumimoji="1" lang="en-US" altLang="ja-JP" dirty="0" smtClean="0"/>
                        <a:t>358</a:t>
                      </a:r>
                      <a:endParaRPr kumimoji="1" lang="ja-JP" altLang="en-US" dirty="0"/>
                    </a:p>
                  </a:txBody>
                  <a:tcPr anchor="ctr"/>
                </a:tc>
                <a:tc>
                  <a:txBody>
                    <a:bodyPr/>
                    <a:lstStyle/>
                    <a:p>
                      <a:pPr algn="r"/>
                      <a:r>
                        <a:rPr kumimoji="1" lang="en-US" altLang="ja-JP" dirty="0" smtClean="0"/>
                        <a:t>26,837</a:t>
                      </a:r>
                      <a:endParaRPr kumimoji="1" lang="ja-JP" altLang="en-US" dirty="0"/>
                    </a:p>
                  </a:txBody>
                  <a:tcPr anchor="ctr"/>
                </a:tc>
                <a:tc>
                  <a:txBody>
                    <a:bodyPr/>
                    <a:lstStyle/>
                    <a:p>
                      <a:pPr algn="r"/>
                      <a:r>
                        <a:rPr kumimoji="1" lang="en-US" altLang="ja-JP" dirty="0" smtClean="0"/>
                        <a:t>1,167</a:t>
                      </a:r>
                      <a:endParaRPr kumimoji="1" lang="ja-JP" altLang="en-US" dirty="0"/>
                    </a:p>
                  </a:txBody>
                  <a:tcPr anchor="ctr"/>
                </a:tc>
                <a:tc>
                  <a:txBody>
                    <a:bodyPr/>
                    <a:lstStyle/>
                    <a:p>
                      <a:pPr algn="r"/>
                      <a:r>
                        <a:rPr kumimoji="1" lang="en-US" altLang="ja-JP" dirty="0" smtClean="0"/>
                        <a:t>172,398</a:t>
                      </a:r>
                      <a:endParaRPr kumimoji="1" lang="ja-JP" altLang="en-US" dirty="0"/>
                    </a:p>
                  </a:txBody>
                  <a:tcPr anchor="ctr"/>
                </a:tc>
                <a:tc>
                  <a:txBody>
                    <a:bodyPr/>
                    <a:lstStyle/>
                    <a:p>
                      <a:pPr algn="r"/>
                      <a:r>
                        <a:rPr kumimoji="1" lang="en-US" altLang="ja-JP" dirty="0" smtClean="0"/>
                        <a:t>5,112</a:t>
                      </a:r>
                      <a:endParaRPr kumimoji="1" lang="ja-JP" altLang="en-US" dirty="0"/>
                    </a:p>
                  </a:txBody>
                  <a:tcPr anchor="ctr"/>
                </a:tc>
                <a:tc>
                  <a:txBody>
                    <a:bodyPr/>
                    <a:lstStyle/>
                    <a:p>
                      <a:pPr algn="r"/>
                      <a:r>
                        <a:rPr kumimoji="1" lang="en-US" altLang="ja-JP" dirty="0" smtClean="0"/>
                        <a:t>506,189</a:t>
                      </a:r>
                      <a:endParaRPr kumimoji="1" lang="ja-JP" altLang="en-US" dirty="0"/>
                    </a:p>
                  </a:txBody>
                  <a:tcPr anchor="ctr"/>
                </a:tc>
                <a:tc>
                  <a:txBody>
                    <a:bodyPr/>
                    <a:lstStyle/>
                    <a:p>
                      <a:pPr algn="r"/>
                      <a:r>
                        <a:rPr kumimoji="1" lang="en-US" altLang="ja-JP" dirty="0" smtClean="0"/>
                        <a:t>13,386</a:t>
                      </a:r>
                      <a:endParaRPr kumimoji="1" lang="ja-JP" altLang="en-US" dirty="0"/>
                    </a:p>
                  </a:txBody>
                  <a:tcPr anchor="ctr"/>
                </a:tc>
                <a:tc>
                  <a:txBody>
                    <a:bodyPr/>
                    <a:lstStyle/>
                    <a:p>
                      <a:pPr algn="r"/>
                      <a:r>
                        <a:rPr kumimoji="1" lang="en-US" altLang="ja-JP" dirty="0" smtClean="0"/>
                        <a:t>523,496</a:t>
                      </a:r>
                      <a:endParaRPr kumimoji="1" lang="ja-JP" altLang="en-US" dirty="0"/>
                    </a:p>
                  </a:txBody>
                  <a:tcPr anchor="ctr"/>
                </a:tc>
                <a:tc>
                  <a:txBody>
                    <a:bodyPr/>
                    <a:lstStyle/>
                    <a:p>
                      <a:pPr algn="r"/>
                      <a:r>
                        <a:rPr kumimoji="1" lang="en-US" altLang="ja-JP" dirty="0" smtClean="0"/>
                        <a:t>14,462</a:t>
                      </a:r>
                      <a:endParaRPr kumimoji="1" lang="ja-JP" altLang="en-US" dirty="0"/>
                    </a:p>
                  </a:txBody>
                  <a:tcPr anchor="ctr"/>
                </a:tc>
                <a:extLst>
                  <a:ext uri="{0D108BD9-81ED-4DB2-BD59-A6C34878D82A}">
                    <a16:rowId xmlns:a16="http://schemas.microsoft.com/office/drawing/2014/main" val="961365087"/>
                  </a:ext>
                </a:extLst>
              </a:tr>
              <a:tr h="421257">
                <a:tc>
                  <a:txBody>
                    <a:bodyPr/>
                    <a:lstStyle/>
                    <a:p>
                      <a:r>
                        <a:rPr kumimoji="1" lang="ja-JP" altLang="en-US" dirty="0" smtClean="0"/>
                        <a:t>宇和島市</a:t>
                      </a:r>
                      <a:endParaRPr kumimoji="1" lang="ja-JP" altLang="en-US" dirty="0"/>
                    </a:p>
                  </a:txBody>
                  <a:tcPr anchor="ctr"/>
                </a:tc>
                <a:tc>
                  <a:txBody>
                    <a:bodyPr/>
                    <a:lstStyle/>
                    <a:p>
                      <a:pPr algn="r"/>
                      <a:r>
                        <a:rPr kumimoji="1" lang="en-US" altLang="ja-JP" dirty="0" smtClean="0"/>
                        <a:t>24,041</a:t>
                      </a:r>
                      <a:endParaRPr kumimoji="1" lang="ja-JP" altLang="en-US" dirty="0"/>
                    </a:p>
                  </a:txBody>
                  <a:tcPr anchor="ctr"/>
                </a:tc>
                <a:tc>
                  <a:txBody>
                    <a:bodyPr/>
                    <a:lstStyle/>
                    <a:p>
                      <a:pPr algn="r"/>
                      <a:r>
                        <a:rPr kumimoji="1" lang="en-US" altLang="ja-JP" dirty="0" smtClean="0"/>
                        <a:t>1323</a:t>
                      </a:r>
                      <a:endParaRPr kumimoji="1" lang="ja-JP" altLang="en-US" dirty="0"/>
                    </a:p>
                  </a:txBody>
                  <a:tcPr anchor="ctr"/>
                </a:tc>
                <a:tc>
                  <a:txBody>
                    <a:bodyPr/>
                    <a:lstStyle/>
                    <a:p>
                      <a:pPr algn="r"/>
                      <a:r>
                        <a:rPr kumimoji="1" lang="en-US" altLang="ja-JP" dirty="0" smtClean="0"/>
                        <a:t>37,790</a:t>
                      </a:r>
                      <a:endParaRPr kumimoji="1" lang="ja-JP" altLang="en-US" dirty="0"/>
                    </a:p>
                  </a:txBody>
                  <a:tcPr anchor="ctr"/>
                </a:tc>
                <a:tc>
                  <a:txBody>
                    <a:bodyPr/>
                    <a:lstStyle/>
                    <a:p>
                      <a:pPr algn="r"/>
                      <a:r>
                        <a:rPr kumimoji="1" lang="en-US" altLang="ja-JP" dirty="0" smtClean="0"/>
                        <a:t>2,435</a:t>
                      </a:r>
                      <a:endParaRPr kumimoji="1" lang="ja-JP" altLang="en-US" dirty="0"/>
                    </a:p>
                  </a:txBody>
                  <a:tcPr anchor="ctr"/>
                </a:tc>
                <a:tc>
                  <a:txBody>
                    <a:bodyPr/>
                    <a:lstStyle/>
                    <a:p>
                      <a:pPr algn="r"/>
                      <a:r>
                        <a:rPr kumimoji="1" lang="en-US" altLang="ja-JP" dirty="0" smtClean="0"/>
                        <a:t>251,470</a:t>
                      </a:r>
                      <a:endParaRPr kumimoji="1" lang="ja-JP" altLang="en-US" dirty="0"/>
                    </a:p>
                  </a:txBody>
                  <a:tcPr anchor="ctr"/>
                </a:tc>
                <a:tc>
                  <a:txBody>
                    <a:bodyPr/>
                    <a:lstStyle/>
                    <a:p>
                      <a:pPr algn="r"/>
                      <a:r>
                        <a:rPr kumimoji="1" lang="en-US" altLang="ja-JP" dirty="0" smtClean="0"/>
                        <a:t>16,231</a:t>
                      </a:r>
                      <a:endParaRPr kumimoji="1" lang="ja-JP" altLang="en-US" dirty="0"/>
                    </a:p>
                  </a:txBody>
                  <a:tcPr anchor="ctr"/>
                </a:tc>
                <a:tc>
                  <a:txBody>
                    <a:bodyPr/>
                    <a:lstStyle/>
                    <a:p>
                      <a:pPr algn="r"/>
                      <a:r>
                        <a:rPr kumimoji="1" lang="en-US" altLang="ja-JP" dirty="0" smtClean="0"/>
                        <a:t>462,553</a:t>
                      </a:r>
                      <a:endParaRPr kumimoji="1" lang="ja-JP" altLang="en-US" dirty="0"/>
                    </a:p>
                  </a:txBody>
                  <a:tcPr anchor="ctr"/>
                </a:tc>
                <a:tc>
                  <a:txBody>
                    <a:bodyPr/>
                    <a:lstStyle/>
                    <a:p>
                      <a:pPr algn="r"/>
                      <a:r>
                        <a:rPr kumimoji="1" lang="en-US" altLang="ja-JP" dirty="0" smtClean="0"/>
                        <a:t>27,932</a:t>
                      </a:r>
                      <a:endParaRPr kumimoji="1" lang="ja-JP" altLang="en-US" dirty="0"/>
                    </a:p>
                  </a:txBody>
                  <a:tcPr anchor="ctr"/>
                </a:tc>
                <a:tc>
                  <a:txBody>
                    <a:bodyPr/>
                    <a:lstStyle/>
                    <a:p>
                      <a:pPr algn="r"/>
                      <a:r>
                        <a:rPr kumimoji="1" lang="en-US" altLang="ja-JP" dirty="0" smtClean="0"/>
                        <a:t>307,025</a:t>
                      </a:r>
                      <a:endParaRPr kumimoji="1" lang="ja-JP" altLang="en-US" dirty="0"/>
                    </a:p>
                  </a:txBody>
                  <a:tcPr anchor="ctr"/>
                </a:tc>
                <a:tc>
                  <a:txBody>
                    <a:bodyPr/>
                    <a:lstStyle/>
                    <a:p>
                      <a:pPr algn="r"/>
                      <a:r>
                        <a:rPr kumimoji="1" lang="en-US" altLang="ja-JP" dirty="0" smtClean="0"/>
                        <a:t>19,689</a:t>
                      </a:r>
                      <a:endParaRPr kumimoji="1" lang="ja-JP" altLang="en-US" dirty="0"/>
                    </a:p>
                  </a:txBody>
                  <a:tcPr anchor="ctr"/>
                </a:tc>
                <a:extLst>
                  <a:ext uri="{0D108BD9-81ED-4DB2-BD59-A6C34878D82A}">
                    <a16:rowId xmlns:a16="http://schemas.microsoft.com/office/drawing/2014/main" val="3173641983"/>
                  </a:ext>
                </a:extLst>
              </a:tr>
              <a:tr h="421257">
                <a:tc>
                  <a:txBody>
                    <a:bodyPr/>
                    <a:lstStyle/>
                    <a:p>
                      <a:r>
                        <a:rPr kumimoji="1" lang="ja-JP" altLang="en-US" dirty="0" smtClean="0"/>
                        <a:t>八幡浜市</a:t>
                      </a:r>
                      <a:endParaRPr kumimoji="1" lang="ja-JP" altLang="en-US" dirty="0"/>
                    </a:p>
                  </a:txBody>
                  <a:tcPr anchor="ctr"/>
                </a:tc>
                <a:tc>
                  <a:txBody>
                    <a:bodyPr/>
                    <a:lstStyle/>
                    <a:p>
                      <a:pPr algn="r"/>
                      <a:r>
                        <a:rPr kumimoji="1" lang="en-US" altLang="ja-JP" dirty="0" smtClean="0"/>
                        <a:t>5,495</a:t>
                      </a:r>
                      <a:endParaRPr kumimoji="1" lang="ja-JP" altLang="en-US" dirty="0"/>
                    </a:p>
                  </a:txBody>
                  <a:tcPr anchor="ctr"/>
                </a:tc>
                <a:tc>
                  <a:txBody>
                    <a:bodyPr/>
                    <a:lstStyle/>
                    <a:p>
                      <a:pPr algn="r"/>
                      <a:r>
                        <a:rPr kumimoji="1" lang="en-US" altLang="ja-JP" dirty="0" smtClean="0"/>
                        <a:t>173</a:t>
                      </a:r>
                      <a:endParaRPr kumimoji="1" lang="ja-JP" altLang="en-US" dirty="0"/>
                    </a:p>
                  </a:txBody>
                  <a:tcPr anchor="ctr"/>
                </a:tc>
                <a:tc>
                  <a:txBody>
                    <a:bodyPr/>
                    <a:lstStyle/>
                    <a:p>
                      <a:pPr algn="r"/>
                      <a:r>
                        <a:rPr kumimoji="1" lang="en-US" altLang="ja-JP" dirty="0" smtClean="0"/>
                        <a:t>10,194</a:t>
                      </a:r>
                      <a:endParaRPr kumimoji="1" lang="ja-JP" altLang="en-US" dirty="0"/>
                    </a:p>
                  </a:txBody>
                  <a:tcPr anchor="ctr"/>
                </a:tc>
                <a:tc>
                  <a:txBody>
                    <a:bodyPr/>
                    <a:lstStyle/>
                    <a:p>
                      <a:pPr algn="r"/>
                      <a:r>
                        <a:rPr kumimoji="1" lang="en-US" altLang="ja-JP" dirty="0" smtClean="0"/>
                        <a:t>351</a:t>
                      </a:r>
                      <a:endParaRPr kumimoji="1" lang="ja-JP" altLang="en-US" dirty="0"/>
                    </a:p>
                  </a:txBody>
                  <a:tcPr anchor="ctr"/>
                </a:tc>
                <a:tc>
                  <a:txBody>
                    <a:bodyPr/>
                    <a:lstStyle/>
                    <a:p>
                      <a:pPr algn="r"/>
                      <a:r>
                        <a:rPr kumimoji="1" lang="en-US" altLang="ja-JP" dirty="0" smtClean="0"/>
                        <a:t>12,000</a:t>
                      </a:r>
                      <a:endParaRPr kumimoji="1" lang="ja-JP" altLang="en-US" dirty="0"/>
                    </a:p>
                  </a:txBody>
                  <a:tcPr anchor="ctr"/>
                </a:tc>
                <a:tc>
                  <a:txBody>
                    <a:bodyPr/>
                    <a:lstStyle/>
                    <a:p>
                      <a:pPr algn="r"/>
                      <a:r>
                        <a:rPr kumimoji="1" lang="en-US" altLang="ja-JP" dirty="0" smtClean="0"/>
                        <a:t>524</a:t>
                      </a:r>
                      <a:endParaRPr kumimoji="1" lang="ja-JP" altLang="en-US" dirty="0"/>
                    </a:p>
                  </a:txBody>
                  <a:tcPr anchor="ctr"/>
                </a:tc>
                <a:tc>
                  <a:txBody>
                    <a:bodyPr/>
                    <a:lstStyle/>
                    <a:p>
                      <a:pPr algn="r"/>
                      <a:r>
                        <a:rPr kumimoji="1" lang="en-US" altLang="ja-JP" dirty="0" smtClean="0"/>
                        <a:t>348,641</a:t>
                      </a:r>
                      <a:endParaRPr kumimoji="1" lang="ja-JP" altLang="en-US" dirty="0"/>
                    </a:p>
                  </a:txBody>
                  <a:tcPr anchor="ctr"/>
                </a:tc>
                <a:tc>
                  <a:txBody>
                    <a:bodyPr/>
                    <a:lstStyle/>
                    <a:p>
                      <a:pPr algn="r"/>
                      <a:r>
                        <a:rPr kumimoji="1" lang="en-US" altLang="ja-JP" dirty="0" smtClean="0"/>
                        <a:t>28,901</a:t>
                      </a:r>
                      <a:endParaRPr kumimoji="1" lang="ja-JP" altLang="en-US" dirty="0"/>
                    </a:p>
                  </a:txBody>
                  <a:tcPr anchor="ctr"/>
                </a:tc>
                <a:tc>
                  <a:txBody>
                    <a:bodyPr/>
                    <a:lstStyle/>
                    <a:p>
                      <a:pPr algn="r"/>
                      <a:r>
                        <a:rPr kumimoji="1" lang="en-US" altLang="ja-JP" dirty="0" smtClean="0"/>
                        <a:t>463,681</a:t>
                      </a:r>
                      <a:endParaRPr kumimoji="1" lang="ja-JP" altLang="en-US" dirty="0"/>
                    </a:p>
                  </a:txBody>
                  <a:tcPr anchor="ctr"/>
                </a:tc>
                <a:tc>
                  <a:txBody>
                    <a:bodyPr/>
                    <a:lstStyle/>
                    <a:p>
                      <a:pPr algn="r"/>
                      <a:r>
                        <a:rPr kumimoji="1" lang="en-US" altLang="ja-JP" dirty="0" smtClean="0"/>
                        <a:t>39,526</a:t>
                      </a:r>
                      <a:endParaRPr kumimoji="1" lang="ja-JP" altLang="en-US" dirty="0"/>
                    </a:p>
                  </a:txBody>
                  <a:tcPr anchor="ctr"/>
                </a:tc>
                <a:extLst>
                  <a:ext uri="{0D108BD9-81ED-4DB2-BD59-A6C34878D82A}">
                    <a16:rowId xmlns:a16="http://schemas.microsoft.com/office/drawing/2014/main" val="580279753"/>
                  </a:ext>
                </a:extLst>
              </a:tr>
              <a:tr h="421257">
                <a:tc>
                  <a:txBody>
                    <a:bodyPr/>
                    <a:lstStyle/>
                    <a:p>
                      <a:r>
                        <a:rPr kumimoji="1" lang="ja-JP" altLang="en-US" dirty="0" smtClean="0"/>
                        <a:t>新居浜市</a:t>
                      </a:r>
                      <a:endParaRPr kumimoji="1" lang="ja-JP" altLang="en-US" dirty="0"/>
                    </a:p>
                  </a:txBody>
                  <a:tcPr anchor="ctr"/>
                </a:tc>
                <a:tc>
                  <a:txBody>
                    <a:bodyPr/>
                    <a:lstStyle/>
                    <a:p>
                      <a:pPr algn="r"/>
                      <a:r>
                        <a:rPr kumimoji="1" lang="en-US" altLang="ja-JP" dirty="0" smtClean="0"/>
                        <a:t>1,225</a:t>
                      </a:r>
                      <a:endParaRPr kumimoji="1" lang="ja-JP" altLang="en-US" dirty="0"/>
                    </a:p>
                  </a:txBody>
                  <a:tcPr anchor="ctr"/>
                </a:tc>
                <a:tc>
                  <a:txBody>
                    <a:bodyPr/>
                    <a:lstStyle/>
                    <a:p>
                      <a:pPr algn="r"/>
                      <a:r>
                        <a:rPr kumimoji="1" lang="en-US" altLang="ja-JP" dirty="0" smtClean="0"/>
                        <a:t>13</a:t>
                      </a:r>
                      <a:endParaRPr kumimoji="1" lang="ja-JP" altLang="en-US" dirty="0"/>
                    </a:p>
                  </a:txBody>
                  <a:tcPr anchor="ctr"/>
                </a:tc>
                <a:tc>
                  <a:txBody>
                    <a:bodyPr/>
                    <a:lstStyle/>
                    <a:p>
                      <a:pPr algn="r"/>
                      <a:r>
                        <a:rPr kumimoji="1" lang="en-US" altLang="ja-JP" dirty="0" smtClean="0"/>
                        <a:t>26,225</a:t>
                      </a:r>
                      <a:endParaRPr kumimoji="1" lang="ja-JP" altLang="en-US" dirty="0"/>
                    </a:p>
                  </a:txBody>
                  <a:tcPr anchor="ctr"/>
                </a:tc>
                <a:tc>
                  <a:txBody>
                    <a:bodyPr/>
                    <a:lstStyle/>
                    <a:p>
                      <a:pPr algn="r"/>
                      <a:r>
                        <a:rPr kumimoji="1" lang="en-US" altLang="ja-JP" dirty="0" smtClean="0"/>
                        <a:t>544</a:t>
                      </a:r>
                      <a:endParaRPr kumimoji="1" lang="ja-JP" altLang="en-US" dirty="0"/>
                    </a:p>
                  </a:txBody>
                  <a:tcPr anchor="ctr"/>
                </a:tc>
                <a:tc>
                  <a:txBody>
                    <a:bodyPr/>
                    <a:lstStyle/>
                    <a:p>
                      <a:pPr algn="r"/>
                      <a:r>
                        <a:rPr kumimoji="1" lang="en-US" altLang="ja-JP" dirty="0" smtClean="0"/>
                        <a:t>19,638</a:t>
                      </a:r>
                      <a:endParaRPr kumimoji="1" lang="ja-JP" altLang="en-US" dirty="0"/>
                    </a:p>
                  </a:txBody>
                  <a:tcPr anchor="ctr"/>
                </a:tc>
                <a:tc>
                  <a:txBody>
                    <a:bodyPr/>
                    <a:lstStyle/>
                    <a:p>
                      <a:pPr algn="r"/>
                      <a:r>
                        <a:rPr kumimoji="1" lang="en-US" altLang="ja-JP" dirty="0" smtClean="0"/>
                        <a:t>776</a:t>
                      </a:r>
                      <a:endParaRPr kumimoji="1" lang="ja-JP" altLang="en-US" dirty="0"/>
                    </a:p>
                  </a:txBody>
                  <a:tcPr anchor="ctr"/>
                </a:tc>
                <a:tc>
                  <a:txBody>
                    <a:bodyPr/>
                    <a:lstStyle/>
                    <a:p>
                      <a:pPr algn="r"/>
                      <a:r>
                        <a:rPr kumimoji="1" lang="en-US" altLang="ja-JP" dirty="0" smtClean="0"/>
                        <a:t>35,880</a:t>
                      </a:r>
                      <a:endParaRPr kumimoji="1" lang="ja-JP" altLang="en-US" dirty="0"/>
                    </a:p>
                  </a:txBody>
                  <a:tcPr anchor="ctr"/>
                </a:tc>
                <a:tc>
                  <a:txBody>
                    <a:bodyPr/>
                    <a:lstStyle/>
                    <a:p>
                      <a:pPr algn="r"/>
                      <a:r>
                        <a:rPr kumimoji="1" lang="en-US" altLang="ja-JP" dirty="0" smtClean="0"/>
                        <a:t>820</a:t>
                      </a:r>
                      <a:endParaRPr kumimoji="1" lang="ja-JP" altLang="en-US" dirty="0"/>
                    </a:p>
                  </a:txBody>
                  <a:tcPr anchor="ctr"/>
                </a:tc>
                <a:tc>
                  <a:txBody>
                    <a:bodyPr/>
                    <a:lstStyle/>
                    <a:p>
                      <a:pPr algn="r"/>
                      <a:r>
                        <a:rPr kumimoji="1" lang="en-US" altLang="ja-JP" dirty="0" smtClean="0"/>
                        <a:t>319,636</a:t>
                      </a:r>
                      <a:endParaRPr kumimoji="1" lang="ja-JP" altLang="en-US" dirty="0"/>
                    </a:p>
                  </a:txBody>
                  <a:tcPr anchor="ctr"/>
                </a:tc>
                <a:tc>
                  <a:txBody>
                    <a:bodyPr/>
                    <a:lstStyle/>
                    <a:p>
                      <a:pPr algn="r"/>
                      <a:r>
                        <a:rPr kumimoji="1" lang="en-US" altLang="ja-JP" dirty="0" smtClean="0"/>
                        <a:t>12,536</a:t>
                      </a:r>
                      <a:endParaRPr kumimoji="1" lang="ja-JP" altLang="en-US" dirty="0"/>
                    </a:p>
                  </a:txBody>
                  <a:tcPr anchor="ctr"/>
                </a:tc>
                <a:extLst>
                  <a:ext uri="{0D108BD9-81ED-4DB2-BD59-A6C34878D82A}">
                    <a16:rowId xmlns:a16="http://schemas.microsoft.com/office/drawing/2014/main" val="1609852839"/>
                  </a:ext>
                </a:extLst>
              </a:tr>
              <a:tr h="421257">
                <a:tc>
                  <a:txBody>
                    <a:bodyPr/>
                    <a:lstStyle/>
                    <a:p>
                      <a:r>
                        <a:rPr kumimoji="1" lang="ja-JP" altLang="en-US" dirty="0" smtClean="0"/>
                        <a:t>西条市</a:t>
                      </a:r>
                      <a:endParaRPr kumimoji="1" lang="ja-JP" altLang="en-US" dirty="0"/>
                    </a:p>
                  </a:txBody>
                  <a:tcPr anchor="ctr"/>
                </a:tc>
                <a:tc>
                  <a:txBody>
                    <a:bodyPr/>
                    <a:lstStyle/>
                    <a:p>
                      <a:pPr algn="r"/>
                      <a:r>
                        <a:rPr kumimoji="1" lang="en-US" altLang="ja-JP" dirty="0" smtClean="0"/>
                        <a:t>2,693</a:t>
                      </a:r>
                      <a:endParaRPr kumimoji="1" lang="ja-JP" altLang="en-US" dirty="0"/>
                    </a:p>
                  </a:txBody>
                  <a:tcPr anchor="ctr"/>
                </a:tc>
                <a:tc>
                  <a:txBody>
                    <a:bodyPr/>
                    <a:lstStyle/>
                    <a:p>
                      <a:pPr algn="r"/>
                      <a:r>
                        <a:rPr kumimoji="1" lang="en-US" altLang="ja-JP" dirty="0" smtClean="0"/>
                        <a:t>25</a:t>
                      </a:r>
                      <a:endParaRPr kumimoji="1" lang="ja-JP" altLang="en-US" dirty="0"/>
                    </a:p>
                  </a:txBody>
                  <a:tcPr anchor="ctr"/>
                </a:tc>
                <a:tc>
                  <a:txBody>
                    <a:bodyPr/>
                    <a:lstStyle/>
                    <a:p>
                      <a:pPr algn="r"/>
                      <a:r>
                        <a:rPr kumimoji="1" lang="en-US" altLang="ja-JP" dirty="0" smtClean="0"/>
                        <a:t>1,475</a:t>
                      </a:r>
                      <a:endParaRPr kumimoji="1" lang="ja-JP" altLang="en-US" dirty="0"/>
                    </a:p>
                  </a:txBody>
                  <a:tcPr anchor="ctr"/>
                </a:tc>
                <a:tc>
                  <a:txBody>
                    <a:bodyPr/>
                    <a:lstStyle/>
                    <a:p>
                      <a:pPr algn="r"/>
                      <a:r>
                        <a:rPr kumimoji="1" lang="en-US" altLang="ja-JP" dirty="0" smtClean="0"/>
                        <a:t>26</a:t>
                      </a:r>
                      <a:endParaRPr kumimoji="1" lang="ja-JP" altLang="en-US" dirty="0"/>
                    </a:p>
                  </a:txBody>
                  <a:tcPr anchor="ctr"/>
                </a:tc>
                <a:tc>
                  <a:txBody>
                    <a:bodyPr/>
                    <a:lstStyle/>
                    <a:p>
                      <a:pPr algn="r"/>
                      <a:r>
                        <a:rPr kumimoji="1" lang="en-US" altLang="ja-JP" dirty="0" smtClean="0"/>
                        <a:t>8,142</a:t>
                      </a:r>
                      <a:endParaRPr kumimoji="1" lang="ja-JP" altLang="en-US" dirty="0"/>
                    </a:p>
                  </a:txBody>
                  <a:tcPr anchor="ctr"/>
                </a:tc>
                <a:tc>
                  <a:txBody>
                    <a:bodyPr/>
                    <a:lstStyle/>
                    <a:p>
                      <a:pPr algn="r"/>
                      <a:r>
                        <a:rPr kumimoji="1" lang="en-US" altLang="ja-JP" dirty="0" smtClean="0"/>
                        <a:t>336</a:t>
                      </a:r>
                      <a:endParaRPr kumimoji="1" lang="ja-JP" altLang="en-US" dirty="0"/>
                    </a:p>
                  </a:txBody>
                  <a:tcPr anchor="ctr"/>
                </a:tc>
                <a:tc>
                  <a:txBody>
                    <a:bodyPr/>
                    <a:lstStyle/>
                    <a:p>
                      <a:pPr algn="r"/>
                      <a:r>
                        <a:rPr kumimoji="1" lang="en-US" altLang="ja-JP" dirty="0" smtClean="0"/>
                        <a:t>493,744</a:t>
                      </a:r>
                      <a:endParaRPr kumimoji="1" lang="ja-JP" altLang="en-US" dirty="0"/>
                    </a:p>
                  </a:txBody>
                  <a:tcPr anchor="ctr"/>
                </a:tc>
                <a:tc>
                  <a:txBody>
                    <a:bodyPr/>
                    <a:lstStyle/>
                    <a:p>
                      <a:pPr algn="r"/>
                      <a:r>
                        <a:rPr kumimoji="1" lang="en-US" altLang="ja-JP" dirty="0" smtClean="0"/>
                        <a:t>12,169</a:t>
                      </a:r>
                      <a:endParaRPr kumimoji="1" lang="ja-JP" altLang="en-US" dirty="0"/>
                    </a:p>
                  </a:txBody>
                  <a:tcPr anchor="ctr"/>
                </a:tc>
                <a:tc>
                  <a:txBody>
                    <a:bodyPr/>
                    <a:lstStyle/>
                    <a:p>
                      <a:pPr algn="r"/>
                      <a:r>
                        <a:rPr kumimoji="1" lang="en-US" altLang="ja-JP" dirty="0" smtClean="0"/>
                        <a:t>275,056</a:t>
                      </a:r>
                      <a:endParaRPr kumimoji="1" lang="ja-JP" altLang="en-US" dirty="0"/>
                    </a:p>
                  </a:txBody>
                  <a:tcPr anchor="ctr"/>
                </a:tc>
                <a:tc>
                  <a:txBody>
                    <a:bodyPr/>
                    <a:lstStyle/>
                    <a:p>
                      <a:pPr algn="r"/>
                      <a:r>
                        <a:rPr kumimoji="1" lang="en-US" altLang="ja-JP" dirty="0" smtClean="0"/>
                        <a:t>5,396</a:t>
                      </a:r>
                      <a:endParaRPr kumimoji="1" lang="ja-JP" altLang="en-US" dirty="0"/>
                    </a:p>
                  </a:txBody>
                  <a:tcPr anchor="ctr"/>
                </a:tc>
                <a:extLst>
                  <a:ext uri="{0D108BD9-81ED-4DB2-BD59-A6C34878D82A}">
                    <a16:rowId xmlns:a16="http://schemas.microsoft.com/office/drawing/2014/main" val="901367624"/>
                  </a:ext>
                </a:extLst>
              </a:tr>
              <a:tr h="421257">
                <a:tc>
                  <a:txBody>
                    <a:bodyPr/>
                    <a:lstStyle/>
                    <a:p>
                      <a:r>
                        <a:rPr kumimoji="1" lang="ja-JP" altLang="en-US" dirty="0" smtClean="0"/>
                        <a:t>大洲市</a:t>
                      </a:r>
                      <a:endParaRPr kumimoji="1" lang="ja-JP" altLang="en-US" dirty="0"/>
                    </a:p>
                  </a:txBody>
                  <a:tcPr anchor="ctr"/>
                </a:tc>
                <a:tc>
                  <a:txBody>
                    <a:bodyPr/>
                    <a:lstStyle/>
                    <a:p>
                      <a:pPr algn="r"/>
                      <a:r>
                        <a:rPr kumimoji="1" lang="en-US" altLang="ja-JP" dirty="0" smtClean="0"/>
                        <a:t>1,119</a:t>
                      </a:r>
                      <a:endParaRPr kumimoji="1" lang="ja-JP" altLang="en-US" dirty="0"/>
                    </a:p>
                  </a:txBody>
                  <a:tcPr anchor="ctr"/>
                </a:tc>
                <a:tc>
                  <a:txBody>
                    <a:bodyPr/>
                    <a:lstStyle/>
                    <a:p>
                      <a:pPr algn="r"/>
                      <a:r>
                        <a:rPr kumimoji="1" lang="en-US" altLang="ja-JP" dirty="0" smtClean="0"/>
                        <a:t>65</a:t>
                      </a:r>
                      <a:endParaRPr kumimoji="1" lang="ja-JP" altLang="en-US" dirty="0"/>
                    </a:p>
                  </a:txBody>
                  <a:tcPr anchor="ctr"/>
                </a:tc>
                <a:tc>
                  <a:txBody>
                    <a:bodyPr/>
                    <a:lstStyle/>
                    <a:p>
                      <a:pPr algn="r"/>
                      <a:r>
                        <a:rPr kumimoji="1" lang="en-US" altLang="ja-JP" dirty="0" smtClean="0"/>
                        <a:t>2,583</a:t>
                      </a:r>
                      <a:endParaRPr kumimoji="1" lang="ja-JP" altLang="en-US" dirty="0"/>
                    </a:p>
                  </a:txBody>
                  <a:tcPr anchor="ctr"/>
                </a:tc>
                <a:tc>
                  <a:txBody>
                    <a:bodyPr/>
                    <a:lstStyle/>
                    <a:p>
                      <a:pPr algn="r"/>
                      <a:r>
                        <a:rPr kumimoji="1" lang="en-US" altLang="ja-JP" dirty="0" smtClean="0"/>
                        <a:t>93</a:t>
                      </a:r>
                      <a:endParaRPr kumimoji="1" lang="ja-JP" altLang="en-US" dirty="0"/>
                    </a:p>
                  </a:txBody>
                  <a:tcPr anchor="ctr"/>
                </a:tc>
                <a:tc>
                  <a:txBody>
                    <a:bodyPr/>
                    <a:lstStyle/>
                    <a:p>
                      <a:pPr algn="r"/>
                      <a:r>
                        <a:rPr kumimoji="1" lang="en-US" altLang="ja-JP" dirty="0" smtClean="0"/>
                        <a:t>3,749</a:t>
                      </a:r>
                      <a:endParaRPr kumimoji="1" lang="ja-JP" altLang="en-US" dirty="0"/>
                    </a:p>
                  </a:txBody>
                  <a:tcPr anchor="ctr"/>
                </a:tc>
                <a:tc>
                  <a:txBody>
                    <a:bodyPr/>
                    <a:lstStyle/>
                    <a:p>
                      <a:pPr algn="r"/>
                      <a:r>
                        <a:rPr kumimoji="1" lang="en-US" altLang="ja-JP" dirty="0" smtClean="0"/>
                        <a:t>140</a:t>
                      </a:r>
                      <a:endParaRPr kumimoji="1" lang="ja-JP" altLang="en-US" dirty="0"/>
                    </a:p>
                  </a:txBody>
                  <a:tcPr anchor="ctr"/>
                </a:tc>
                <a:tc>
                  <a:txBody>
                    <a:bodyPr/>
                    <a:lstStyle/>
                    <a:p>
                      <a:pPr algn="r"/>
                      <a:r>
                        <a:rPr kumimoji="1" lang="en-US" altLang="ja-JP" dirty="0" smtClean="0"/>
                        <a:t>4,512</a:t>
                      </a:r>
                      <a:endParaRPr kumimoji="1" lang="ja-JP" altLang="en-US" dirty="0"/>
                    </a:p>
                  </a:txBody>
                  <a:tcPr anchor="ctr"/>
                </a:tc>
                <a:tc>
                  <a:txBody>
                    <a:bodyPr/>
                    <a:lstStyle/>
                    <a:p>
                      <a:pPr algn="r"/>
                      <a:r>
                        <a:rPr kumimoji="1" lang="en-US" altLang="ja-JP" dirty="0" smtClean="0"/>
                        <a:t>112</a:t>
                      </a:r>
                      <a:endParaRPr kumimoji="1" lang="ja-JP" altLang="en-US" dirty="0"/>
                    </a:p>
                  </a:txBody>
                  <a:tcPr anchor="ctr"/>
                </a:tc>
                <a:tc>
                  <a:txBody>
                    <a:bodyPr/>
                    <a:lstStyle/>
                    <a:p>
                      <a:pPr algn="r"/>
                      <a:r>
                        <a:rPr kumimoji="1" lang="en-US" altLang="ja-JP" dirty="0" smtClean="0"/>
                        <a:t>36,427</a:t>
                      </a:r>
                      <a:endParaRPr kumimoji="1" lang="ja-JP" altLang="en-US" dirty="0"/>
                    </a:p>
                  </a:txBody>
                  <a:tcPr anchor="ctr"/>
                </a:tc>
                <a:tc>
                  <a:txBody>
                    <a:bodyPr/>
                    <a:lstStyle/>
                    <a:p>
                      <a:pPr algn="r"/>
                      <a:r>
                        <a:rPr kumimoji="1" lang="en-US" altLang="ja-JP" dirty="0" smtClean="0"/>
                        <a:t>1,383</a:t>
                      </a:r>
                      <a:endParaRPr kumimoji="1" lang="ja-JP" altLang="en-US" dirty="0"/>
                    </a:p>
                  </a:txBody>
                  <a:tcPr anchor="ctr"/>
                </a:tc>
                <a:extLst>
                  <a:ext uri="{0D108BD9-81ED-4DB2-BD59-A6C34878D82A}">
                    <a16:rowId xmlns:a16="http://schemas.microsoft.com/office/drawing/2014/main" val="1015052361"/>
                  </a:ext>
                </a:extLst>
              </a:tr>
              <a:tr h="421257">
                <a:tc>
                  <a:txBody>
                    <a:bodyPr/>
                    <a:lstStyle/>
                    <a:p>
                      <a:r>
                        <a:rPr kumimoji="1" lang="ja-JP" altLang="en-US" dirty="0" smtClean="0"/>
                        <a:t>伊予市</a:t>
                      </a:r>
                      <a:endParaRPr kumimoji="1" lang="ja-JP" altLang="en-US" dirty="0"/>
                    </a:p>
                  </a:txBody>
                  <a:tcPr anchor="ctr"/>
                </a:tc>
                <a:tc>
                  <a:txBody>
                    <a:bodyPr/>
                    <a:lstStyle/>
                    <a:p>
                      <a:pPr algn="r"/>
                      <a:r>
                        <a:rPr kumimoji="1" lang="en-US" altLang="ja-JP" dirty="0" smtClean="0"/>
                        <a:t>245</a:t>
                      </a:r>
                      <a:endParaRPr kumimoji="1" lang="ja-JP" altLang="en-US" dirty="0"/>
                    </a:p>
                  </a:txBody>
                  <a:tcPr anchor="ctr"/>
                </a:tc>
                <a:tc>
                  <a:txBody>
                    <a:bodyPr/>
                    <a:lstStyle/>
                    <a:p>
                      <a:pPr algn="r"/>
                      <a:r>
                        <a:rPr kumimoji="1" lang="en-US" altLang="ja-JP" dirty="0" smtClean="0"/>
                        <a:t>7</a:t>
                      </a:r>
                      <a:endParaRPr kumimoji="1" lang="ja-JP" altLang="en-US" dirty="0"/>
                    </a:p>
                  </a:txBody>
                  <a:tcPr anchor="ctr"/>
                </a:tc>
                <a:tc>
                  <a:txBody>
                    <a:bodyPr/>
                    <a:lstStyle/>
                    <a:p>
                      <a:pPr algn="r"/>
                      <a:r>
                        <a:rPr kumimoji="1" lang="en-US" altLang="ja-JP" dirty="0" smtClean="0"/>
                        <a:t>1,122</a:t>
                      </a:r>
                      <a:endParaRPr kumimoji="1" lang="ja-JP" altLang="en-US" dirty="0"/>
                    </a:p>
                  </a:txBody>
                  <a:tcPr anchor="ctr"/>
                </a:tc>
                <a:tc>
                  <a:txBody>
                    <a:bodyPr/>
                    <a:lstStyle/>
                    <a:p>
                      <a:pPr algn="r"/>
                      <a:r>
                        <a:rPr kumimoji="1" lang="en-US" altLang="ja-JP" dirty="0" smtClean="0"/>
                        <a:t>16</a:t>
                      </a:r>
                      <a:endParaRPr kumimoji="1" lang="ja-JP" altLang="en-US" dirty="0"/>
                    </a:p>
                  </a:txBody>
                  <a:tcPr anchor="ctr"/>
                </a:tc>
                <a:tc>
                  <a:txBody>
                    <a:bodyPr/>
                    <a:lstStyle/>
                    <a:p>
                      <a:pPr algn="r"/>
                      <a:r>
                        <a:rPr kumimoji="1" lang="en-US" altLang="ja-JP" dirty="0" smtClean="0"/>
                        <a:t>1,140</a:t>
                      </a:r>
                      <a:endParaRPr kumimoji="1" lang="ja-JP" altLang="en-US" dirty="0"/>
                    </a:p>
                  </a:txBody>
                  <a:tcPr anchor="ctr"/>
                </a:tc>
                <a:tc>
                  <a:txBody>
                    <a:bodyPr/>
                    <a:lstStyle/>
                    <a:p>
                      <a:pPr algn="r"/>
                      <a:r>
                        <a:rPr kumimoji="1" lang="en-US" altLang="ja-JP" dirty="0" smtClean="0"/>
                        <a:t>18</a:t>
                      </a:r>
                      <a:endParaRPr kumimoji="1" lang="ja-JP" altLang="en-US" dirty="0"/>
                    </a:p>
                  </a:txBody>
                  <a:tcPr anchor="ctr"/>
                </a:tc>
                <a:tc>
                  <a:txBody>
                    <a:bodyPr/>
                    <a:lstStyle/>
                    <a:p>
                      <a:pPr algn="r"/>
                      <a:r>
                        <a:rPr kumimoji="1" lang="en-US" altLang="ja-JP" dirty="0" smtClean="0"/>
                        <a:t>27,775</a:t>
                      </a:r>
                      <a:endParaRPr kumimoji="1" lang="ja-JP" altLang="en-US" dirty="0"/>
                    </a:p>
                  </a:txBody>
                  <a:tcPr anchor="ctr"/>
                </a:tc>
                <a:tc>
                  <a:txBody>
                    <a:bodyPr/>
                    <a:lstStyle/>
                    <a:p>
                      <a:pPr algn="r"/>
                      <a:r>
                        <a:rPr kumimoji="1" lang="en-US" altLang="ja-JP" dirty="0" smtClean="0"/>
                        <a:t>997</a:t>
                      </a:r>
                      <a:endParaRPr kumimoji="1" lang="ja-JP" altLang="en-US" dirty="0"/>
                    </a:p>
                  </a:txBody>
                  <a:tcPr anchor="ctr"/>
                </a:tc>
                <a:tc>
                  <a:txBody>
                    <a:bodyPr/>
                    <a:lstStyle/>
                    <a:p>
                      <a:pPr algn="r"/>
                      <a:r>
                        <a:rPr kumimoji="1" lang="en-US" altLang="ja-JP" dirty="0" smtClean="0"/>
                        <a:t>28,832</a:t>
                      </a:r>
                      <a:endParaRPr kumimoji="1" lang="ja-JP" altLang="en-US" dirty="0"/>
                    </a:p>
                  </a:txBody>
                  <a:tcPr anchor="ctr"/>
                </a:tc>
                <a:tc>
                  <a:txBody>
                    <a:bodyPr/>
                    <a:lstStyle/>
                    <a:p>
                      <a:pPr algn="r"/>
                      <a:r>
                        <a:rPr kumimoji="1" lang="en-US" altLang="ja-JP" dirty="0" smtClean="0"/>
                        <a:t>1,466</a:t>
                      </a:r>
                      <a:endParaRPr kumimoji="1" lang="ja-JP" altLang="en-US" dirty="0"/>
                    </a:p>
                  </a:txBody>
                  <a:tcPr anchor="ctr"/>
                </a:tc>
                <a:extLst>
                  <a:ext uri="{0D108BD9-81ED-4DB2-BD59-A6C34878D82A}">
                    <a16:rowId xmlns:a16="http://schemas.microsoft.com/office/drawing/2014/main" val="3685028970"/>
                  </a:ext>
                </a:extLst>
              </a:tr>
              <a:tr h="421257">
                <a:tc>
                  <a:txBody>
                    <a:bodyPr/>
                    <a:lstStyle/>
                    <a:p>
                      <a:r>
                        <a:rPr kumimoji="1" lang="ja-JP" altLang="en-US" dirty="0" smtClean="0"/>
                        <a:t>四国中央市</a:t>
                      </a:r>
                      <a:endParaRPr kumimoji="1" lang="ja-JP" altLang="en-US" dirty="0"/>
                    </a:p>
                  </a:txBody>
                  <a:tcPr anchor="ctr"/>
                </a:tc>
                <a:tc>
                  <a:txBody>
                    <a:bodyPr/>
                    <a:lstStyle/>
                    <a:p>
                      <a:pPr algn="r"/>
                      <a:r>
                        <a:rPr kumimoji="1" lang="en-US" altLang="ja-JP" dirty="0" smtClean="0"/>
                        <a:t>22,904</a:t>
                      </a:r>
                      <a:endParaRPr kumimoji="1" lang="ja-JP" altLang="en-US" dirty="0"/>
                    </a:p>
                  </a:txBody>
                  <a:tcPr anchor="ctr"/>
                </a:tc>
                <a:tc>
                  <a:txBody>
                    <a:bodyPr/>
                    <a:lstStyle/>
                    <a:p>
                      <a:pPr algn="r"/>
                      <a:r>
                        <a:rPr kumimoji="1" lang="en-US" altLang="ja-JP" dirty="0" smtClean="0"/>
                        <a:t>41</a:t>
                      </a:r>
                      <a:endParaRPr kumimoji="1" lang="ja-JP" altLang="en-US" dirty="0"/>
                    </a:p>
                  </a:txBody>
                  <a:tcPr anchor="ctr"/>
                </a:tc>
                <a:tc>
                  <a:txBody>
                    <a:bodyPr/>
                    <a:lstStyle/>
                    <a:p>
                      <a:pPr algn="r"/>
                      <a:r>
                        <a:rPr kumimoji="1" lang="en-US" altLang="ja-JP" dirty="0" smtClean="0"/>
                        <a:t>22,073</a:t>
                      </a:r>
                      <a:endParaRPr kumimoji="1" lang="ja-JP" altLang="en-US" dirty="0"/>
                    </a:p>
                  </a:txBody>
                  <a:tcPr anchor="ctr"/>
                </a:tc>
                <a:tc>
                  <a:txBody>
                    <a:bodyPr/>
                    <a:lstStyle/>
                    <a:p>
                      <a:pPr algn="r"/>
                      <a:r>
                        <a:rPr kumimoji="1" lang="en-US" altLang="ja-JP" dirty="0" smtClean="0"/>
                        <a:t>53</a:t>
                      </a:r>
                      <a:endParaRPr kumimoji="1" lang="ja-JP" altLang="en-US" dirty="0"/>
                    </a:p>
                  </a:txBody>
                  <a:tcPr anchor="ctr"/>
                </a:tc>
                <a:tc>
                  <a:txBody>
                    <a:bodyPr/>
                    <a:lstStyle/>
                    <a:p>
                      <a:pPr algn="r"/>
                      <a:r>
                        <a:rPr kumimoji="1" lang="en-US" altLang="ja-JP" dirty="0" smtClean="0"/>
                        <a:t>16,707</a:t>
                      </a:r>
                      <a:endParaRPr kumimoji="1" lang="ja-JP" altLang="en-US" dirty="0"/>
                    </a:p>
                  </a:txBody>
                  <a:tcPr anchor="ctr"/>
                </a:tc>
                <a:tc>
                  <a:txBody>
                    <a:bodyPr/>
                    <a:lstStyle/>
                    <a:p>
                      <a:pPr algn="r"/>
                      <a:r>
                        <a:rPr kumimoji="1" lang="en-US" altLang="ja-JP" dirty="0" smtClean="0"/>
                        <a:t>207</a:t>
                      </a:r>
                      <a:endParaRPr kumimoji="1" lang="ja-JP" altLang="en-US" dirty="0"/>
                    </a:p>
                  </a:txBody>
                  <a:tcPr anchor="ctr"/>
                </a:tc>
                <a:tc>
                  <a:txBody>
                    <a:bodyPr/>
                    <a:lstStyle/>
                    <a:p>
                      <a:pPr algn="r"/>
                      <a:r>
                        <a:rPr kumimoji="1" lang="en-US" altLang="ja-JP" dirty="0" smtClean="0"/>
                        <a:t>28,427</a:t>
                      </a:r>
                      <a:endParaRPr kumimoji="1" lang="ja-JP" altLang="en-US" dirty="0"/>
                    </a:p>
                  </a:txBody>
                  <a:tcPr anchor="ctr"/>
                </a:tc>
                <a:tc>
                  <a:txBody>
                    <a:bodyPr/>
                    <a:lstStyle/>
                    <a:p>
                      <a:pPr algn="r"/>
                      <a:r>
                        <a:rPr kumimoji="1" lang="en-US" altLang="ja-JP" dirty="0" smtClean="0"/>
                        <a:t>332</a:t>
                      </a:r>
                      <a:endParaRPr kumimoji="1" lang="ja-JP" altLang="en-US" dirty="0"/>
                    </a:p>
                  </a:txBody>
                  <a:tcPr anchor="ctr"/>
                </a:tc>
                <a:tc>
                  <a:txBody>
                    <a:bodyPr/>
                    <a:lstStyle/>
                    <a:p>
                      <a:pPr algn="r"/>
                      <a:r>
                        <a:rPr kumimoji="1" lang="en-US" altLang="ja-JP" dirty="0" smtClean="0"/>
                        <a:t>23,399</a:t>
                      </a:r>
                      <a:endParaRPr kumimoji="1" lang="ja-JP" altLang="en-US" dirty="0"/>
                    </a:p>
                  </a:txBody>
                  <a:tcPr anchor="ctr"/>
                </a:tc>
                <a:tc>
                  <a:txBody>
                    <a:bodyPr/>
                    <a:lstStyle/>
                    <a:p>
                      <a:pPr algn="r"/>
                      <a:r>
                        <a:rPr kumimoji="1" lang="en-US" altLang="ja-JP" dirty="0" smtClean="0"/>
                        <a:t>408</a:t>
                      </a:r>
                      <a:endParaRPr kumimoji="1" lang="ja-JP" altLang="en-US" dirty="0"/>
                    </a:p>
                  </a:txBody>
                  <a:tcPr anchor="ctr"/>
                </a:tc>
                <a:extLst>
                  <a:ext uri="{0D108BD9-81ED-4DB2-BD59-A6C34878D82A}">
                    <a16:rowId xmlns:a16="http://schemas.microsoft.com/office/drawing/2014/main" val="4144911481"/>
                  </a:ext>
                </a:extLst>
              </a:tr>
              <a:tr h="421257">
                <a:tc>
                  <a:txBody>
                    <a:bodyPr/>
                    <a:lstStyle/>
                    <a:p>
                      <a:r>
                        <a:rPr kumimoji="1" lang="ja-JP" altLang="en-US" dirty="0" smtClean="0"/>
                        <a:t>西予市</a:t>
                      </a:r>
                      <a:endParaRPr kumimoji="1" lang="ja-JP" altLang="en-US" dirty="0"/>
                    </a:p>
                  </a:txBody>
                  <a:tcPr anchor="ctr"/>
                </a:tc>
                <a:tc>
                  <a:txBody>
                    <a:bodyPr/>
                    <a:lstStyle/>
                    <a:p>
                      <a:pPr algn="r"/>
                      <a:r>
                        <a:rPr kumimoji="1" lang="en-US" altLang="ja-JP" dirty="0" smtClean="0"/>
                        <a:t>1,580</a:t>
                      </a:r>
                      <a:endParaRPr kumimoji="1" lang="ja-JP" altLang="en-US" dirty="0"/>
                    </a:p>
                  </a:txBody>
                  <a:tcPr anchor="ctr"/>
                </a:tc>
                <a:tc>
                  <a:txBody>
                    <a:bodyPr/>
                    <a:lstStyle/>
                    <a:p>
                      <a:pPr algn="r"/>
                      <a:r>
                        <a:rPr kumimoji="1" lang="en-US" altLang="ja-JP" dirty="0" smtClean="0"/>
                        <a:t>16</a:t>
                      </a:r>
                      <a:endParaRPr kumimoji="1" lang="ja-JP" altLang="en-US" dirty="0"/>
                    </a:p>
                  </a:txBody>
                  <a:tcPr anchor="ctr"/>
                </a:tc>
                <a:tc>
                  <a:txBody>
                    <a:bodyPr/>
                    <a:lstStyle/>
                    <a:p>
                      <a:pPr algn="r"/>
                      <a:r>
                        <a:rPr kumimoji="1" lang="en-US" altLang="ja-JP" dirty="0" smtClean="0"/>
                        <a:t>3,327</a:t>
                      </a:r>
                      <a:endParaRPr kumimoji="1" lang="ja-JP" altLang="en-US" dirty="0"/>
                    </a:p>
                  </a:txBody>
                  <a:tcPr anchor="ctr"/>
                </a:tc>
                <a:tc>
                  <a:txBody>
                    <a:bodyPr/>
                    <a:lstStyle/>
                    <a:p>
                      <a:pPr algn="r"/>
                      <a:r>
                        <a:rPr kumimoji="1" lang="en-US" altLang="ja-JP" dirty="0" smtClean="0"/>
                        <a:t>26</a:t>
                      </a:r>
                      <a:endParaRPr kumimoji="1" lang="ja-JP" altLang="en-US" dirty="0"/>
                    </a:p>
                  </a:txBody>
                  <a:tcPr anchor="ctr"/>
                </a:tc>
                <a:tc>
                  <a:txBody>
                    <a:bodyPr/>
                    <a:lstStyle/>
                    <a:p>
                      <a:pPr algn="r"/>
                      <a:r>
                        <a:rPr kumimoji="1" lang="en-US" altLang="ja-JP" dirty="0" smtClean="0"/>
                        <a:t>15,846</a:t>
                      </a:r>
                      <a:endParaRPr kumimoji="1" lang="ja-JP" altLang="en-US" dirty="0"/>
                    </a:p>
                  </a:txBody>
                  <a:tcPr anchor="ctr"/>
                </a:tc>
                <a:tc>
                  <a:txBody>
                    <a:bodyPr/>
                    <a:lstStyle/>
                    <a:p>
                      <a:pPr algn="r"/>
                      <a:r>
                        <a:rPr kumimoji="1" lang="en-US" altLang="ja-JP" dirty="0" smtClean="0"/>
                        <a:t>45</a:t>
                      </a:r>
                      <a:endParaRPr kumimoji="1" lang="ja-JP" altLang="en-US" dirty="0"/>
                    </a:p>
                  </a:txBody>
                  <a:tcPr anchor="ctr"/>
                </a:tc>
                <a:tc>
                  <a:txBody>
                    <a:bodyPr/>
                    <a:lstStyle/>
                    <a:p>
                      <a:pPr algn="r"/>
                      <a:r>
                        <a:rPr kumimoji="1" lang="en-US" altLang="ja-JP" dirty="0" smtClean="0"/>
                        <a:t>20,475</a:t>
                      </a:r>
                      <a:endParaRPr kumimoji="1" lang="ja-JP" altLang="en-US" dirty="0"/>
                    </a:p>
                  </a:txBody>
                  <a:tcPr anchor="ctr"/>
                </a:tc>
                <a:tc>
                  <a:txBody>
                    <a:bodyPr/>
                    <a:lstStyle/>
                    <a:p>
                      <a:pPr algn="r"/>
                      <a:r>
                        <a:rPr kumimoji="1" lang="en-US" altLang="ja-JP" dirty="0" smtClean="0"/>
                        <a:t>787</a:t>
                      </a:r>
                      <a:endParaRPr kumimoji="1" lang="ja-JP" altLang="en-US" dirty="0"/>
                    </a:p>
                  </a:txBody>
                  <a:tcPr anchor="ctr"/>
                </a:tc>
                <a:tc>
                  <a:txBody>
                    <a:bodyPr/>
                    <a:lstStyle/>
                    <a:p>
                      <a:pPr algn="r"/>
                      <a:r>
                        <a:rPr kumimoji="1" lang="en-US" altLang="ja-JP" dirty="0" smtClean="0"/>
                        <a:t>30,627</a:t>
                      </a:r>
                      <a:endParaRPr kumimoji="1" lang="ja-JP" altLang="en-US" dirty="0"/>
                    </a:p>
                  </a:txBody>
                  <a:tcPr anchor="ctr"/>
                </a:tc>
                <a:tc>
                  <a:txBody>
                    <a:bodyPr/>
                    <a:lstStyle/>
                    <a:p>
                      <a:pPr algn="r"/>
                      <a:r>
                        <a:rPr kumimoji="1" lang="en-US" altLang="ja-JP" dirty="0" smtClean="0"/>
                        <a:t>1,416</a:t>
                      </a:r>
                      <a:endParaRPr kumimoji="1" lang="ja-JP" altLang="en-US" dirty="0"/>
                    </a:p>
                  </a:txBody>
                  <a:tcPr anchor="ctr"/>
                </a:tc>
                <a:extLst>
                  <a:ext uri="{0D108BD9-81ED-4DB2-BD59-A6C34878D82A}">
                    <a16:rowId xmlns:a16="http://schemas.microsoft.com/office/drawing/2014/main" val="2484535130"/>
                  </a:ext>
                </a:extLst>
              </a:tr>
            </a:tbl>
          </a:graphicData>
        </a:graphic>
      </p:graphicFrame>
      <p:sp>
        <p:nvSpPr>
          <p:cNvPr id="5" name="テキスト ボックス 4"/>
          <p:cNvSpPr txBox="1"/>
          <p:nvPr/>
        </p:nvSpPr>
        <p:spPr>
          <a:xfrm>
            <a:off x="233916" y="132907"/>
            <a:ext cx="5523614" cy="523220"/>
          </a:xfrm>
          <a:prstGeom prst="rect">
            <a:avLst/>
          </a:prstGeom>
          <a:noFill/>
          <a:ln w="41275">
            <a:solidFill>
              <a:srgbClr val="FF0000"/>
            </a:solidFill>
          </a:ln>
        </p:spPr>
        <p:txBody>
          <a:bodyPr wrap="square" rtlCol="0">
            <a:spAutoFit/>
          </a:bodyPr>
          <a:lstStyle/>
          <a:p>
            <a:r>
              <a:rPr kumimoji="1" lang="ja-JP" altLang="en-US" sz="2800" dirty="0" smtClean="0"/>
              <a:t>各自治体別　</a:t>
            </a:r>
            <a:r>
              <a:rPr lang="ja-JP" altLang="en-US" sz="2800" dirty="0" smtClean="0"/>
              <a:t>ふるさ</a:t>
            </a:r>
            <a:r>
              <a:rPr lang="ja-JP" altLang="en-US" sz="2800" dirty="0"/>
              <a:t>と</a:t>
            </a:r>
            <a:r>
              <a:rPr kumimoji="1" lang="ja-JP" altLang="en-US" sz="2800" dirty="0" smtClean="0"/>
              <a:t>納税額推移</a:t>
            </a:r>
            <a:endParaRPr kumimoji="1" lang="ja-JP" altLang="en-US" sz="2800" dirty="0"/>
          </a:p>
        </p:txBody>
      </p:sp>
      <p:sp>
        <p:nvSpPr>
          <p:cNvPr id="6" name="テキスト ボックス 5"/>
          <p:cNvSpPr txBox="1"/>
          <p:nvPr/>
        </p:nvSpPr>
        <p:spPr>
          <a:xfrm>
            <a:off x="9516289" y="530331"/>
            <a:ext cx="2344783" cy="369332"/>
          </a:xfrm>
          <a:prstGeom prst="rect">
            <a:avLst/>
          </a:prstGeom>
          <a:noFill/>
        </p:spPr>
        <p:txBody>
          <a:bodyPr wrap="square" rtlCol="0">
            <a:spAutoFit/>
          </a:bodyPr>
          <a:lstStyle/>
          <a:p>
            <a:r>
              <a:rPr kumimoji="1" lang="ja-JP" altLang="en-US" dirty="0" smtClean="0"/>
              <a:t>（単位：千円、件）</a:t>
            </a:r>
            <a:endParaRPr kumimoji="1" lang="ja-JP" altLang="en-US" dirty="0"/>
          </a:p>
        </p:txBody>
      </p:sp>
    </p:spTree>
    <p:extLst>
      <p:ext uri="{BB962C8B-B14F-4D97-AF65-F5344CB8AC3E}">
        <p14:creationId xmlns:p14="http://schemas.microsoft.com/office/powerpoint/2010/main" val="2054810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920095615"/>
              </p:ext>
            </p:extLst>
          </p:nvPr>
        </p:nvGraphicFramePr>
        <p:xfrm>
          <a:off x="123456" y="932318"/>
          <a:ext cx="11726527" cy="5055084"/>
        </p:xfrm>
        <a:graphic>
          <a:graphicData uri="http://schemas.openxmlformats.org/drawingml/2006/table">
            <a:tbl>
              <a:tblPr firstRow="1" bandRow="1">
                <a:tableStyleId>{5940675A-B579-460E-94D1-54222C63F5DA}</a:tableStyleId>
              </a:tblPr>
              <a:tblGrid>
                <a:gridCol w="1398367">
                  <a:extLst>
                    <a:ext uri="{9D8B030D-6E8A-4147-A177-3AD203B41FA5}">
                      <a16:colId xmlns:a16="http://schemas.microsoft.com/office/drawing/2014/main" val="3317975338"/>
                    </a:ext>
                  </a:extLst>
                </a:gridCol>
                <a:gridCol w="1032816">
                  <a:extLst>
                    <a:ext uri="{9D8B030D-6E8A-4147-A177-3AD203B41FA5}">
                      <a16:colId xmlns:a16="http://schemas.microsoft.com/office/drawing/2014/main" val="747630269"/>
                    </a:ext>
                  </a:extLst>
                </a:gridCol>
                <a:gridCol w="1032816">
                  <a:extLst>
                    <a:ext uri="{9D8B030D-6E8A-4147-A177-3AD203B41FA5}">
                      <a16:colId xmlns:a16="http://schemas.microsoft.com/office/drawing/2014/main" val="3618166793"/>
                    </a:ext>
                  </a:extLst>
                </a:gridCol>
                <a:gridCol w="1032816">
                  <a:extLst>
                    <a:ext uri="{9D8B030D-6E8A-4147-A177-3AD203B41FA5}">
                      <a16:colId xmlns:a16="http://schemas.microsoft.com/office/drawing/2014/main" val="409708055"/>
                    </a:ext>
                  </a:extLst>
                </a:gridCol>
                <a:gridCol w="1032816">
                  <a:extLst>
                    <a:ext uri="{9D8B030D-6E8A-4147-A177-3AD203B41FA5}">
                      <a16:colId xmlns:a16="http://schemas.microsoft.com/office/drawing/2014/main" val="2974941789"/>
                    </a:ext>
                  </a:extLst>
                </a:gridCol>
                <a:gridCol w="1032816">
                  <a:extLst>
                    <a:ext uri="{9D8B030D-6E8A-4147-A177-3AD203B41FA5}">
                      <a16:colId xmlns:a16="http://schemas.microsoft.com/office/drawing/2014/main" val="2455929804"/>
                    </a:ext>
                  </a:extLst>
                </a:gridCol>
                <a:gridCol w="1032816">
                  <a:extLst>
                    <a:ext uri="{9D8B030D-6E8A-4147-A177-3AD203B41FA5}">
                      <a16:colId xmlns:a16="http://schemas.microsoft.com/office/drawing/2014/main" val="904641862"/>
                    </a:ext>
                  </a:extLst>
                </a:gridCol>
                <a:gridCol w="1032816">
                  <a:extLst>
                    <a:ext uri="{9D8B030D-6E8A-4147-A177-3AD203B41FA5}">
                      <a16:colId xmlns:a16="http://schemas.microsoft.com/office/drawing/2014/main" val="246063808"/>
                    </a:ext>
                  </a:extLst>
                </a:gridCol>
                <a:gridCol w="1032816">
                  <a:extLst>
                    <a:ext uri="{9D8B030D-6E8A-4147-A177-3AD203B41FA5}">
                      <a16:colId xmlns:a16="http://schemas.microsoft.com/office/drawing/2014/main" val="1718817402"/>
                    </a:ext>
                  </a:extLst>
                </a:gridCol>
                <a:gridCol w="1032816">
                  <a:extLst>
                    <a:ext uri="{9D8B030D-6E8A-4147-A177-3AD203B41FA5}">
                      <a16:colId xmlns:a16="http://schemas.microsoft.com/office/drawing/2014/main" val="2854816068"/>
                    </a:ext>
                  </a:extLst>
                </a:gridCol>
                <a:gridCol w="1032816">
                  <a:extLst>
                    <a:ext uri="{9D8B030D-6E8A-4147-A177-3AD203B41FA5}">
                      <a16:colId xmlns:a16="http://schemas.microsoft.com/office/drawing/2014/main" val="943362171"/>
                    </a:ext>
                  </a:extLst>
                </a:gridCol>
              </a:tblGrid>
              <a:tr h="421257">
                <a:tc rowSpan="2">
                  <a:txBody>
                    <a:bodyPr/>
                    <a:lstStyle/>
                    <a:p>
                      <a:endParaRPr kumimoji="1" lang="ja-JP" altLang="en-US" dirty="0"/>
                    </a:p>
                  </a:txBody>
                  <a:tcPr/>
                </a:tc>
                <a:tc gridSpan="2">
                  <a:txBody>
                    <a:bodyPr/>
                    <a:lstStyle/>
                    <a:p>
                      <a:pPr algn="ctr"/>
                      <a:r>
                        <a:rPr kumimoji="1" lang="ja-JP" altLang="en-US" dirty="0" smtClean="0"/>
                        <a:t>平成</a:t>
                      </a:r>
                      <a:r>
                        <a:rPr kumimoji="1" lang="en-US" altLang="ja-JP" dirty="0" smtClean="0"/>
                        <a:t>24</a:t>
                      </a:r>
                      <a:r>
                        <a:rPr kumimoji="1" lang="ja-JP" altLang="en-US" dirty="0" smtClean="0"/>
                        <a:t>年度</a:t>
                      </a:r>
                      <a:endParaRPr kumimoji="1" lang="ja-JP" altLang="en-US" dirty="0"/>
                    </a:p>
                  </a:txBody>
                  <a:tcPr anchor="ctr"/>
                </a:tc>
                <a:tc hMerge="1">
                  <a:txBody>
                    <a:bodyPr/>
                    <a:lstStyle/>
                    <a:p>
                      <a:endParaRPr kumimoji="1" lang="ja-JP" altLang="en-US" dirty="0"/>
                    </a:p>
                  </a:txBody>
                  <a:tcPr/>
                </a:tc>
                <a:tc gridSpan="2">
                  <a:txBody>
                    <a:bodyPr/>
                    <a:lstStyle/>
                    <a:p>
                      <a:pPr algn="ctr"/>
                      <a:r>
                        <a:rPr kumimoji="1" lang="ja-JP" altLang="en-US" dirty="0" smtClean="0"/>
                        <a:t>平成</a:t>
                      </a:r>
                      <a:r>
                        <a:rPr kumimoji="1" lang="en-US" altLang="ja-JP" dirty="0" smtClean="0"/>
                        <a:t>25</a:t>
                      </a:r>
                      <a:r>
                        <a:rPr kumimoji="1" lang="ja-JP" altLang="en-US" dirty="0" smtClean="0"/>
                        <a:t>年度</a:t>
                      </a:r>
                      <a:endParaRPr kumimoji="1" lang="ja-JP" altLang="en-US" dirty="0"/>
                    </a:p>
                  </a:txBody>
                  <a:tcPr anchor="ctr"/>
                </a:tc>
                <a:tc hMerge="1">
                  <a:txBody>
                    <a:bodyPr/>
                    <a:lstStyle/>
                    <a:p>
                      <a:endParaRPr kumimoji="1" lang="ja-JP" altLang="en-US" dirty="0"/>
                    </a:p>
                  </a:txBody>
                  <a:tcPr/>
                </a:tc>
                <a:tc gridSpan="2">
                  <a:txBody>
                    <a:bodyPr/>
                    <a:lstStyle/>
                    <a:p>
                      <a:pPr algn="ctr"/>
                      <a:r>
                        <a:rPr kumimoji="1" lang="ja-JP" altLang="en-US" dirty="0" smtClean="0"/>
                        <a:t>平成</a:t>
                      </a:r>
                      <a:r>
                        <a:rPr kumimoji="1" lang="en-US" altLang="ja-JP" dirty="0" smtClean="0"/>
                        <a:t>26</a:t>
                      </a:r>
                      <a:r>
                        <a:rPr kumimoji="1" lang="ja-JP" altLang="en-US" dirty="0" smtClean="0"/>
                        <a:t>年度</a:t>
                      </a:r>
                      <a:endParaRPr kumimoji="1" lang="ja-JP" altLang="en-US" dirty="0"/>
                    </a:p>
                  </a:txBody>
                  <a:tcPr anchor="ctr"/>
                </a:tc>
                <a:tc hMerge="1">
                  <a:txBody>
                    <a:bodyPr/>
                    <a:lstStyle/>
                    <a:p>
                      <a:endParaRPr kumimoji="1" lang="ja-JP" altLang="en-US" dirty="0"/>
                    </a:p>
                  </a:txBody>
                  <a:tcPr/>
                </a:tc>
                <a:tc gridSpan="2">
                  <a:txBody>
                    <a:bodyPr/>
                    <a:lstStyle/>
                    <a:p>
                      <a:pPr algn="ctr"/>
                      <a:r>
                        <a:rPr kumimoji="1" lang="ja-JP" altLang="en-US" dirty="0" smtClean="0"/>
                        <a:t>平成</a:t>
                      </a:r>
                      <a:r>
                        <a:rPr kumimoji="1" lang="en-US" altLang="ja-JP" dirty="0" smtClean="0"/>
                        <a:t>27</a:t>
                      </a:r>
                      <a:r>
                        <a:rPr kumimoji="1" lang="ja-JP" altLang="en-US" dirty="0" smtClean="0"/>
                        <a:t>年度</a:t>
                      </a:r>
                      <a:endParaRPr kumimoji="1" lang="ja-JP" altLang="en-US" dirty="0"/>
                    </a:p>
                  </a:txBody>
                  <a:tcPr anchor="ctr"/>
                </a:tc>
                <a:tc hMerge="1">
                  <a:txBody>
                    <a:bodyPr/>
                    <a:lstStyle/>
                    <a:p>
                      <a:endParaRPr kumimoji="1" lang="ja-JP" altLang="en-US" dirty="0"/>
                    </a:p>
                  </a:txBody>
                  <a:tcPr/>
                </a:tc>
                <a:tc gridSpan="2">
                  <a:txBody>
                    <a:bodyPr/>
                    <a:lstStyle/>
                    <a:p>
                      <a:pPr algn="ctr"/>
                      <a:r>
                        <a:rPr kumimoji="1" lang="ja-JP" altLang="en-US" dirty="0" smtClean="0"/>
                        <a:t>平成</a:t>
                      </a:r>
                      <a:r>
                        <a:rPr kumimoji="1" lang="en-US" altLang="ja-JP" dirty="0" smtClean="0"/>
                        <a:t>28</a:t>
                      </a:r>
                      <a:r>
                        <a:rPr kumimoji="1" lang="ja-JP" altLang="en-US" dirty="0" smtClean="0"/>
                        <a:t>年度</a:t>
                      </a:r>
                      <a:endParaRPr kumimoji="1" lang="ja-JP" altLang="en-US" dirty="0"/>
                    </a:p>
                  </a:txBody>
                  <a:tcPr anchor="ctr"/>
                </a:tc>
                <a:tc hMerge="1">
                  <a:txBody>
                    <a:bodyPr/>
                    <a:lstStyle/>
                    <a:p>
                      <a:endParaRPr kumimoji="1" lang="ja-JP" altLang="en-US" dirty="0"/>
                    </a:p>
                  </a:txBody>
                  <a:tcPr/>
                </a:tc>
                <a:extLst>
                  <a:ext uri="{0D108BD9-81ED-4DB2-BD59-A6C34878D82A}">
                    <a16:rowId xmlns:a16="http://schemas.microsoft.com/office/drawing/2014/main" val="4082413266"/>
                  </a:ext>
                </a:extLst>
              </a:tr>
              <a:tr h="421257">
                <a:tc vMerge="1">
                  <a:txBody>
                    <a:bodyPr/>
                    <a:lstStyle/>
                    <a:p>
                      <a:endParaRPr kumimoji="1" lang="ja-JP" altLang="en-US" dirty="0"/>
                    </a:p>
                  </a:txBody>
                  <a:tcPr/>
                </a:tc>
                <a:tc>
                  <a:txBody>
                    <a:bodyPr/>
                    <a:lstStyle/>
                    <a:p>
                      <a:pPr algn="ctr"/>
                      <a:r>
                        <a:rPr kumimoji="1" lang="ja-JP" altLang="en-US" dirty="0" smtClean="0"/>
                        <a:t>金　額</a:t>
                      </a:r>
                      <a:endParaRPr kumimoji="1" lang="ja-JP" altLang="en-US" dirty="0"/>
                    </a:p>
                  </a:txBody>
                  <a:tcPr anchor="ctr"/>
                </a:tc>
                <a:tc>
                  <a:txBody>
                    <a:bodyPr/>
                    <a:lstStyle/>
                    <a:p>
                      <a:pPr algn="ctr"/>
                      <a:r>
                        <a:rPr kumimoji="1" lang="ja-JP" altLang="en-US" dirty="0" smtClean="0"/>
                        <a:t>件　数</a:t>
                      </a:r>
                      <a:endParaRPr kumimoji="1" lang="ja-JP" altLang="en-US" dirty="0"/>
                    </a:p>
                  </a:txBody>
                  <a:tcPr anchor="ctr"/>
                </a:tc>
                <a:tc>
                  <a:txBody>
                    <a:bodyPr/>
                    <a:lstStyle/>
                    <a:p>
                      <a:pPr algn="ctr"/>
                      <a:r>
                        <a:rPr kumimoji="1" lang="ja-JP" altLang="en-US" dirty="0" smtClean="0"/>
                        <a:t>金　額</a:t>
                      </a:r>
                      <a:endParaRPr kumimoji="1" lang="ja-JP" altLang="en-US" dirty="0"/>
                    </a:p>
                  </a:txBody>
                  <a:tcPr anchor="ctr"/>
                </a:tc>
                <a:tc>
                  <a:txBody>
                    <a:bodyPr/>
                    <a:lstStyle/>
                    <a:p>
                      <a:pPr algn="ctr"/>
                      <a:r>
                        <a:rPr kumimoji="1" lang="ja-JP" altLang="en-US" dirty="0" smtClean="0"/>
                        <a:t>件　数</a:t>
                      </a:r>
                      <a:endParaRPr kumimoji="1" lang="ja-JP" altLang="en-US" dirty="0"/>
                    </a:p>
                  </a:txBody>
                  <a:tcPr anchor="ctr"/>
                </a:tc>
                <a:tc>
                  <a:txBody>
                    <a:bodyPr/>
                    <a:lstStyle/>
                    <a:p>
                      <a:pPr algn="ctr"/>
                      <a:r>
                        <a:rPr kumimoji="1" lang="ja-JP" altLang="en-US" dirty="0" smtClean="0"/>
                        <a:t>金　額</a:t>
                      </a:r>
                      <a:endParaRPr kumimoji="1" lang="ja-JP" altLang="en-US" dirty="0"/>
                    </a:p>
                  </a:txBody>
                  <a:tcPr anchor="ctr"/>
                </a:tc>
                <a:tc>
                  <a:txBody>
                    <a:bodyPr/>
                    <a:lstStyle/>
                    <a:p>
                      <a:pPr algn="ctr"/>
                      <a:r>
                        <a:rPr kumimoji="1" lang="ja-JP" altLang="en-US" dirty="0" smtClean="0"/>
                        <a:t>件　数</a:t>
                      </a:r>
                      <a:endParaRPr kumimoji="1" lang="ja-JP" altLang="en-US" dirty="0"/>
                    </a:p>
                  </a:txBody>
                  <a:tcPr anchor="ctr"/>
                </a:tc>
                <a:tc>
                  <a:txBody>
                    <a:bodyPr/>
                    <a:lstStyle/>
                    <a:p>
                      <a:pPr algn="ctr"/>
                      <a:r>
                        <a:rPr kumimoji="1" lang="ja-JP" altLang="en-US" dirty="0" smtClean="0"/>
                        <a:t>金　額</a:t>
                      </a:r>
                      <a:endParaRPr kumimoji="1" lang="ja-JP" altLang="en-US" dirty="0"/>
                    </a:p>
                  </a:txBody>
                  <a:tcPr anchor="ctr"/>
                </a:tc>
                <a:tc>
                  <a:txBody>
                    <a:bodyPr/>
                    <a:lstStyle/>
                    <a:p>
                      <a:pPr algn="ctr"/>
                      <a:r>
                        <a:rPr kumimoji="1" lang="ja-JP" altLang="en-US" dirty="0" smtClean="0"/>
                        <a:t>件　数</a:t>
                      </a:r>
                      <a:endParaRPr kumimoji="1" lang="ja-JP" altLang="en-US" dirty="0"/>
                    </a:p>
                  </a:txBody>
                  <a:tcPr anchor="ctr"/>
                </a:tc>
                <a:tc>
                  <a:txBody>
                    <a:bodyPr/>
                    <a:lstStyle/>
                    <a:p>
                      <a:pPr algn="ctr"/>
                      <a:r>
                        <a:rPr kumimoji="1" lang="ja-JP" altLang="en-US" dirty="0" smtClean="0"/>
                        <a:t>金　額</a:t>
                      </a:r>
                      <a:endParaRPr kumimoji="1" lang="ja-JP" altLang="en-US" dirty="0"/>
                    </a:p>
                  </a:txBody>
                  <a:tcPr anchor="ctr"/>
                </a:tc>
                <a:tc>
                  <a:txBody>
                    <a:bodyPr/>
                    <a:lstStyle/>
                    <a:p>
                      <a:pPr algn="ctr"/>
                      <a:r>
                        <a:rPr kumimoji="1" lang="ja-JP" altLang="en-US" dirty="0" smtClean="0"/>
                        <a:t>件　数</a:t>
                      </a:r>
                      <a:endParaRPr kumimoji="1" lang="ja-JP" altLang="en-US" dirty="0"/>
                    </a:p>
                  </a:txBody>
                  <a:tcPr anchor="ctr"/>
                </a:tc>
                <a:extLst>
                  <a:ext uri="{0D108BD9-81ED-4DB2-BD59-A6C34878D82A}">
                    <a16:rowId xmlns:a16="http://schemas.microsoft.com/office/drawing/2014/main" val="205273462"/>
                  </a:ext>
                </a:extLst>
              </a:tr>
              <a:tr h="421257">
                <a:tc>
                  <a:txBody>
                    <a:bodyPr/>
                    <a:lstStyle/>
                    <a:p>
                      <a:r>
                        <a:rPr kumimoji="1" lang="ja-JP" altLang="en-US" dirty="0" smtClean="0"/>
                        <a:t>東温市</a:t>
                      </a:r>
                      <a:endParaRPr kumimoji="1" lang="ja-JP" altLang="en-US" dirty="0"/>
                    </a:p>
                  </a:txBody>
                  <a:tcPr anchor="ctr"/>
                </a:tc>
                <a:tc>
                  <a:txBody>
                    <a:bodyPr/>
                    <a:lstStyle/>
                    <a:p>
                      <a:pPr algn="r"/>
                      <a:r>
                        <a:rPr kumimoji="1" lang="en-US" altLang="ja-JP" dirty="0" smtClean="0"/>
                        <a:t>1,027</a:t>
                      </a:r>
                      <a:endParaRPr kumimoji="1" lang="ja-JP" altLang="en-US" dirty="0"/>
                    </a:p>
                  </a:txBody>
                  <a:tcPr anchor="ctr"/>
                </a:tc>
                <a:tc>
                  <a:txBody>
                    <a:bodyPr/>
                    <a:lstStyle/>
                    <a:p>
                      <a:pPr algn="r"/>
                      <a:r>
                        <a:rPr kumimoji="1" lang="en-US" altLang="ja-JP" dirty="0" smtClean="0"/>
                        <a:t>7</a:t>
                      </a:r>
                      <a:endParaRPr kumimoji="1" lang="ja-JP" altLang="en-US" dirty="0"/>
                    </a:p>
                  </a:txBody>
                  <a:tcPr anchor="ctr"/>
                </a:tc>
                <a:tc>
                  <a:txBody>
                    <a:bodyPr/>
                    <a:lstStyle/>
                    <a:p>
                      <a:pPr algn="r"/>
                      <a:r>
                        <a:rPr kumimoji="1" lang="en-US" altLang="ja-JP" dirty="0" smtClean="0"/>
                        <a:t>1,110</a:t>
                      </a:r>
                      <a:endParaRPr kumimoji="1" lang="ja-JP" altLang="en-US" dirty="0"/>
                    </a:p>
                  </a:txBody>
                  <a:tcPr anchor="ctr"/>
                </a:tc>
                <a:tc>
                  <a:txBody>
                    <a:bodyPr/>
                    <a:lstStyle/>
                    <a:p>
                      <a:pPr algn="r"/>
                      <a:r>
                        <a:rPr kumimoji="1" lang="en-US" altLang="ja-JP" dirty="0" smtClean="0"/>
                        <a:t>7</a:t>
                      </a:r>
                      <a:endParaRPr kumimoji="1" lang="ja-JP" altLang="en-US" dirty="0"/>
                    </a:p>
                  </a:txBody>
                  <a:tcPr anchor="ctr"/>
                </a:tc>
                <a:tc>
                  <a:txBody>
                    <a:bodyPr/>
                    <a:lstStyle/>
                    <a:p>
                      <a:pPr algn="r"/>
                      <a:r>
                        <a:rPr kumimoji="1" lang="en-US" altLang="ja-JP" dirty="0" smtClean="0"/>
                        <a:t>1,107</a:t>
                      </a:r>
                      <a:endParaRPr kumimoji="1" lang="ja-JP" altLang="en-US" dirty="0"/>
                    </a:p>
                  </a:txBody>
                  <a:tcPr anchor="ctr"/>
                </a:tc>
                <a:tc>
                  <a:txBody>
                    <a:bodyPr/>
                    <a:lstStyle/>
                    <a:p>
                      <a:pPr algn="r"/>
                      <a:r>
                        <a:rPr kumimoji="1" lang="en-US" altLang="ja-JP" dirty="0" smtClean="0"/>
                        <a:t>21</a:t>
                      </a:r>
                      <a:endParaRPr kumimoji="1" lang="ja-JP" altLang="en-US" dirty="0"/>
                    </a:p>
                  </a:txBody>
                  <a:tcPr anchor="ctr"/>
                </a:tc>
                <a:tc>
                  <a:txBody>
                    <a:bodyPr/>
                    <a:lstStyle/>
                    <a:p>
                      <a:pPr algn="r"/>
                      <a:r>
                        <a:rPr kumimoji="1" lang="en-US" altLang="ja-JP" dirty="0" smtClean="0"/>
                        <a:t>11,453</a:t>
                      </a:r>
                      <a:endParaRPr kumimoji="1" lang="ja-JP" altLang="en-US" dirty="0"/>
                    </a:p>
                  </a:txBody>
                  <a:tcPr anchor="ctr"/>
                </a:tc>
                <a:tc>
                  <a:txBody>
                    <a:bodyPr/>
                    <a:lstStyle/>
                    <a:p>
                      <a:pPr algn="r"/>
                      <a:r>
                        <a:rPr kumimoji="1" lang="en-US" altLang="ja-JP" dirty="0" smtClean="0"/>
                        <a:t>30</a:t>
                      </a:r>
                      <a:endParaRPr kumimoji="1" lang="ja-JP" altLang="en-US" dirty="0"/>
                    </a:p>
                  </a:txBody>
                  <a:tcPr anchor="ctr"/>
                </a:tc>
                <a:tc>
                  <a:txBody>
                    <a:bodyPr/>
                    <a:lstStyle/>
                    <a:p>
                      <a:pPr algn="r"/>
                      <a:r>
                        <a:rPr kumimoji="1" lang="en-US" altLang="ja-JP" dirty="0" smtClean="0"/>
                        <a:t>6,530</a:t>
                      </a:r>
                      <a:endParaRPr kumimoji="1" lang="ja-JP" altLang="en-US" dirty="0"/>
                    </a:p>
                  </a:txBody>
                  <a:tcPr anchor="ctr"/>
                </a:tc>
                <a:tc>
                  <a:txBody>
                    <a:bodyPr/>
                    <a:lstStyle/>
                    <a:p>
                      <a:pPr algn="r"/>
                      <a:r>
                        <a:rPr kumimoji="1" lang="en-US" altLang="ja-JP" dirty="0" smtClean="0"/>
                        <a:t>312</a:t>
                      </a:r>
                      <a:endParaRPr kumimoji="1" lang="ja-JP" altLang="en-US" dirty="0"/>
                    </a:p>
                  </a:txBody>
                  <a:tcPr anchor="ctr"/>
                </a:tc>
                <a:extLst>
                  <a:ext uri="{0D108BD9-81ED-4DB2-BD59-A6C34878D82A}">
                    <a16:rowId xmlns:a16="http://schemas.microsoft.com/office/drawing/2014/main" val="1318329640"/>
                  </a:ext>
                </a:extLst>
              </a:tr>
              <a:tr h="421257">
                <a:tc>
                  <a:txBody>
                    <a:bodyPr/>
                    <a:lstStyle/>
                    <a:p>
                      <a:r>
                        <a:rPr kumimoji="1" lang="ja-JP" altLang="en-US" dirty="0" smtClean="0"/>
                        <a:t>上島町</a:t>
                      </a:r>
                      <a:endParaRPr kumimoji="1" lang="ja-JP" altLang="en-US" dirty="0"/>
                    </a:p>
                  </a:txBody>
                  <a:tcPr anchor="ctr"/>
                </a:tc>
                <a:tc>
                  <a:txBody>
                    <a:bodyPr/>
                    <a:lstStyle/>
                    <a:p>
                      <a:pPr algn="r"/>
                      <a:r>
                        <a:rPr kumimoji="1" lang="en-US" altLang="ja-JP" dirty="0" smtClean="0"/>
                        <a:t>805</a:t>
                      </a:r>
                      <a:endParaRPr kumimoji="1" lang="ja-JP" altLang="en-US" dirty="0"/>
                    </a:p>
                  </a:txBody>
                  <a:tcPr anchor="ctr"/>
                </a:tc>
                <a:tc>
                  <a:txBody>
                    <a:bodyPr/>
                    <a:lstStyle/>
                    <a:p>
                      <a:pPr algn="r"/>
                      <a:r>
                        <a:rPr kumimoji="1" lang="en-US" altLang="ja-JP" dirty="0" smtClean="0"/>
                        <a:t>18</a:t>
                      </a:r>
                      <a:endParaRPr kumimoji="1" lang="ja-JP" altLang="en-US" dirty="0"/>
                    </a:p>
                  </a:txBody>
                  <a:tcPr anchor="ctr"/>
                </a:tc>
                <a:tc>
                  <a:txBody>
                    <a:bodyPr/>
                    <a:lstStyle/>
                    <a:p>
                      <a:pPr algn="r"/>
                      <a:r>
                        <a:rPr kumimoji="1" lang="en-US" altLang="ja-JP" dirty="0" smtClean="0"/>
                        <a:t>1,155</a:t>
                      </a:r>
                      <a:endParaRPr kumimoji="1" lang="ja-JP" altLang="en-US" dirty="0"/>
                    </a:p>
                  </a:txBody>
                  <a:tcPr anchor="ctr"/>
                </a:tc>
                <a:tc>
                  <a:txBody>
                    <a:bodyPr/>
                    <a:lstStyle/>
                    <a:p>
                      <a:pPr algn="r"/>
                      <a:r>
                        <a:rPr kumimoji="1" lang="en-US" altLang="ja-JP" dirty="0" smtClean="0"/>
                        <a:t>25</a:t>
                      </a:r>
                      <a:endParaRPr kumimoji="1" lang="ja-JP" altLang="en-US" dirty="0"/>
                    </a:p>
                  </a:txBody>
                  <a:tcPr anchor="ctr"/>
                </a:tc>
                <a:tc>
                  <a:txBody>
                    <a:bodyPr/>
                    <a:lstStyle/>
                    <a:p>
                      <a:pPr algn="r"/>
                      <a:r>
                        <a:rPr kumimoji="1" lang="en-US" altLang="ja-JP" dirty="0" smtClean="0"/>
                        <a:t>1,097</a:t>
                      </a:r>
                      <a:endParaRPr kumimoji="1" lang="ja-JP" altLang="en-US" dirty="0"/>
                    </a:p>
                  </a:txBody>
                  <a:tcPr anchor="ctr"/>
                </a:tc>
                <a:tc>
                  <a:txBody>
                    <a:bodyPr/>
                    <a:lstStyle/>
                    <a:p>
                      <a:pPr algn="r"/>
                      <a:r>
                        <a:rPr kumimoji="1" lang="en-US" altLang="ja-JP" dirty="0" smtClean="0"/>
                        <a:t>29</a:t>
                      </a:r>
                      <a:endParaRPr kumimoji="1" lang="ja-JP" altLang="en-US" dirty="0"/>
                    </a:p>
                  </a:txBody>
                  <a:tcPr anchor="ctr"/>
                </a:tc>
                <a:tc>
                  <a:txBody>
                    <a:bodyPr/>
                    <a:lstStyle/>
                    <a:p>
                      <a:pPr algn="r"/>
                      <a:r>
                        <a:rPr kumimoji="1" lang="en-US" altLang="ja-JP" dirty="0" smtClean="0"/>
                        <a:t>1,676</a:t>
                      </a:r>
                      <a:endParaRPr kumimoji="1" lang="ja-JP" altLang="en-US" dirty="0"/>
                    </a:p>
                  </a:txBody>
                  <a:tcPr anchor="ctr"/>
                </a:tc>
                <a:tc>
                  <a:txBody>
                    <a:bodyPr/>
                    <a:lstStyle/>
                    <a:p>
                      <a:pPr algn="r"/>
                      <a:r>
                        <a:rPr kumimoji="1" lang="en-US" altLang="ja-JP" dirty="0" smtClean="0"/>
                        <a:t>66</a:t>
                      </a:r>
                      <a:endParaRPr kumimoji="1" lang="ja-JP" altLang="en-US" dirty="0"/>
                    </a:p>
                  </a:txBody>
                  <a:tcPr anchor="ctr"/>
                </a:tc>
                <a:tc>
                  <a:txBody>
                    <a:bodyPr/>
                    <a:lstStyle/>
                    <a:p>
                      <a:pPr algn="r"/>
                      <a:r>
                        <a:rPr kumimoji="1" lang="en-US" altLang="ja-JP" dirty="0" smtClean="0"/>
                        <a:t>1,425</a:t>
                      </a:r>
                      <a:endParaRPr kumimoji="1" lang="ja-JP" altLang="en-US" dirty="0"/>
                    </a:p>
                  </a:txBody>
                  <a:tcPr anchor="ctr"/>
                </a:tc>
                <a:tc>
                  <a:txBody>
                    <a:bodyPr/>
                    <a:lstStyle/>
                    <a:p>
                      <a:pPr algn="r"/>
                      <a:r>
                        <a:rPr kumimoji="1" lang="en-US" altLang="ja-JP" dirty="0" smtClean="0"/>
                        <a:t>60</a:t>
                      </a:r>
                      <a:endParaRPr kumimoji="1" lang="ja-JP" altLang="en-US" dirty="0"/>
                    </a:p>
                  </a:txBody>
                  <a:tcPr anchor="ctr"/>
                </a:tc>
                <a:extLst>
                  <a:ext uri="{0D108BD9-81ED-4DB2-BD59-A6C34878D82A}">
                    <a16:rowId xmlns:a16="http://schemas.microsoft.com/office/drawing/2014/main" val="2802245010"/>
                  </a:ext>
                </a:extLst>
              </a:tr>
              <a:tr h="421257">
                <a:tc>
                  <a:txBody>
                    <a:bodyPr/>
                    <a:lstStyle/>
                    <a:p>
                      <a:r>
                        <a:rPr kumimoji="1" lang="ja-JP" altLang="en-US" dirty="0" smtClean="0"/>
                        <a:t>久万高原町</a:t>
                      </a:r>
                      <a:endParaRPr kumimoji="1" lang="ja-JP" altLang="en-US" dirty="0"/>
                    </a:p>
                  </a:txBody>
                  <a:tcPr anchor="ctr"/>
                </a:tc>
                <a:tc>
                  <a:txBody>
                    <a:bodyPr/>
                    <a:lstStyle/>
                    <a:p>
                      <a:pPr algn="r"/>
                      <a:r>
                        <a:rPr kumimoji="1" lang="en-US" altLang="ja-JP" dirty="0" smtClean="0"/>
                        <a:t>1,216</a:t>
                      </a:r>
                      <a:endParaRPr kumimoji="1" lang="ja-JP" altLang="en-US" dirty="0"/>
                    </a:p>
                  </a:txBody>
                  <a:tcPr anchor="ctr"/>
                </a:tc>
                <a:tc>
                  <a:txBody>
                    <a:bodyPr/>
                    <a:lstStyle/>
                    <a:p>
                      <a:pPr algn="r"/>
                      <a:r>
                        <a:rPr kumimoji="1" lang="en-US" altLang="ja-JP" dirty="0" smtClean="0"/>
                        <a:t>19</a:t>
                      </a:r>
                      <a:endParaRPr kumimoji="1" lang="ja-JP" altLang="en-US" dirty="0"/>
                    </a:p>
                  </a:txBody>
                  <a:tcPr anchor="ctr"/>
                </a:tc>
                <a:tc>
                  <a:txBody>
                    <a:bodyPr/>
                    <a:lstStyle/>
                    <a:p>
                      <a:pPr algn="r"/>
                      <a:r>
                        <a:rPr kumimoji="1" lang="en-US" altLang="ja-JP" dirty="0" smtClean="0"/>
                        <a:t>1,564</a:t>
                      </a:r>
                      <a:endParaRPr kumimoji="1" lang="ja-JP" altLang="en-US" dirty="0"/>
                    </a:p>
                  </a:txBody>
                  <a:tcPr anchor="ctr"/>
                </a:tc>
                <a:tc>
                  <a:txBody>
                    <a:bodyPr/>
                    <a:lstStyle/>
                    <a:p>
                      <a:pPr algn="r"/>
                      <a:r>
                        <a:rPr kumimoji="1" lang="en-US" altLang="ja-JP" dirty="0" smtClean="0"/>
                        <a:t>27</a:t>
                      </a:r>
                      <a:endParaRPr kumimoji="1" lang="ja-JP" altLang="en-US" dirty="0"/>
                    </a:p>
                  </a:txBody>
                  <a:tcPr anchor="ctr"/>
                </a:tc>
                <a:tc>
                  <a:txBody>
                    <a:bodyPr/>
                    <a:lstStyle/>
                    <a:p>
                      <a:pPr algn="r"/>
                      <a:r>
                        <a:rPr kumimoji="1" lang="en-US" altLang="ja-JP" dirty="0" smtClean="0"/>
                        <a:t>4,463</a:t>
                      </a:r>
                      <a:endParaRPr kumimoji="1" lang="ja-JP" altLang="en-US" dirty="0"/>
                    </a:p>
                  </a:txBody>
                  <a:tcPr anchor="ctr"/>
                </a:tc>
                <a:tc>
                  <a:txBody>
                    <a:bodyPr/>
                    <a:lstStyle/>
                    <a:p>
                      <a:pPr algn="r"/>
                      <a:r>
                        <a:rPr kumimoji="1" lang="en-US" altLang="ja-JP" dirty="0" smtClean="0"/>
                        <a:t>80</a:t>
                      </a:r>
                      <a:endParaRPr kumimoji="1" lang="ja-JP" altLang="en-US" dirty="0"/>
                    </a:p>
                  </a:txBody>
                  <a:tcPr anchor="ctr"/>
                </a:tc>
                <a:tc>
                  <a:txBody>
                    <a:bodyPr/>
                    <a:lstStyle/>
                    <a:p>
                      <a:pPr algn="r"/>
                      <a:r>
                        <a:rPr kumimoji="1" lang="en-US" altLang="ja-JP" dirty="0" smtClean="0"/>
                        <a:t>6,043</a:t>
                      </a:r>
                      <a:endParaRPr kumimoji="1" lang="ja-JP" altLang="en-US" dirty="0"/>
                    </a:p>
                  </a:txBody>
                  <a:tcPr anchor="ctr"/>
                </a:tc>
                <a:tc>
                  <a:txBody>
                    <a:bodyPr/>
                    <a:lstStyle/>
                    <a:p>
                      <a:pPr algn="r"/>
                      <a:r>
                        <a:rPr kumimoji="1" lang="en-US" altLang="ja-JP" dirty="0" smtClean="0"/>
                        <a:t>117</a:t>
                      </a:r>
                      <a:endParaRPr kumimoji="1" lang="ja-JP" altLang="en-US" dirty="0"/>
                    </a:p>
                  </a:txBody>
                  <a:tcPr anchor="ctr"/>
                </a:tc>
                <a:tc>
                  <a:txBody>
                    <a:bodyPr/>
                    <a:lstStyle/>
                    <a:p>
                      <a:pPr algn="r"/>
                      <a:r>
                        <a:rPr kumimoji="1" lang="en-US" altLang="ja-JP" dirty="0" smtClean="0"/>
                        <a:t>5,093</a:t>
                      </a:r>
                      <a:endParaRPr kumimoji="1" lang="ja-JP" altLang="en-US" dirty="0"/>
                    </a:p>
                  </a:txBody>
                  <a:tcPr anchor="ctr"/>
                </a:tc>
                <a:tc>
                  <a:txBody>
                    <a:bodyPr/>
                    <a:lstStyle/>
                    <a:p>
                      <a:pPr algn="r"/>
                      <a:r>
                        <a:rPr kumimoji="1" lang="en-US" altLang="ja-JP" dirty="0" smtClean="0"/>
                        <a:t>106</a:t>
                      </a:r>
                      <a:endParaRPr kumimoji="1" lang="ja-JP" altLang="en-US" dirty="0"/>
                    </a:p>
                  </a:txBody>
                  <a:tcPr anchor="ctr"/>
                </a:tc>
                <a:extLst>
                  <a:ext uri="{0D108BD9-81ED-4DB2-BD59-A6C34878D82A}">
                    <a16:rowId xmlns:a16="http://schemas.microsoft.com/office/drawing/2014/main" val="961365087"/>
                  </a:ext>
                </a:extLst>
              </a:tr>
              <a:tr h="421257">
                <a:tc>
                  <a:txBody>
                    <a:bodyPr/>
                    <a:lstStyle/>
                    <a:p>
                      <a:r>
                        <a:rPr kumimoji="1" lang="ja-JP" altLang="en-US" dirty="0" smtClean="0"/>
                        <a:t>松前町</a:t>
                      </a:r>
                      <a:endParaRPr kumimoji="1" lang="ja-JP" altLang="en-US" dirty="0"/>
                    </a:p>
                  </a:txBody>
                  <a:tcPr anchor="ctr"/>
                </a:tc>
                <a:tc>
                  <a:txBody>
                    <a:bodyPr/>
                    <a:lstStyle/>
                    <a:p>
                      <a:pPr algn="r"/>
                      <a:r>
                        <a:rPr kumimoji="1" lang="en-US" altLang="ja-JP" dirty="0" smtClean="0"/>
                        <a:t>210</a:t>
                      </a:r>
                      <a:endParaRPr kumimoji="1" lang="ja-JP" altLang="en-US" dirty="0"/>
                    </a:p>
                  </a:txBody>
                  <a:tcPr anchor="ctr"/>
                </a:tc>
                <a:tc>
                  <a:txBody>
                    <a:bodyPr/>
                    <a:lstStyle/>
                    <a:p>
                      <a:pPr algn="r"/>
                      <a:r>
                        <a:rPr kumimoji="1" lang="en-US" altLang="ja-JP" dirty="0" smtClean="0"/>
                        <a:t>7</a:t>
                      </a:r>
                      <a:endParaRPr kumimoji="1" lang="ja-JP" altLang="en-US" dirty="0"/>
                    </a:p>
                  </a:txBody>
                  <a:tcPr anchor="ctr"/>
                </a:tc>
                <a:tc>
                  <a:txBody>
                    <a:bodyPr/>
                    <a:lstStyle/>
                    <a:p>
                      <a:pPr algn="r"/>
                      <a:r>
                        <a:rPr kumimoji="1" lang="en-US" altLang="ja-JP" dirty="0" smtClean="0"/>
                        <a:t>875</a:t>
                      </a:r>
                      <a:endParaRPr kumimoji="1" lang="ja-JP" altLang="en-US" dirty="0"/>
                    </a:p>
                  </a:txBody>
                  <a:tcPr anchor="ctr"/>
                </a:tc>
                <a:tc>
                  <a:txBody>
                    <a:bodyPr/>
                    <a:lstStyle/>
                    <a:p>
                      <a:pPr algn="r"/>
                      <a:r>
                        <a:rPr kumimoji="1" lang="en-US" altLang="ja-JP" dirty="0" smtClean="0"/>
                        <a:t>21</a:t>
                      </a:r>
                      <a:endParaRPr kumimoji="1" lang="ja-JP" altLang="en-US" dirty="0"/>
                    </a:p>
                  </a:txBody>
                  <a:tcPr anchor="ctr"/>
                </a:tc>
                <a:tc>
                  <a:txBody>
                    <a:bodyPr/>
                    <a:lstStyle/>
                    <a:p>
                      <a:pPr algn="r"/>
                      <a:r>
                        <a:rPr kumimoji="1" lang="en-US" altLang="ja-JP" dirty="0" smtClean="0"/>
                        <a:t>815</a:t>
                      </a:r>
                      <a:endParaRPr kumimoji="1" lang="ja-JP" altLang="en-US" dirty="0"/>
                    </a:p>
                  </a:txBody>
                  <a:tcPr anchor="ctr"/>
                </a:tc>
                <a:tc>
                  <a:txBody>
                    <a:bodyPr/>
                    <a:lstStyle/>
                    <a:p>
                      <a:pPr algn="r"/>
                      <a:r>
                        <a:rPr kumimoji="1" lang="en-US" altLang="ja-JP" dirty="0" smtClean="0"/>
                        <a:t>22</a:t>
                      </a:r>
                      <a:endParaRPr kumimoji="1" lang="ja-JP" altLang="en-US" dirty="0"/>
                    </a:p>
                  </a:txBody>
                  <a:tcPr anchor="ctr"/>
                </a:tc>
                <a:tc>
                  <a:txBody>
                    <a:bodyPr/>
                    <a:lstStyle/>
                    <a:p>
                      <a:pPr algn="r"/>
                      <a:r>
                        <a:rPr kumimoji="1" lang="en-US" altLang="ja-JP" dirty="0" smtClean="0"/>
                        <a:t>924</a:t>
                      </a:r>
                      <a:endParaRPr kumimoji="1" lang="ja-JP" altLang="en-US" dirty="0"/>
                    </a:p>
                  </a:txBody>
                  <a:tcPr anchor="ctr"/>
                </a:tc>
                <a:tc>
                  <a:txBody>
                    <a:bodyPr/>
                    <a:lstStyle/>
                    <a:p>
                      <a:pPr algn="r"/>
                      <a:r>
                        <a:rPr kumimoji="1" lang="en-US" altLang="ja-JP" dirty="0" smtClean="0"/>
                        <a:t>38</a:t>
                      </a:r>
                      <a:endParaRPr kumimoji="1" lang="ja-JP" altLang="en-US" dirty="0"/>
                    </a:p>
                  </a:txBody>
                  <a:tcPr anchor="ctr"/>
                </a:tc>
                <a:tc>
                  <a:txBody>
                    <a:bodyPr/>
                    <a:lstStyle/>
                    <a:p>
                      <a:pPr algn="r"/>
                      <a:r>
                        <a:rPr kumimoji="1" lang="en-US" altLang="ja-JP" dirty="0" smtClean="0"/>
                        <a:t>775</a:t>
                      </a:r>
                      <a:endParaRPr kumimoji="1" lang="ja-JP" altLang="en-US" dirty="0"/>
                    </a:p>
                  </a:txBody>
                  <a:tcPr anchor="ctr"/>
                </a:tc>
                <a:tc>
                  <a:txBody>
                    <a:bodyPr/>
                    <a:lstStyle/>
                    <a:p>
                      <a:pPr algn="r"/>
                      <a:r>
                        <a:rPr kumimoji="1" lang="en-US" altLang="ja-JP" dirty="0" smtClean="0"/>
                        <a:t>29</a:t>
                      </a:r>
                      <a:endParaRPr kumimoji="1" lang="ja-JP" altLang="en-US" dirty="0"/>
                    </a:p>
                  </a:txBody>
                  <a:tcPr anchor="ctr"/>
                </a:tc>
                <a:extLst>
                  <a:ext uri="{0D108BD9-81ED-4DB2-BD59-A6C34878D82A}">
                    <a16:rowId xmlns:a16="http://schemas.microsoft.com/office/drawing/2014/main" val="3173641983"/>
                  </a:ext>
                </a:extLst>
              </a:tr>
              <a:tr h="421257">
                <a:tc>
                  <a:txBody>
                    <a:bodyPr/>
                    <a:lstStyle/>
                    <a:p>
                      <a:r>
                        <a:rPr kumimoji="1" lang="ja-JP" altLang="en-US" dirty="0" smtClean="0"/>
                        <a:t>砥部町</a:t>
                      </a:r>
                      <a:endParaRPr kumimoji="1" lang="ja-JP" altLang="en-US" dirty="0"/>
                    </a:p>
                  </a:txBody>
                  <a:tcPr anchor="ctr"/>
                </a:tc>
                <a:tc>
                  <a:txBody>
                    <a:bodyPr/>
                    <a:lstStyle/>
                    <a:p>
                      <a:pPr algn="r"/>
                      <a:r>
                        <a:rPr kumimoji="1" lang="en-US" altLang="ja-JP" dirty="0" smtClean="0"/>
                        <a:t>1,008</a:t>
                      </a:r>
                      <a:endParaRPr kumimoji="1" lang="ja-JP" altLang="en-US" dirty="0"/>
                    </a:p>
                  </a:txBody>
                  <a:tcPr anchor="ctr"/>
                </a:tc>
                <a:tc>
                  <a:txBody>
                    <a:bodyPr/>
                    <a:lstStyle/>
                    <a:p>
                      <a:pPr algn="r"/>
                      <a:r>
                        <a:rPr kumimoji="1" lang="en-US" altLang="ja-JP" dirty="0" smtClean="0"/>
                        <a:t>64</a:t>
                      </a:r>
                      <a:endParaRPr kumimoji="1" lang="ja-JP" altLang="en-US" dirty="0"/>
                    </a:p>
                  </a:txBody>
                  <a:tcPr anchor="ctr"/>
                </a:tc>
                <a:tc>
                  <a:txBody>
                    <a:bodyPr/>
                    <a:lstStyle/>
                    <a:p>
                      <a:pPr algn="r"/>
                      <a:r>
                        <a:rPr kumimoji="1" lang="en-US" altLang="ja-JP" dirty="0" smtClean="0"/>
                        <a:t>2,042</a:t>
                      </a:r>
                      <a:endParaRPr kumimoji="1" lang="ja-JP" altLang="en-US" dirty="0"/>
                    </a:p>
                  </a:txBody>
                  <a:tcPr anchor="ctr"/>
                </a:tc>
                <a:tc>
                  <a:txBody>
                    <a:bodyPr/>
                    <a:lstStyle/>
                    <a:p>
                      <a:pPr algn="r"/>
                      <a:r>
                        <a:rPr kumimoji="1" lang="en-US" altLang="ja-JP" dirty="0" smtClean="0"/>
                        <a:t>33</a:t>
                      </a:r>
                      <a:endParaRPr kumimoji="1" lang="ja-JP" altLang="en-US" dirty="0"/>
                    </a:p>
                  </a:txBody>
                  <a:tcPr anchor="ctr"/>
                </a:tc>
                <a:tc>
                  <a:txBody>
                    <a:bodyPr/>
                    <a:lstStyle/>
                    <a:p>
                      <a:pPr algn="r"/>
                      <a:r>
                        <a:rPr kumimoji="1" lang="en-US" altLang="ja-JP" dirty="0" smtClean="0"/>
                        <a:t>2,810</a:t>
                      </a:r>
                      <a:endParaRPr kumimoji="1" lang="ja-JP" altLang="en-US" dirty="0"/>
                    </a:p>
                  </a:txBody>
                  <a:tcPr anchor="ctr"/>
                </a:tc>
                <a:tc>
                  <a:txBody>
                    <a:bodyPr/>
                    <a:lstStyle/>
                    <a:p>
                      <a:pPr algn="r"/>
                      <a:r>
                        <a:rPr kumimoji="1" lang="en-US" altLang="ja-JP" dirty="0" smtClean="0"/>
                        <a:t>33</a:t>
                      </a:r>
                      <a:endParaRPr kumimoji="1" lang="ja-JP" altLang="en-US" dirty="0"/>
                    </a:p>
                  </a:txBody>
                  <a:tcPr anchor="ctr"/>
                </a:tc>
                <a:tc>
                  <a:txBody>
                    <a:bodyPr/>
                    <a:lstStyle/>
                    <a:p>
                      <a:pPr algn="r"/>
                      <a:r>
                        <a:rPr kumimoji="1" lang="en-US" altLang="ja-JP" dirty="0" smtClean="0"/>
                        <a:t>1,651</a:t>
                      </a:r>
                      <a:endParaRPr kumimoji="1" lang="ja-JP" altLang="en-US" dirty="0"/>
                    </a:p>
                  </a:txBody>
                  <a:tcPr anchor="ctr"/>
                </a:tc>
                <a:tc>
                  <a:txBody>
                    <a:bodyPr/>
                    <a:lstStyle/>
                    <a:p>
                      <a:pPr algn="r"/>
                      <a:r>
                        <a:rPr kumimoji="1" lang="en-US" altLang="ja-JP" dirty="0" smtClean="0"/>
                        <a:t>55</a:t>
                      </a:r>
                      <a:endParaRPr kumimoji="1" lang="ja-JP" altLang="en-US" dirty="0"/>
                    </a:p>
                  </a:txBody>
                  <a:tcPr anchor="ctr"/>
                </a:tc>
                <a:tc>
                  <a:txBody>
                    <a:bodyPr/>
                    <a:lstStyle/>
                    <a:p>
                      <a:pPr algn="r"/>
                      <a:r>
                        <a:rPr kumimoji="1" lang="en-US" altLang="ja-JP" dirty="0" smtClean="0"/>
                        <a:t>9,637</a:t>
                      </a:r>
                      <a:endParaRPr kumimoji="1" lang="ja-JP" altLang="en-US" dirty="0"/>
                    </a:p>
                  </a:txBody>
                  <a:tcPr anchor="ctr"/>
                </a:tc>
                <a:tc>
                  <a:txBody>
                    <a:bodyPr/>
                    <a:lstStyle/>
                    <a:p>
                      <a:pPr algn="r"/>
                      <a:r>
                        <a:rPr kumimoji="1" lang="en-US" altLang="ja-JP" dirty="0" smtClean="0"/>
                        <a:t>526</a:t>
                      </a:r>
                      <a:endParaRPr kumimoji="1" lang="ja-JP" altLang="en-US" dirty="0"/>
                    </a:p>
                  </a:txBody>
                  <a:tcPr anchor="ctr"/>
                </a:tc>
                <a:extLst>
                  <a:ext uri="{0D108BD9-81ED-4DB2-BD59-A6C34878D82A}">
                    <a16:rowId xmlns:a16="http://schemas.microsoft.com/office/drawing/2014/main" val="580279753"/>
                  </a:ext>
                </a:extLst>
              </a:tr>
              <a:tr h="421257">
                <a:tc>
                  <a:txBody>
                    <a:bodyPr/>
                    <a:lstStyle/>
                    <a:p>
                      <a:r>
                        <a:rPr kumimoji="1" lang="ja-JP" altLang="en-US" dirty="0" smtClean="0"/>
                        <a:t>内子町</a:t>
                      </a:r>
                      <a:endParaRPr kumimoji="1" lang="ja-JP" altLang="en-US" dirty="0"/>
                    </a:p>
                  </a:txBody>
                  <a:tcPr anchor="ctr"/>
                </a:tc>
                <a:tc>
                  <a:txBody>
                    <a:bodyPr/>
                    <a:lstStyle/>
                    <a:p>
                      <a:pPr algn="r"/>
                      <a:r>
                        <a:rPr kumimoji="1" lang="en-US" altLang="ja-JP" dirty="0" smtClean="0"/>
                        <a:t>2,472</a:t>
                      </a:r>
                      <a:endParaRPr kumimoji="1" lang="ja-JP" altLang="en-US" dirty="0"/>
                    </a:p>
                  </a:txBody>
                  <a:tcPr anchor="ctr"/>
                </a:tc>
                <a:tc>
                  <a:txBody>
                    <a:bodyPr/>
                    <a:lstStyle/>
                    <a:p>
                      <a:pPr algn="r"/>
                      <a:r>
                        <a:rPr kumimoji="1" lang="en-US" altLang="ja-JP" dirty="0" smtClean="0"/>
                        <a:t>15</a:t>
                      </a:r>
                      <a:endParaRPr kumimoji="1" lang="ja-JP" altLang="en-US" dirty="0"/>
                    </a:p>
                  </a:txBody>
                  <a:tcPr anchor="ctr"/>
                </a:tc>
                <a:tc>
                  <a:txBody>
                    <a:bodyPr/>
                    <a:lstStyle/>
                    <a:p>
                      <a:pPr algn="r"/>
                      <a:r>
                        <a:rPr kumimoji="1" lang="en-US" altLang="ja-JP" dirty="0" smtClean="0"/>
                        <a:t>4,204</a:t>
                      </a:r>
                      <a:endParaRPr kumimoji="1" lang="ja-JP" altLang="en-US" dirty="0"/>
                    </a:p>
                  </a:txBody>
                  <a:tcPr anchor="ctr"/>
                </a:tc>
                <a:tc>
                  <a:txBody>
                    <a:bodyPr/>
                    <a:lstStyle/>
                    <a:p>
                      <a:pPr algn="r"/>
                      <a:r>
                        <a:rPr kumimoji="1" lang="en-US" altLang="ja-JP" dirty="0" smtClean="0"/>
                        <a:t>37</a:t>
                      </a:r>
                      <a:endParaRPr kumimoji="1" lang="ja-JP" altLang="en-US" dirty="0"/>
                    </a:p>
                  </a:txBody>
                  <a:tcPr anchor="ctr"/>
                </a:tc>
                <a:tc>
                  <a:txBody>
                    <a:bodyPr/>
                    <a:lstStyle/>
                    <a:p>
                      <a:pPr algn="r"/>
                      <a:r>
                        <a:rPr kumimoji="1" lang="en-US" altLang="ja-JP" dirty="0" smtClean="0"/>
                        <a:t>4,043</a:t>
                      </a:r>
                      <a:endParaRPr kumimoji="1" lang="ja-JP" altLang="en-US" dirty="0"/>
                    </a:p>
                  </a:txBody>
                  <a:tcPr anchor="ctr"/>
                </a:tc>
                <a:tc>
                  <a:txBody>
                    <a:bodyPr/>
                    <a:lstStyle/>
                    <a:p>
                      <a:pPr algn="r"/>
                      <a:r>
                        <a:rPr kumimoji="1" lang="en-US" altLang="ja-JP" dirty="0" smtClean="0"/>
                        <a:t>41</a:t>
                      </a:r>
                      <a:endParaRPr kumimoji="1" lang="ja-JP" altLang="en-US" dirty="0"/>
                    </a:p>
                  </a:txBody>
                  <a:tcPr anchor="ctr"/>
                </a:tc>
                <a:tc>
                  <a:txBody>
                    <a:bodyPr/>
                    <a:lstStyle/>
                    <a:p>
                      <a:pPr algn="r"/>
                      <a:r>
                        <a:rPr kumimoji="1" lang="en-US" altLang="ja-JP" dirty="0" smtClean="0"/>
                        <a:t>24,247</a:t>
                      </a:r>
                      <a:endParaRPr kumimoji="1" lang="ja-JP" altLang="en-US" dirty="0"/>
                    </a:p>
                  </a:txBody>
                  <a:tcPr anchor="ctr"/>
                </a:tc>
                <a:tc>
                  <a:txBody>
                    <a:bodyPr/>
                    <a:lstStyle/>
                    <a:p>
                      <a:pPr algn="r"/>
                      <a:r>
                        <a:rPr kumimoji="1" lang="en-US" altLang="ja-JP" dirty="0" smtClean="0"/>
                        <a:t>4,043</a:t>
                      </a:r>
                      <a:endParaRPr kumimoji="1" lang="ja-JP" altLang="en-US" dirty="0"/>
                    </a:p>
                  </a:txBody>
                  <a:tcPr anchor="ctr"/>
                </a:tc>
                <a:tc>
                  <a:txBody>
                    <a:bodyPr/>
                    <a:lstStyle/>
                    <a:p>
                      <a:pPr algn="r"/>
                      <a:r>
                        <a:rPr kumimoji="1" lang="en-US" altLang="ja-JP" dirty="0" smtClean="0"/>
                        <a:t>7,963</a:t>
                      </a:r>
                      <a:endParaRPr kumimoji="1" lang="ja-JP" altLang="en-US" dirty="0"/>
                    </a:p>
                  </a:txBody>
                  <a:tcPr anchor="ctr"/>
                </a:tc>
                <a:tc>
                  <a:txBody>
                    <a:bodyPr/>
                    <a:lstStyle/>
                    <a:p>
                      <a:pPr algn="r"/>
                      <a:r>
                        <a:rPr kumimoji="1" lang="en-US" altLang="ja-JP" dirty="0" smtClean="0"/>
                        <a:t>366</a:t>
                      </a:r>
                      <a:endParaRPr kumimoji="1" lang="ja-JP" altLang="en-US" dirty="0"/>
                    </a:p>
                  </a:txBody>
                  <a:tcPr anchor="ctr"/>
                </a:tc>
                <a:extLst>
                  <a:ext uri="{0D108BD9-81ED-4DB2-BD59-A6C34878D82A}">
                    <a16:rowId xmlns:a16="http://schemas.microsoft.com/office/drawing/2014/main" val="1609852839"/>
                  </a:ext>
                </a:extLst>
              </a:tr>
              <a:tr h="421257">
                <a:tc>
                  <a:txBody>
                    <a:bodyPr/>
                    <a:lstStyle/>
                    <a:p>
                      <a:r>
                        <a:rPr kumimoji="1" lang="ja-JP" altLang="en-US" dirty="0" smtClean="0"/>
                        <a:t>伊方町</a:t>
                      </a:r>
                      <a:endParaRPr kumimoji="1" lang="ja-JP" altLang="en-US" dirty="0"/>
                    </a:p>
                  </a:txBody>
                  <a:tcPr anchor="ctr"/>
                </a:tc>
                <a:tc>
                  <a:txBody>
                    <a:bodyPr/>
                    <a:lstStyle/>
                    <a:p>
                      <a:pPr algn="r"/>
                      <a:r>
                        <a:rPr kumimoji="1" lang="en-US" altLang="ja-JP" dirty="0" smtClean="0"/>
                        <a:t>2,912</a:t>
                      </a:r>
                      <a:endParaRPr kumimoji="1" lang="ja-JP" altLang="en-US" dirty="0"/>
                    </a:p>
                  </a:txBody>
                  <a:tcPr anchor="ctr"/>
                </a:tc>
                <a:tc>
                  <a:txBody>
                    <a:bodyPr/>
                    <a:lstStyle/>
                    <a:p>
                      <a:pPr algn="r"/>
                      <a:r>
                        <a:rPr kumimoji="1" lang="en-US" altLang="ja-JP" dirty="0" smtClean="0"/>
                        <a:t>62</a:t>
                      </a:r>
                      <a:endParaRPr kumimoji="1" lang="ja-JP" altLang="en-US" dirty="0"/>
                    </a:p>
                  </a:txBody>
                  <a:tcPr anchor="ctr"/>
                </a:tc>
                <a:tc>
                  <a:txBody>
                    <a:bodyPr/>
                    <a:lstStyle/>
                    <a:p>
                      <a:pPr algn="r"/>
                      <a:r>
                        <a:rPr kumimoji="1" lang="en-US" altLang="ja-JP" dirty="0" smtClean="0"/>
                        <a:t>2,766</a:t>
                      </a:r>
                      <a:endParaRPr kumimoji="1" lang="ja-JP" altLang="en-US" dirty="0"/>
                    </a:p>
                  </a:txBody>
                  <a:tcPr anchor="ctr"/>
                </a:tc>
                <a:tc>
                  <a:txBody>
                    <a:bodyPr/>
                    <a:lstStyle/>
                    <a:p>
                      <a:pPr algn="r"/>
                      <a:r>
                        <a:rPr kumimoji="1" lang="en-US" altLang="ja-JP" dirty="0" smtClean="0"/>
                        <a:t>132</a:t>
                      </a:r>
                      <a:endParaRPr kumimoji="1" lang="ja-JP" altLang="en-US" dirty="0"/>
                    </a:p>
                  </a:txBody>
                  <a:tcPr anchor="ctr"/>
                </a:tc>
                <a:tc>
                  <a:txBody>
                    <a:bodyPr/>
                    <a:lstStyle/>
                    <a:p>
                      <a:pPr algn="r"/>
                      <a:r>
                        <a:rPr kumimoji="1" lang="en-US" altLang="ja-JP" dirty="0" smtClean="0"/>
                        <a:t>13,976</a:t>
                      </a:r>
                      <a:endParaRPr kumimoji="1" lang="ja-JP" altLang="en-US" dirty="0"/>
                    </a:p>
                  </a:txBody>
                  <a:tcPr anchor="ctr"/>
                </a:tc>
                <a:tc>
                  <a:txBody>
                    <a:bodyPr/>
                    <a:lstStyle/>
                    <a:p>
                      <a:pPr algn="r"/>
                      <a:r>
                        <a:rPr kumimoji="1" lang="en-US" altLang="ja-JP" dirty="0" smtClean="0"/>
                        <a:t>2,032</a:t>
                      </a:r>
                      <a:endParaRPr kumimoji="1" lang="ja-JP" altLang="en-US" dirty="0"/>
                    </a:p>
                  </a:txBody>
                  <a:tcPr anchor="ctr"/>
                </a:tc>
                <a:tc>
                  <a:txBody>
                    <a:bodyPr/>
                    <a:lstStyle/>
                    <a:p>
                      <a:pPr algn="r"/>
                      <a:r>
                        <a:rPr kumimoji="1" lang="en-US" altLang="ja-JP" dirty="0" smtClean="0"/>
                        <a:t>18,714</a:t>
                      </a:r>
                      <a:endParaRPr kumimoji="1" lang="ja-JP" altLang="en-US" dirty="0"/>
                    </a:p>
                  </a:txBody>
                  <a:tcPr anchor="ctr"/>
                </a:tc>
                <a:tc>
                  <a:txBody>
                    <a:bodyPr/>
                    <a:lstStyle/>
                    <a:p>
                      <a:pPr algn="r"/>
                      <a:r>
                        <a:rPr kumimoji="1" lang="en-US" altLang="ja-JP" dirty="0" smtClean="0"/>
                        <a:t>3,187</a:t>
                      </a:r>
                      <a:endParaRPr kumimoji="1" lang="ja-JP" altLang="en-US" dirty="0"/>
                    </a:p>
                  </a:txBody>
                  <a:tcPr anchor="ctr"/>
                </a:tc>
                <a:tc>
                  <a:txBody>
                    <a:bodyPr/>
                    <a:lstStyle/>
                    <a:p>
                      <a:pPr algn="r"/>
                      <a:r>
                        <a:rPr kumimoji="1" lang="en-US" altLang="ja-JP" dirty="0" smtClean="0"/>
                        <a:t>8,324</a:t>
                      </a:r>
                      <a:endParaRPr kumimoji="1" lang="ja-JP" altLang="en-US" dirty="0"/>
                    </a:p>
                  </a:txBody>
                  <a:tcPr anchor="ctr"/>
                </a:tc>
                <a:tc>
                  <a:txBody>
                    <a:bodyPr/>
                    <a:lstStyle/>
                    <a:p>
                      <a:pPr algn="r"/>
                      <a:r>
                        <a:rPr kumimoji="1" lang="en-US" altLang="ja-JP" dirty="0" smtClean="0"/>
                        <a:t>1,351</a:t>
                      </a:r>
                      <a:endParaRPr kumimoji="1" lang="ja-JP" altLang="en-US" dirty="0"/>
                    </a:p>
                  </a:txBody>
                  <a:tcPr anchor="ctr"/>
                </a:tc>
                <a:extLst>
                  <a:ext uri="{0D108BD9-81ED-4DB2-BD59-A6C34878D82A}">
                    <a16:rowId xmlns:a16="http://schemas.microsoft.com/office/drawing/2014/main" val="901367624"/>
                  </a:ext>
                </a:extLst>
              </a:tr>
              <a:tr h="421257">
                <a:tc>
                  <a:txBody>
                    <a:bodyPr/>
                    <a:lstStyle/>
                    <a:p>
                      <a:r>
                        <a:rPr kumimoji="1" lang="ja-JP" altLang="en-US" dirty="0" smtClean="0"/>
                        <a:t>松野町</a:t>
                      </a:r>
                      <a:endParaRPr kumimoji="1" lang="ja-JP" altLang="en-US" dirty="0"/>
                    </a:p>
                  </a:txBody>
                  <a:tcPr anchor="ctr"/>
                </a:tc>
                <a:tc>
                  <a:txBody>
                    <a:bodyPr/>
                    <a:lstStyle/>
                    <a:p>
                      <a:pPr algn="r"/>
                      <a:r>
                        <a:rPr kumimoji="1" lang="en-US" altLang="ja-JP" dirty="0" smtClean="0"/>
                        <a:t>485</a:t>
                      </a:r>
                      <a:endParaRPr kumimoji="1" lang="ja-JP" altLang="en-US" dirty="0"/>
                    </a:p>
                  </a:txBody>
                  <a:tcPr anchor="ctr"/>
                </a:tc>
                <a:tc>
                  <a:txBody>
                    <a:bodyPr/>
                    <a:lstStyle/>
                    <a:p>
                      <a:pPr algn="r"/>
                      <a:r>
                        <a:rPr kumimoji="1" lang="en-US" altLang="ja-JP" dirty="0" smtClean="0"/>
                        <a:t>11</a:t>
                      </a:r>
                      <a:endParaRPr kumimoji="1" lang="ja-JP" altLang="en-US" dirty="0"/>
                    </a:p>
                  </a:txBody>
                  <a:tcPr anchor="ctr"/>
                </a:tc>
                <a:tc>
                  <a:txBody>
                    <a:bodyPr/>
                    <a:lstStyle/>
                    <a:p>
                      <a:pPr algn="r"/>
                      <a:r>
                        <a:rPr kumimoji="1" lang="en-US" altLang="ja-JP" dirty="0" smtClean="0"/>
                        <a:t>770</a:t>
                      </a:r>
                      <a:endParaRPr kumimoji="1" lang="ja-JP" altLang="en-US" dirty="0"/>
                    </a:p>
                  </a:txBody>
                  <a:tcPr anchor="ctr"/>
                </a:tc>
                <a:tc>
                  <a:txBody>
                    <a:bodyPr/>
                    <a:lstStyle/>
                    <a:p>
                      <a:pPr algn="r"/>
                      <a:r>
                        <a:rPr kumimoji="1" lang="en-US" altLang="ja-JP" dirty="0" smtClean="0"/>
                        <a:t>19</a:t>
                      </a:r>
                      <a:endParaRPr kumimoji="1" lang="ja-JP" altLang="en-US" dirty="0"/>
                    </a:p>
                  </a:txBody>
                  <a:tcPr anchor="ctr"/>
                </a:tc>
                <a:tc>
                  <a:txBody>
                    <a:bodyPr/>
                    <a:lstStyle/>
                    <a:p>
                      <a:pPr algn="r"/>
                      <a:r>
                        <a:rPr kumimoji="1" lang="en-US" altLang="ja-JP" dirty="0" smtClean="0"/>
                        <a:t>1,117</a:t>
                      </a:r>
                      <a:endParaRPr kumimoji="1" lang="ja-JP" altLang="en-US" dirty="0"/>
                    </a:p>
                  </a:txBody>
                  <a:tcPr anchor="ctr"/>
                </a:tc>
                <a:tc>
                  <a:txBody>
                    <a:bodyPr/>
                    <a:lstStyle/>
                    <a:p>
                      <a:pPr algn="r"/>
                      <a:r>
                        <a:rPr kumimoji="1" lang="en-US" altLang="ja-JP" dirty="0" smtClean="0"/>
                        <a:t>28</a:t>
                      </a:r>
                      <a:endParaRPr kumimoji="1" lang="ja-JP" altLang="en-US" dirty="0"/>
                    </a:p>
                  </a:txBody>
                  <a:tcPr anchor="ctr"/>
                </a:tc>
                <a:tc>
                  <a:txBody>
                    <a:bodyPr/>
                    <a:lstStyle/>
                    <a:p>
                      <a:pPr algn="r"/>
                      <a:r>
                        <a:rPr kumimoji="1" lang="en-US" altLang="ja-JP" dirty="0" smtClean="0"/>
                        <a:t>8,431</a:t>
                      </a:r>
                      <a:endParaRPr kumimoji="1" lang="ja-JP" altLang="en-US" dirty="0"/>
                    </a:p>
                  </a:txBody>
                  <a:tcPr anchor="ctr"/>
                </a:tc>
                <a:tc>
                  <a:txBody>
                    <a:bodyPr/>
                    <a:lstStyle/>
                    <a:p>
                      <a:pPr algn="r"/>
                      <a:r>
                        <a:rPr kumimoji="1" lang="en-US" altLang="ja-JP" dirty="0" smtClean="0"/>
                        <a:t>30</a:t>
                      </a:r>
                      <a:endParaRPr kumimoji="1" lang="ja-JP" altLang="en-US" dirty="0"/>
                    </a:p>
                  </a:txBody>
                  <a:tcPr anchor="ctr"/>
                </a:tc>
                <a:tc>
                  <a:txBody>
                    <a:bodyPr/>
                    <a:lstStyle/>
                    <a:p>
                      <a:pPr algn="r"/>
                      <a:r>
                        <a:rPr kumimoji="1" lang="en-US" altLang="ja-JP" dirty="0" smtClean="0"/>
                        <a:t>5,807</a:t>
                      </a:r>
                      <a:endParaRPr kumimoji="1" lang="ja-JP" altLang="en-US" dirty="0"/>
                    </a:p>
                  </a:txBody>
                  <a:tcPr anchor="ctr"/>
                </a:tc>
                <a:tc>
                  <a:txBody>
                    <a:bodyPr/>
                    <a:lstStyle/>
                    <a:p>
                      <a:pPr algn="r"/>
                      <a:r>
                        <a:rPr kumimoji="1" lang="en-US" altLang="ja-JP" dirty="0" smtClean="0"/>
                        <a:t>160</a:t>
                      </a:r>
                      <a:endParaRPr kumimoji="1" lang="ja-JP" altLang="en-US" dirty="0"/>
                    </a:p>
                  </a:txBody>
                  <a:tcPr anchor="ctr"/>
                </a:tc>
                <a:extLst>
                  <a:ext uri="{0D108BD9-81ED-4DB2-BD59-A6C34878D82A}">
                    <a16:rowId xmlns:a16="http://schemas.microsoft.com/office/drawing/2014/main" val="1015052361"/>
                  </a:ext>
                </a:extLst>
              </a:tr>
              <a:tr h="421257">
                <a:tc>
                  <a:txBody>
                    <a:bodyPr/>
                    <a:lstStyle/>
                    <a:p>
                      <a:r>
                        <a:rPr kumimoji="1" lang="ja-JP" altLang="en-US" dirty="0" smtClean="0"/>
                        <a:t>鬼北町</a:t>
                      </a:r>
                      <a:endParaRPr kumimoji="1" lang="ja-JP" altLang="en-US" dirty="0"/>
                    </a:p>
                  </a:txBody>
                  <a:tcPr anchor="ctr"/>
                </a:tc>
                <a:tc>
                  <a:txBody>
                    <a:bodyPr/>
                    <a:lstStyle/>
                    <a:p>
                      <a:pPr algn="r"/>
                      <a:r>
                        <a:rPr kumimoji="1" lang="en-US" altLang="ja-JP" dirty="0" smtClean="0"/>
                        <a:t>415</a:t>
                      </a:r>
                      <a:endParaRPr kumimoji="1" lang="ja-JP" altLang="en-US" dirty="0"/>
                    </a:p>
                  </a:txBody>
                  <a:tcPr anchor="ctr"/>
                </a:tc>
                <a:tc>
                  <a:txBody>
                    <a:bodyPr/>
                    <a:lstStyle/>
                    <a:p>
                      <a:pPr algn="r"/>
                      <a:r>
                        <a:rPr kumimoji="1" lang="en-US" altLang="ja-JP" dirty="0" smtClean="0"/>
                        <a:t>5</a:t>
                      </a:r>
                      <a:endParaRPr kumimoji="1" lang="ja-JP" altLang="en-US" dirty="0"/>
                    </a:p>
                  </a:txBody>
                  <a:tcPr anchor="ctr"/>
                </a:tc>
                <a:tc>
                  <a:txBody>
                    <a:bodyPr/>
                    <a:lstStyle/>
                    <a:p>
                      <a:pPr algn="r"/>
                      <a:r>
                        <a:rPr kumimoji="1" lang="en-US" altLang="ja-JP" dirty="0" smtClean="0"/>
                        <a:t>850</a:t>
                      </a:r>
                      <a:endParaRPr kumimoji="1" lang="ja-JP" altLang="en-US" dirty="0"/>
                    </a:p>
                  </a:txBody>
                  <a:tcPr anchor="ctr"/>
                </a:tc>
                <a:tc>
                  <a:txBody>
                    <a:bodyPr/>
                    <a:lstStyle/>
                    <a:p>
                      <a:pPr algn="r"/>
                      <a:r>
                        <a:rPr kumimoji="1" lang="en-US" altLang="ja-JP" dirty="0" smtClean="0"/>
                        <a:t>6</a:t>
                      </a:r>
                      <a:endParaRPr kumimoji="1" lang="ja-JP" altLang="en-US" dirty="0"/>
                    </a:p>
                  </a:txBody>
                  <a:tcPr anchor="ctr"/>
                </a:tc>
                <a:tc>
                  <a:txBody>
                    <a:bodyPr/>
                    <a:lstStyle/>
                    <a:p>
                      <a:pPr algn="r"/>
                      <a:r>
                        <a:rPr kumimoji="1" lang="en-US" altLang="ja-JP" dirty="0" smtClean="0"/>
                        <a:t>775</a:t>
                      </a:r>
                      <a:endParaRPr kumimoji="1" lang="ja-JP" altLang="en-US" dirty="0"/>
                    </a:p>
                  </a:txBody>
                  <a:tcPr anchor="ctr"/>
                </a:tc>
                <a:tc>
                  <a:txBody>
                    <a:bodyPr/>
                    <a:lstStyle/>
                    <a:p>
                      <a:pPr algn="r"/>
                      <a:r>
                        <a:rPr kumimoji="1" lang="en-US" altLang="ja-JP" dirty="0" smtClean="0"/>
                        <a:t>19</a:t>
                      </a:r>
                      <a:endParaRPr kumimoji="1" lang="ja-JP" altLang="en-US" dirty="0"/>
                    </a:p>
                  </a:txBody>
                  <a:tcPr anchor="ctr"/>
                </a:tc>
                <a:tc>
                  <a:txBody>
                    <a:bodyPr/>
                    <a:lstStyle/>
                    <a:p>
                      <a:pPr algn="r"/>
                      <a:r>
                        <a:rPr kumimoji="1" lang="en-US" altLang="ja-JP" dirty="0" smtClean="0"/>
                        <a:t>3,933</a:t>
                      </a:r>
                      <a:endParaRPr kumimoji="1" lang="ja-JP" altLang="en-US" dirty="0"/>
                    </a:p>
                  </a:txBody>
                  <a:tcPr anchor="ctr"/>
                </a:tc>
                <a:tc>
                  <a:txBody>
                    <a:bodyPr/>
                    <a:lstStyle/>
                    <a:p>
                      <a:pPr algn="r"/>
                      <a:r>
                        <a:rPr kumimoji="1" lang="en-US" altLang="ja-JP" dirty="0" smtClean="0"/>
                        <a:t>94</a:t>
                      </a:r>
                      <a:endParaRPr kumimoji="1" lang="ja-JP" altLang="en-US" dirty="0"/>
                    </a:p>
                  </a:txBody>
                  <a:tcPr anchor="ctr"/>
                </a:tc>
                <a:tc>
                  <a:txBody>
                    <a:bodyPr/>
                    <a:lstStyle/>
                    <a:p>
                      <a:pPr algn="r"/>
                      <a:r>
                        <a:rPr kumimoji="1" lang="en-US" altLang="ja-JP" dirty="0" smtClean="0"/>
                        <a:t>24,445</a:t>
                      </a:r>
                      <a:endParaRPr kumimoji="1" lang="ja-JP" altLang="en-US" dirty="0"/>
                    </a:p>
                  </a:txBody>
                  <a:tcPr anchor="ctr"/>
                </a:tc>
                <a:tc>
                  <a:txBody>
                    <a:bodyPr/>
                    <a:lstStyle/>
                    <a:p>
                      <a:pPr algn="r"/>
                      <a:r>
                        <a:rPr kumimoji="1" lang="en-US" altLang="ja-JP" dirty="0" smtClean="0"/>
                        <a:t>1,222</a:t>
                      </a:r>
                      <a:endParaRPr kumimoji="1" lang="ja-JP" altLang="en-US" dirty="0"/>
                    </a:p>
                  </a:txBody>
                  <a:tcPr anchor="ctr"/>
                </a:tc>
                <a:extLst>
                  <a:ext uri="{0D108BD9-81ED-4DB2-BD59-A6C34878D82A}">
                    <a16:rowId xmlns:a16="http://schemas.microsoft.com/office/drawing/2014/main" val="3685028970"/>
                  </a:ext>
                </a:extLst>
              </a:tr>
              <a:tr h="421257">
                <a:tc>
                  <a:txBody>
                    <a:bodyPr/>
                    <a:lstStyle/>
                    <a:p>
                      <a:r>
                        <a:rPr kumimoji="1" lang="ja-JP" altLang="en-US" dirty="0" smtClean="0"/>
                        <a:t>愛南町</a:t>
                      </a:r>
                      <a:endParaRPr kumimoji="1" lang="ja-JP" altLang="en-US" dirty="0"/>
                    </a:p>
                  </a:txBody>
                  <a:tcPr anchor="ctr"/>
                </a:tc>
                <a:tc>
                  <a:txBody>
                    <a:bodyPr/>
                    <a:lstStyle/>
                    <a:p>
                      <a:pPr algn="r"/>
                      <a:r>
                        <a:rPr kumimoji="1" lang="en-US" altLang="ja-JP" dirty="0" smtClean="0"/>
                        <a:t>7,395</a:t>
                      </a:r>
                      <a:endParaRPr kumimoji="1" lang="ja-JP" altLang="en-US" dirty="0"/>
                    </a:p>
                  </a:txBody>
                  <a:tcPr anchor="ctr"/>
                </a:tc>
                <a:tc>
                  <a:txBody>
                    <a:bodyPr/>
                    <a:lstStyle/>
                    <a:p>
                      <a:pPr algn="r"/>
                      <a:r>
                        <a:rPr kumimoji="1" lang="en-US" altLang="ja-JP" dirty="0" smtClean="0"/>
                        <a:t>505</a:t>
                      </a:r>
                      <a:endParaRPr kumimoji="1" lang="ja-JP" altLang="en-US" dirty="0"/>
                    </a:p>
                  </a:txBody>
                  <a:tcPr anchor="ctr"/>
                </a:tc>
                <a:tc>
                  <a:txBody>
                    <a:bodyPr/>
                    <a:lstStyle/>
                    <a:p>
                      <a:pPr algn="r"/>
                      <a:r>
                        <a:rPr kumimoji="1" lang="en-US" altLang="ja-JP" dirty="0" smtClean="0"/>
                        <a:t>30,875</a:t>
                      </a:r>
                      <a:endParaRPr kumimoji="1" lang="ja-JP" altLang="en-US" dirty="0"/>
                    </a:p>
                  </a:txBody>
                  <a:tcPr anchor="ctr"/>
                </a:tc>
                <a:tc>
                  <a:txBody>
                    <a:bodyPr/>
                    <a:lstStyle/>
                    <a:p>
                      <a:pPr algn="r"/>
                      <a:r>
                        <a:rPr kumimoji="1" lang="en-US" altLang="ja-JP" dirty="0" smtClean="0"/>
                        <a:t>2,757</a:t>
                      </a:r>
                      <a:endParaRPr kumimoji="1" lang="ja-JP" altLang="en-US" dirty="0"/>
                    </a:p>
                  </a:txBody>
                  <a:tcPr anchor="ctr"/>
                </a:tc>
                <a:tc>
                  <a:txBody>
                    <a:bodyPr/>
                    <a:lstStyle/>
                    <a:p>
                      <a:pPr algn="r"/>
                      <a:r>
                        <a:rPr kumimoji="1" lang="en-US" altLang="ja-JP" dirty="0" smtClean="0"/>
                        <a:t>85,217</a:t>
                      </a:r>
                      <a:endParaRPr kumimoji="1" lang="ja-JP" altLang="en-US" dirty="0"/>
                    </a:p>
                  </a:txBody>
                  <a:tcPr anchor="ctr"/>
                </a:tc>
                <a:tc>
                  <a:txBody>
                    <a:bodyPr/>
                    <a:lstStyle/>
                    <a:p>
                      <a:pPr algn="r"/>
                      <a:r>
                        <a:rPr kumimoji="1" lang="en-US" altLang="ja-JP" dirty="0" smtClean="0"/>
                        <a:t>7,453</a:t>
                      </a:r>
                      <a:endParaRPr kumimoji="1" lang="ja-JP" altLang="en-US" dirty="0"/>
                    </a:p>
                  </a:txBody>
                  <a:tcPr anchor="ctr"/>
                </a:tc>
                <a:tc>
                  <a:txBody>
                    <a:bodyPr/>
                    <a:lstStyle/>
                    <a:p>
                      <a:pPr algn="r"/>
                      <a:r>
                        <a:rPr kumimoji="1" lang="en-US" altLang="ja-JP" dirty="0" smtClean="0"/>
                        <a:t>126,366</a:t>
                      </a:r>
                      <a:endParaRPr kumimoji="1" lang="ja-JP" altLang="en-US" dirty="0"/>
                    </a:p>
                  </a:txBody>
                  <a:tcPr anchor="ctr"/>
                </a:tc>
                <a:tc>
                  <a:txBody>
                    <a:bodyPr/>
                    <a:lstStyle/>
                    <a:p>
                      <a:pPr algn="r"/>
                      <a:r>
                        <a:rPr kumimoji="1" lang="en-US" altLang="ja-JP" dirty="0" smtClean="0"/>
                        <a:t>8,500</a:t>
                      </a:r>
                      <a:endParaRPr kumimoji="1" lang="ja-JP" altLang="en-US" dirty="0"/>
                    </a:p>
                  </a:txBody>
                  <a:tcPr anchor="ctr"/>
                </a:tc>
                <a:tc>
                  <a:txBody>
                    <a:bodyPr/>
                    <a:lstStyle/>
                    <a:p>
                      <a:pPr algn="r"/>
                      <a:r>
                        <a:rPr kumimoji="1" lang="en-US" altLang="ja-JP" dirty="0" smtClean="0"/>
                        <a:t>101,845</a:t>
                      </a:r>
                      <a:endParaRPr kumimoji="1" lang="ja-JP" altLang="en-US" dirty="0"/>
                    </a:p>
                  </a:txBody>
                  <a:tcPr anchor="ctr"/>
                </a:tc>
                <a:tc>
                  <a:txBody>
                    <a:bodyPr/>
                    <a:lstStyle/>
                    <a:p>
                      <a:pPr algn="r"/>
                      <a:r>
                        <a:rPr kumimoji="1" lang="en-US" altLang="ja-JP" dirty="0" smtClean="0"/>
                        <a:t>6,559</a:t>
                      </a:r>
                      <a:endParaRPr kumimoji="1" lang="ja-JP" altLang="en-US" dirty="0"/>
                    </a:p>
                  </a:txBody>
                  <a:tcPr anchor="ctr"/>
                </a:tc>
                <a:extLst>
                  <a:ext uri="{0D108BD9-81ED-4DB2-BD59-A6C34878D82A}">
                    <a16:rowId xmlns:a16="http://schemas.microsoft.com/office/drawing/2014/main" val="4144911481"/>
                  </a:ext>
                </a:extLst>
              </a:tr>
            </a:tbl>
          </a:graphicData>
        </a:graphic>
      </p:graphicFrame>
      <p:sp>
        <p:nvSpPr>
          <p:cNvPr id="5" name="テキスト ボックス 4"/>
          <p:cNvSpPr txBox="1"/>
          <p:nvPr/>
        </p:nvSpPr>
        <p:spPr>
          <a:xfrm>
            <a:off x="233916" y="132907"/>
            <a:ext cx="5608676" cy="523220"/>
          </a:xfrm>
          <a:prstGeom prst="rect">
            <a:avLst/>
          </a:prstGeom>
          <a:noFill/>
          <a:ln w="41275">
            <a:solidFill>
              <a:srgbClr val="FF0000"/>
            </a:solidFill>
          </a:ln>
        </p:spPr>
        <p:txBody>
          <a:bodyPr wrap="square" rtlCol="0">
            <a:spAutoFit/>
          </a:bodyPr>
          <a:lstStyle/>
          <a:p>
            <a:r>
              <a:rPr kumimoji="1" lang="ja-JP" altLang="en-US" sz="2800" dirty="0" smtClean="0"/>
              <a:t>各自治体別　ふるさと納税額推移</a:t>
            </a:r>
            <a:endParaRPr kumimoji="1" lang="ja-JP" altLang="en-US" sz="2800" dirty="0"/>
          </a:p>
        </p:txBody>
      </p:sp>
      <p:sp>
        <p:nvSpPr>
          <p:cNvPr id="6" name="テキスト ボックス 5"/>
          <p:cNvSpPr txBox="1"/>
          <p:nvPr/>
        </p:nvSpPr>
        <p:spPr>
          <a:xfrm>
            <a:off x="9516289" y="530331"/>
            <a:ext cx="2344783" cy="369332"/>
          </a:xfrm>
          <a:prstGeom prst="rect">
            <a:avLst/>
          </a:prstGeom>
          <a:noFill/>
        </p:spPr>
        <p:txBody>
          <a:bodyPr wrap="square" rtlCol="0">
            <a:spAutoFit/>
          </a:bodyPr>
          <a:lstStyle/>
          <a:p>
            <a:r>
              <a:rPr kumimoji="1" lang="ja-JP" altLang="en-US" dirty="0" smtClean="0"/>
              <a:t>（単位：千円、件）</a:t>
            </a:r>
            <a:endParaRPr kumimoji="1" lang="ja-JP" altLang="en-US" dirty="0"/>
          </a:p>
        </p:txBody>
      </p:sp>
    </p:spTree>
    <p:extLst>
      <p:ext uri="{BB962C8B-B14F-4D97-AF65-F5344CB8AC3E}">
        <p14:creationId xmlns:p14="http://schemas.microsoft.com/office/powerpoint/2010/main" val="3245946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6167" y="463731"/>
            <a:ext cx="3174274" cy="523220"/>
          </a:xfrm>
          <a:prstGeom prst="rect">
            <a:avLst/>
          </a:prstGeom>
          <a:solidFill>
            <a:schemeClr val="bg1"/>
          </a:solidFill>
          <a:ln w="38100">
            <a:solidFill>
              <a:srgbClr val="FF0000"/>
            </a:solidFill>
          </a:ln>
        </p:spPr>
        <p:txBody>
          <a:bodyPr wrap="square" rtlCol="0">
            <a:spAutoFit/>
          </a:bodyPr>
          <a:lstStyle/>
          <a:p>
            <a:r>
              <a:rPr kumimoji="1" lang="ja-JP" altLang="en-US" sz="2800" dirty="0" smtClean="0"/>
              <a:t>愛媛県合計の推移</a:t>
            </a:r>
            <a:endParaRPr kumimoji="1" lang="ja-JP" altLang="en-US" sz="2800" dirty="0"/>
          </a:p>
        </p:txBody>
      </p:sp>
      <p:graphicFrame>
        <p:nvGraphicFramePr>
          <p:cNvPr id="3" name="表 2"/>
          <p:cNvGraphicFramePr>
            <a:graphicFrameLocks noGrp="1"/>
          </p:cNvGraphicFramePr>
          <p:nvPr>
            <p:extLst>
              <p:ext uri="{D42A27DB-BD31-4B8C-83A1-F6EECF244321}">
                <p14:modId xmlns:p14="http://schemas.microsoft.com/office/powerpoint/2010/main" val="840068992"/>
              </p:ext>
            </p:extLst>
          </p:nvPr>
        </p:nvGraphicFramePr>
        <p:xfrm>
          <a:off x="346167" y="1319349"/>
          <a:ext cx="3095896" cy="1107440"/>
        </p:xfrm>
        <a:graphic>
          <a:graphicData uri="http://schemas.openxmlformats.org/drawingml/2006/table">
            <a:tbl>
              <a:tblPr firstRow="1" bandRow="1">
                <a:tableStyleId>{5940675A-B579-460E-94D1-54222C63F5DA}</a:tableStyleId>
              </a:tblPr>
              <a:tblGrid>
                <a:gridCol w="1547948">
                  <a:extLst>
                    <a:ext uri="{9D8B030D-6E8A-4147-A177-3AD203B41FA5}">
                      <a16:colId xmlns:a16="http://schemas.microsoft.com/office/drawing/2014/main" val="700212389"/>
                    </a:ext>
                  </a:extLst>
                </a:gridCol>
                <a:gridCol w="1547948">
                  <a:extLst>
                    <a:ext uri="{9D8B030D-6E8A-4147-A177-3AD203B41FA5}">
                      <a16:colId xmlns:a16="http://schemas.microsoft.com/office/drawing/2014/main" val="3293645660"/>
                    </a:ext>
                  </a:extLst>
                </a:gridCol>
              </a:tblGrid>
              <a:tr h="326329">
                <a:tc gridSpan="2">
                  <a:txBody>
                    <a:bodyPr/>
                    <a:lstStyle/>
                    <a:p>
                      <a:pPr algn="ctr"/>
                      <a:r>
                        <a:rPr kumimoji="1" lang="ja-JP" altLang="en-US" dirty="0" smtClean="0"/>
                        <a:t>平成</a:t>
                      </a:r>
                      <a:r>
                        <a:rPr kumimoji="1" lang="en-US" altLang="ja-JP" dirty="0" smtClean="0"/>
                        <a:t>20</a:t>
                      </a:r>
                      <a:r>
                        <a:rPr kumimoji="1" lang="ja-JP" altLang="en-US" dirty="0" smtClean="0"/>
                        <a:t>年度</a:t>
                      </a:r>
                      <a:endParaRPr kumimoji="1" lang="ja-JP" altLang="en-US" dirty="0"/>
                    </a:p>
                  </a:txBody>
                  <a:tcPr anchor="ctr"/>
                </a:tc>
                <a:tc hMerge="1">
                  <a:txBody>
                    <a:bodyPr/>
                    <a:lstStyle/>
                    <a:p>
                      <a:endParaRPr kumimoji="1" lang="ja-JP" altLang="en-US" dirty="0"/>
                    </a:p>
                  </a:txBody>
                  <a:tcPr/>
                </a:tc>
                <a:extLst>
                  <a:ext uri="{0D108BD9-81ED-4DB2-BD59-A6C34878D82A}">
                    <a16:rowId xmlns:a16="http://schemas.microsoft.com/office/drawing/2014/main" val="828421114"/>
                  </a:ext>
                </a:extLst>
              </a:tr>
              <a:tr h="370840">
                <a:tc>
                  <a:txBody>
                    <a:bodyPr/>
                    <a:lstStyle/>
                    <a:p>
                      <a:pPr algn="ctr"/>
                      <a:r>
                        <a:rPr kumimoji="1" lang="ja-JP" altLang="en-US" dirty="0" smtClean="0"/>
                        <a:t>金額</a:t>
                      </a:r>
                      <a:endParaRPr kumimoji="1" lang="ja-JP" altLang="en-US" dirty="0"/>
                    </a:p>
                  </a:txBody>
                  <a:tcPr anchor="ctr"/>
                </a:tc>
                <a:tc>
                  <a:txBody>
                    <a:bodyPr/>
                    <a:lstStyle/>
                    <a:p>
                      <a:pPr algn="ctr"/>
                      <a:r>
                        <a:rPr kumimoji="1" lang="ja-JP" altLang="en-US" dirty="0" smtClean="0"/>
                        <a:t>件数</a:t>
                      </a:r>
                      <a:endParaRPr kumimoji="1" lang="ja-JP" altLang="en-US" dirty="0"/>
                    </a:p>
                  </a:txBody>
                  <a:tcPr anchor="ctr"/>
                </a:tc>
                <a:extLst>
                  <a:ext uri="{0D108BD9-81ED-4DB2-BD59-A6C34878D82A}">
                    <a16:rowId xmlns:a16="http://schemas.microsoft.com/office/drawing/2014/main" val="1088864124"/>
                  </a:ext>
                </a:extLst>
              </a:tr>
              <a:tr h="370840">
                <a:tc>
                  <a:txBody>
                    <a:bodyPr/>
                    <a:lstStyle/>
                    <a:p>
                      <a:pPr algn="r"/>
                      <a:r>
                        <a:rPr kumimoji="1" lang="en-US" altLang="ja-JP" dirty="0" smtClean="0"/>
                        <a:t>55,526</a:t>
                      </a:r>
                      <a:endParaRPr kumimoji="1" lang="ja-JP" altLang="en-US" dirty="0"/>
                    </a:p>
                  </a:txBody>
                  <a:tcPr/>
                </a:tc>
                <a:tc>
                  <a:txBody>
                    <a:bodyPr/>
                    <a:lstStyle/>
                    <a:p>
                      <a:pPr algn="r"/>
                      <a:r>
                        <a:rPr kumimoji="1" lang="en-US" altLang="ja-JP" dirty="0" smtClean="0"/>
                        <a:t>1,164</a:t>
                      </a:r>
                      <a:endParaRPr kumimoji="1" lang="ja-JP" altLang="en-US" dirty="0"/>
                    </a:p>
                  </a:txBody>
                  <a:tcPr/>
                </a:tc>
                <a:extLst>
                  <a:ext uri="{0D108BD9-81ED-4DB2-BD59-A6C34878D82A}">
                    <a16:rowId xmlns:a16="http://schemas.microsoft.com/office/drawing/2014/main" val="2965413230"/>
                  </a:ext>
                </a:extLst>
              </a:tr>
            </a:tbl>
          </a:graphicData>
        </a:graphic>
      </p:graphicFrame>
      <p:sp>
        <p:nvSpPr>
          <p:cNvPr id="4" name="右矢印 3"/>
          <p:cNvSpPr/>
          <p:nvPr/>
        </p:nvSpPr>
        <p:spPr>
          <a:xfrm>
            <a:off x="3611882" y="1678577"/>
            <a:ext cx="653142" cy="424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1289625159"/>
              </p:ext>
            </p:extLst>
          </p:nvPr>
        </p:nvGraphicFramePr>
        <p:xfrm>
          <a:off x="4349933" y="1319349"/>
          <a:ext cx="3095896" cy="1107440"/>
        </p:xfrm>
        <a:graphic>
          <a:graphicData uri="http://schemas.openxmlformats.org/drawingml/2006/table">
            <a:tbl>
              <a:tblPr firstRow="1" bandRow="1">
                <a:tableStyleId>{5940675A-B579-460E-94D1-54222C63F5DA}</a:tableStyleId>
              </a:tblPr>
              <a:tblGrid>
                <a:gridCol w="1547948">
                  <a:extLst>
                    <a:ext uri="{9D8B030D-6E8A-4147-A177-3AD203B41FA5}">
                      <a16:colId xmlns:a16="http://schemas.microsoft.com/office/drawing/2014/main" val="700212389"/>
                    </a:ext>
                  </a:extLst>
                </a:gridCol>
                <a:gridCol w="1547948">
                  <a:extLst>
                    <a:ext uri="{9D8B030D-6E8A-4147-A177-3AD203B41FA5}">
                      <a16:colId xmlns:a16="http://schemas.microsoft.com/office/drawing/2014/main" val="3293645660"/>
                    </a:ext>
                  </a:extLst>
                </a:gridCol>
              </a:tblGrid>
              <a:tr h="326329">
                <a:tc gridSpan="2">
                  <a:txBody>
                    <a:bodyPr/>
                    <a:lstStyle/>
                    <a:p>
                      <a:pPr algn="ctr"/>
                      <a:r>
                        <a:rPr kumimoji="1" lang="ja-JP" altLang="en-US" dirty="0" smtClean="0"/>
                        <a:t>平成</a:t>
                      </a:r>
                      <a:r>
                        <a:rPr kumimoji="1" lang="en-US" altLang="ja-JP" dirty="0" smtClean="0"/>
                        <a:t>21</a:t>
                      </a:r>
                      <a:r>
                        <a:rPr kumimoji="1" lang="ja-JP" altLang="en-US" dirty="0" smtClean="0"/>
                        <a:t>年度</a:t>
                      </a:r>
                      <a:endParaRPr kumimoji="1" lang="ja-JP" altLang="en-US" dirty="0"/>
                    </a:p>
                  </a:txBody>
                  <a:tcPr anchor="ctr"/>
                </a:tc>
                <a:tc hMerge="1">
                  <a:txBody>
                    <a:bodyPr/>
                    <a:lstStyle/>
                    <a:p>
                      <a:endParaRPr kumimoji="1" lang="ja-JP" altLang="en-US" dirty="0"/>
                    </a:p>
                  </a:txBody>
                  <a:tcPr/>
                </a:tc>
                <a:extLst>
                  <a:ext uri="{0D108BD9-81ED-4DB2-BD59-A6C34878D82A}">
                    <a16:rowId xmlns:a16="http://schemas.microsoft.com/office/drawing/2014/main" val="828421114"/>
                  </a:ext>
                </a:extLst>
              </a:tr>
              <a:tr h="370840">
                <a:tc>
                  <a:txBody>
                    <a:bodyPr/>
                    <a:lstStyle/>
                    <a:p>
                      <a:pPr algn="ctr"/>
                      <a:r>
                        <a:rPr kumimoji="1" lang="ja-JP" altLang="en-US" dirty="0" smtClean="0"/>
                        <a:t>金額</a:t>
                      </a:r>
                      <a:endParaRPr kumimoji="1" lang="ja-JP" altLang="en-US" dirty="0"/>
                    </a:p>
                  </a:txBody>
                  <a:tcPr anchor="ctr"/>
                </a:tc>
                <a:tc>
                  <a:txBody>
                    <a:bodyPr/>
                    <a:lstStyle/>
                    <a:p>
                      <a:pPr algn="ctr"/>
                      <a:r>
                        <a:rPr kumimoji="1" lang="ja-JP" altLang="en-US" dirty="0" smtClean="0"/>
                        <a:t>件数</a:t>
                      </a:r>
                      <a:endParaRPr kumimoji="1" lang="ja-JP" altLang="en-US" dirty="0"/>
                    </a:p>
                  </a:txBody>
                  <a:tcPr anchor="ctr"/>
                </a:tc>
                <a:extLst>
                  <a:ext uri="{0D108BD9-81ED-4DB2-BD59-A6C34878D82A}">
                    <a16:rowId xmlns:a16="http://schemas.microsoft.com/office/drawing/2014/main" val="1088864124"/>
                  </a:ext>
                </a:extLst>
              </a:tr>
              <a:tr h="370840">
                <a:tc>
                  <a:txBody>
                    <a:bodyPr/>
                    <a:lstStyle/>
                    <a:p>
                      <a:pPr algn="r"/>
                      <a:r>
                        <a:rPr kumimoji="1" lang="en-US" altLang="ja-JP" dirty="0" smtClean="0"/>
                        <a:t>83,926</a:t>
                      </a:r>
                      <a:endParaRPr kumimoji="1" lang="ja-JP" altLang="en-US" dirty="0"/>
                    </a:p>
                  </a:txBody>
                  <a:tcPr/>
                </a:tc>
                <a:tc>
                  <a:txBody>
                    <a:bodyPr/>
                    <a:lstStyle/>
                    <a:p>
                      <a:pPr algn="r"/>
                      <a:r>
                        <a:rPr kumimoji="1" lang="en-US" altLang="ja-JP" dirty="0" smtClean="0"/>
                        <a:t>1,988</a:t>
                      </a:r>
                      <a:endParaRPr kumimoji="1" lang="ja-JP" altLang="en-US" dirty="0"/>
                    </a:p>
                  </a:txBody>
                  <a:tcPr/>
                </a:tc>
                <a:extLst>
                  <a:ext uri="{0D108BD9-81ED-4DB2-BD59-A6C34878D82A}">
                    <a16:rowId xmlns:a16="http://schemas.microsoft.com/office/drawing/2014/main" val="2965413230"/>
                  </a:ext>
                </a:extLst>
              </a:tr>
            </a:tbl>
          </a:graphicData>
        </a:graphic>
      </p:graphicFrame>
      <p:sp>
        <p:nvSpPr>
          <p:cNvPr id="6" name="右矢印 5"/>
          <p:cNvSpPr/>
          <p:nvPr/>
        </p:nvSpPr>
        <p:spPr>
          <a:xfrm>
            <a:off x="7530738" y="1678577"/>
            <a:ext cx="653142" cy="424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4105884369"/>
              </p:ext>
            </p:extLst>
          </p:nvPr>
        </p:nvGraphicFramePr>
        <p:xfrm>
          <a:off x="8268789" y="1319349"/>
          <a:ext cx="3095896" cy="1107440"/>
        </p:xfrm>
        <a:graphic>
          <a:graphicData uri="http://schemas.openxmlformats.org/drawingml/2006/table">
            <a:tbl>
              <a:tblPr firstRow="1" bandRow="1">
                <a:tableStyleId>{5940675A-B579-460E-94D1-54222C63F5DA}</a:tableStyleId>
              </a:tblPr>
              <a:tblGrid>
                <a:gridCol w="1547948">
                  <a:extLst>
                    <a:ext uri="{9D8B030D-6E8A-4147-A177-3AD203B41FA5}">
                      <a16:colId xmlns:a16="http://schemas.microsoft.com/office/drawing/2014/main" val="700212389"/>
                    </a:ext>
                  </a:extLst>
                </a:gridCol>
                <a:gridCol w="1547948">
                  <a:extLst>
                    <a:ext uri="{9D8B030D-6E8A-4147-A177-3AD203B41FA5}">
                      <a16:colId xmlns:a16="http://schemas.microsoft.com/office/drawing/2014/main" val="3293645660"/>
                    </a:ext>
                  </a:extLst>
                </a:gridCol>
              </a:tblGrid>
              <a:tr h="326329">
                <a:tc gridSpan="2">
                  <a:txBody>
                    <a:bodyPr/>
                    <a:lstStyle/>
                    <a:p>
                      <a:pPr algn="ctr"/>
                      <a:r>
                        <a:rPr kumimoji="1" lang="ja-JP" altLang="en-US" dirty="0" smtClean="0"/>
                        <a:t>平成</a:t>
                      </a:r>
                      <a:r>
                        <a:rPr kumimoji="1" lang="en-US" altLang="ja-JP" dirty="0" smtClean="0"/>
                        <a:t>22</a:t>
                      </a:r>
                      <a:r>
                        <a:rPr kumimoji="1" lang="ja-JP" altLang="en-US" dirty="0" smtClean="0"/>
                        <a:t>年度</a:t>
                      </a:r>
                      <a:endParaRPr kumimoji="1" lang="ja-JP" altLang="en-US" dirty="0"/>
                    </a:p>
                  </a:txBody>
                  <a:tcPr anchor="ctr"/>
                </a:tc>
                <a:tc hMerge="1">
                  <a:txBody>
                    <a:bodyPr/>
                    <a:lstStyle/>
                    <a:p>
                      <a:endParaRPr kumimoji="1" lang="ja-JP" altLang="en-US" dirty="0"/>
                    </a:p>
                  </a:txBody>
                  <a:tcPr/>
                </a:tc>
                <a:extLst>
                  <a:ext uri="{0D108BD9-81ED-4DB2-BD59-A6C34878D82A}">
                    <a16:rowId xmlns:a16="http://schemas.microsoft.com/office/drawing/2014/main" val="828421114"/>
                  </a:ext>
                </a:extLst>
              </a:tr>
              <a:tr h="370840">
                <a:tc>
                  <a:txBody>
                    <a:bodyPr/>
                    <a:lstStyle/>
                    <a:p>
                      <a:pPr algn="ctr"/>
                      <a:r>
                        <a:rPr kumimoji="1" lang="ja-JP" altLang="en-US" dirty="0" smtClean="0"/>
                        <a:t>金額</a:t>
                      </a:r>
                      <a:endParaRPr kumimoji="1" lang="ja-JP" altLang="en-US" dirty="0"/>
                    </a:p>
                  </a:txBody>
                  <a:tcPr anchor="ctr"/>
                </a:tc>
                <a:tc>
                  <a:txBody>
                    <a:bodyPr/>
                    <a:lstStyle/>
                    <a:p>
                      <a:pPr algn="ctr"/>
                      <a:r>
                        <a:rPr kumimoji="1" lang="ja-JP" altLang="en-US" dirty="0" smtClean="0"/>
                        <a:t>件数</a:t>
                      </a:r>
                      <a:endParaRPr kumimoji="1" lang="ja-JP" altLang="en-US" dirty="0"/>
                    </a:p>
                  </a:txBody>
                  <a:tcPr anchor="ctr"/>
                </a:tc>
                <a:extLst>
                  <a:ext uri="{0D108BD9-81ED-4DB2-BD59-A6C34878D82A}">
                    <a16:rowId xmlns:a16="http://schemas.microsoft.com/office/drawing/2014/main" val="1088864124"/>
                  </a:ext>
                </a:extLst>
              </a:tr>
              <a:tr h="370840">
                <a:tc>
                  <a:txBody>
                    <a:bodyPr/>
                    <a:lstStyle/>
                    <a:p>
                      <a:pPr algn="r"/>
                      <a:r>
                        <a:rPr kumimoji="1" lang="en-US" altLang="ja-JP" dirty="0" smtClean="0"/>
                        <a:t>72,922</a:t>
                      </a:r>
                      <a:endParaRPr kumimoji="1" lang="ja-JP" altLang="en-US" dirty="0"/>
                    </a:p>
                  </a:txBody>
                  <a:tcPr/>
                </a:tc>
                <a:tc>
                  <a:txBody>
                    <a:bodyPr/>
                    <a:lstStyle/>
                    <a:p>
                      <a:pPr algn="r"/>
                      <a:r>
                        <a:rPr kumimoji="1" lang="en-US" altLang="ja-JP" dirty="0" smtClean="0"/>
                        <a:t>1,745</a:t>
                      </a:r>
                      <a:endParaRPr kumimoji="1" lang="ja-JP" altLang="en-US" dirty="0"/>
                    </a:p>
                  </a:txBody>
                  <a:tcPr/>
                </a:tc>
                <a:extLst>
                  <a:ext uri="{0D108BD9-81ED-4DB2-BD59-A6C34878D82A}">
                    <a16:rowId xmlns:a16="http://schemas.microsoft.com/office/drawing/2014/main" val="2965413230"/>
                  </a:ext>
                </a:extLst>
              </a:tr>
            </a:tbl>
          </a:graphicData>
        </a:graphic>
      </p:graphicFrame>
      <p:sp>
        <p:nvSpPr>
          <p:cNvPr id="8" name="右矢印 7"/>
          <p:cNvSpPr/>
          <p:nvPr/>
        </p:nvSpPr>
        <p:spPr>
          <a:xfrm rot="5400000">
            <a:off x="8889273" y="2612573"/>
            <a:ext cx="653142" cy="424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2334667865"/>
              </p:ext>
            </p:extLst>
          </p:nvPr>
        </p:nvGraphicFramePr>
        <p:xfrm>
          <a:off x="8268789" y="3307797"/>
          <a:ext cx="3095896" cy="1107440"/>
        </p:xfrm>
        <a:graphic>
          <a:graphicData uri="http://schemas.openxmlformats.org/drawingml/2006/table">
            <a:tbl>
              <a:tblPr firstRow="1" bandRow="1">
                <a:tableStyleId>{5940675A-B579-460E-94D1-54222C63F5DA}</a:tableStyleId>
              </a:tblPr>
              <a:tblGrid>
                <a:gridCol w="1547948">
                  <a:extLst>
                    <a:ext uri="{9D8B030D-6E8A-4147-A177-3AD203B41FA5}">
                      <a16:colId xmlns:a16="http://schemas.microsoft.com/office/drawing/2014/main" val="700212389"/>
                    </a:ext>
                  </a:extLst>
                </a:gridCol>
                <a:gridCol w="1547948">
                  <a:extLst>
                    <a:ext uri="{9D8B030D-6E8A-4147-A177-3AD203B41FA5}">
                      <a16:colId xmlns:a16="http://schemas.microsoft.com/office/drawing/2014/main" val="3293645660"/>
                    </a:ext>
                  </a:extLst>
                </a:gridCol>
              </a:tblGrid>
              <a:tr h="326329">
                <a:tc gridSpan="2">
                  <a:txBody>
                    <a:bodyPr/>
                    <a:lstStyle/>
                    <a:p>
                      <a:pPr algn="ctr"/>
                      <a:r>
                        <a:rPr kumimoji="1" lang="ja-JP" altLang="en-US" dirty="0" smtClean="0"/>
                        <a:t>平成</a:t>
                      </a:r>
                      <a:r>
                        <a:rPr kumimoji="1" lang="en-US" altLang="ja-JP" dirty="0" smtClean="0"/>
                        <a:t>23</a:t>
                      </a:r>
                      <a:r>
                        <a:rPr kumimoji="1" lang="ja-JP" altLang="en-US" dirty="0" smtClean="0"/>
                        <a:t>年度</a:t>
                      </a:r>
                      <a:endParaRPr kumimoji="1" lang="ja-JP" altLang="en-US" dirty="0"/>
                    </a:p>
                  </a:txBody>
                  <a:tcPr anchor="ctr"/>
                </a:tc>
                <a:tc hMerge="1">
                  <a:txBody>
                    <a:bodyPr/>
                    <a:lstStyle/>
                    <a:p>
                      <a:endParaRPr kumimoji="1" lang="ja-JP" altLang="en-US" dirty="0"/>
                    </a:p>
                  </a:txBody>
                  <a:tcPr/>
                </a:tc>
                <a:extLst>
                  <a:ext uri="{0D108BD9-81ED-4DB2-BD59-A6C34878D82A}">
                    <a16:rowId xmlns:a16="http://schemas.microsoft.com/office/drawing/2014/main" val="828421114"/>
                  </a:ext>
                </a:extLst>
              </a:tr>
              <a:tr h="370840">
                <a:tc>
                  <a:txBody>
                    <a:bodyPr/>
                    <a:lstStyle/>
                    <a:p>
                      <a:pPr algn="ctr"/>
                      <a:r>
                        <a:rPr kumimoji="1" lang="ja-JP" altLang="en-US" dirty="0" smtClean="0"/>
                        <a:t>金額</a:t>
                      </a:r>
                      <a:endParaRPr kumimoji="1" lang="ja-JP" altLang="en-US" dirty="0"/>
                    </a:p>
                  </a:txBody>
                  <a:tcPr anchor="ctr"/>
                </a:tc>
                <a:tc>
                  <a:txBody>
                    <a:bodyPr/>
                    <a:lstStyle/>
                    <a:p>
                      <a:pPr algn="ctr"/>
                      <a:r>
                        <a:rPr kumimoji="1" lang="ja-JP" altLang="en-US" dirty="0" smtClean="0"/>
                        <a:t>件数</a:t>
                      </a:r>
                      <a:endParaRPr kumimoji="1" lang="ja-JP" altLang="en-US" dirty="0"/>
                    </a:p>
                  </a:txBody>
                  <a:tcPr anchor="ctr"/>
                </a:tc>
                <a:extLst>
                  <a:ext uri="{0D108BD9-81ED-4DB2-BD59-A6C34878D82A}">
                    <a16:rowId xmlns:a16="http://schemas.microsoft.com/office/drawing/2014/main" val="1088864124"/>
                  </a:ext>
                </a:extLst>
              </a:tr>
              <a:tr h="370840">
                <a:tc>
                  <a:txBody>
                    <a:bodyPr/>
                    <a:lstStyle/>
                    <a:p>
                      <a:pPr algn="r"/>
                      <a:r>
                        <a:rPr kumimoji="1" lang="en-US" altLang="ja-JP" dirty="0" smtClean="0"/>
                        <a:t>72,290</a:t>
                      </a:r>
                      <a:endParaRPr kumimoji="1" lang="ja-JP" altLang="en-US" dirty="0"/>
                    </a:p>
                  </a:txBody>
                  <a:tcPr/>
                </a:tc>
                <a:tc>
                  <a:txBody>
                    <a:bodyPr/>
                    <a:lstStyle/>
                    <a:p>
                      <a:pPr algn="r"/>
                      <a:r>
                        <a:rPr kumimoji="1" lang="en-US" altLang="ja-JP" dirty="0" smtClean="0"/>
                        <a:t>2,158</a:t>
                      </a:r>
                      <a:endParaRPr kumimoji="1" lang="ja-JP" altLang="en-US" dirty="0"/>
                    </a:p>
                  </a:txBody>
                  <a:tcPr/>
                </a:tc>
                <a:extLst>
                  <a:ext uri="{0D108BD9-81ED-4DB2-BD59-A6C34878D82A}">
                    <a16:rowId xmlns:a16="http://schemas.microsoft.com/office/drawing/2014/main" val="2965413230"/>
                  </a:ext>
                </a:extLst>
              </a:tr>
            </a:tbl>
          </a:graphicData>
        </a:graphic>
      </p:graphicFrame>
      <p:sp>
        <p:nvSpPr>
          <p:cNvPr id="10" name="右矢印 9"/>
          <p:cNvSpPr/>
          <p:nvPr/>
        </p:nvSpPr>
        <p:spPr>
          <a:xfrm rot="5400000">
            <a:off x="8889272" y="4640392"/>
            <a:ext cx="653142" cy="424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1" name="表 10"/>
          <p:cNvGraphicFramePr>
            <a:graphicFrameLocks noGrp="1"/>
          </p:cNvGraphicFramePr>
          <p:nvPr>
            <p:extLst>
              <p:ext uri="{D42A27DB-BD31-4B8C-83A1-F6EECF244321}">
                <p14:modId xmlns:p14="http://schemas.microsoft.com/office/powerpoint/2010/main" val="1283756735"/>
              </p:ext>
            </p:extLst>
          </p:nvPr>
        </p:nvGraphicFramePr>
        <p:xfrm>
          <a:off x="8268789" y="5250897"/>
          <a:ext cx="3095896" cy="1107440"/>
        </p:xfrm>
        <a:graphic>
          <a:graphicData uri="http://schemas.openxmlformats.org/drawingml/2006/table">
            <a:tbl>
              <a:tblPr firstRow="1" bandRow="1">
                <a:tableStyleId>{5940675A-B579-460E-94D1-54222C63F5DA}</a:tableStyleId>
              </a:tblPr>
              <a:tblGrid>
                <a:gridCol w="1547948">
                  <a:extLst>
                    <a:ext uri="{9D8B030D-6E8A-4147-A177-3AD203B41FA5}">
                      <a16:colId xmlns:a16="http://schemas.microsoft.com/office/drawing/2014/main" val="700212389"/>
                    </a:ext>
                  </a:extLst>
                </a:gridCol>
                <a:gridCol w="1547948">
                  <a:extLst>
                    <a:ext uri="{9D8B030D-6E8A-4147-A177-3AD203B41FA5}">
                      <a16:colId xmlns:a16="http://schemas.microsoft.com/office/drawing/2014/main" val="3293645660"/>
                    </a:ext>
                  </a:extLst>
                </a:gridCol>
              </a:tblGrid>
              <a:tr h="326329">
                <a:tc gridSpan="2">
                  <a:txBody>
                    <a:bodyPr/>
                    <a:lstStyle/>
                    <a:p>
                      <a:pPr algn="ctr"/>
                      <a:r>
                        <a:rPr kumimoji="1" lang="ja-JP" altLang="en-US" dirty="0" smtClean="0"/>
                        <a:t>平成</a:t>
                      </a:r>
                      <a:r>
                        <a:rPr kumimoji="1" lang="en-US" altLang="ja-JP" dirty="0" smtClean="0"/>
                        <a:t>24</a:t>
                      </a:r>
                      <a:r>
                        <a:rPr kumimoji="1" lang="ja-JP" altLang="en-US" dirty="0" smtClean="0"/>
                        <a:t>年度</a:t>
                      </a:r>
                      <a:endParaRPr kumimoji="1" lang="ja-JP" altLang="en-US" dirty="0"/>
                    </a:p>
                  </a:txBody>
                  <a:tcPr anchor="ctr"/>
                </a:tc>
                <a:tc hMerge="1">
                  <a:txBody>
                    <a:bodyPr/>
                    <a:lstStyle/>
                    <a:p>
                      <a:endParaRPr kumimoji="1" lang="ja-JP" altLang="en-US" dirty="0"/>
                    </a:p>
                  </a:txBody>
                  <a:tcPr/>
                </a:tc>
                <a:extLst>
                  <a:ext uri="{0D108BD9-81ED-4DB2-BD59-A6C34878D82A}">
                    <a16:rowId xmlns:a16="http://schemas.microsoft.com/office/drawing/2014/main" val="828421114"/>
                  </a:ext>
                </a:extLst>
              </a:tr>
              <a:tr h="370840">
                <a:tc>
                  <a:txBody>
                    <a:bodyPr/>
                    <a:lstStyle/>
                    <a:p>
                      <a:pPr algn="ctr"/>
                      <a:r>
                        <a:rPr kumimoji="1" lang="ja-JP" altLang="en-US" dirty="0" smtClean="0"/>
                        <a:t>金額</a:t>
                      </a:r>
                      <a:endParaRPr kumimoji="1" lang="ja-JP" altLang="en-US" dirty="0"/>
                    </a:p>
                  </a:txBody>
                  <a:tcPr anchor="ctr"/>
                </a:tc>
                <a:tc>
                  <a:txBody>
                    <a:bodyPr/>
                    <a:lstStyle/>
                    <a:p>
                      <a:pPr algn="ctr"/>
                      <a:r>
                        <a:rPr kumimoji="1" lang="ja-JP" altLang="en-US" dirty="0" smtClean="0"/>
                        <a:t>件数</a:t>
                      </a:r>
                      <a:endParaRPr kumimoji="1" lang="ja-JP" altLang="en-US" dirty="0"/>
                    </a:p>
                  </a:txBody>
                  <a:tcPr anchor="ctr"/>
                </a:tc>
                <a:extLst>
                  <a:ext uri="{0D108BD9-81ED-4DB2-BD59-A6C34878D82A}">
                    <a16:rowId xmlns:a16="http://schemas.microsoft.com/office/drawing/2014/main" val="1088864124"/>
                  </a:ext>
                </a:extLst>
              </a:tr>
              <a:tr h="370840">
                <a:tc>
                  <a:txBody>
                    <a:bodyPr/>
                    <a:lstStyle/>
                    <a:p>
                      <a:pPr algn="r"/>
                      <a:r>
                        <a:rPr kumimoji="1" lang="en-US" altLang="ja-JP" dirty="0" smtClean="0"/>
                        <a:t>102,342</a:t>
                      </a:r>
                      <a:endParaRPr kumimoji="1" lang="ja-JP" altLang="en-US" dirty="0"/>
                    </a:p>
                  </a:txBody>
                  <a:tcPr/>
                </a:tc>
                <a:tc>
                  <a:txBody>
                    <a:bodyPr/>
                    <a:lstStyle/>
                    <a:p>
                      <a:pPr algn="r"/>
                      <a:r>
                        <a:rPr kumimoji="1" lang="en-US" altLang="ja-JP" dirty="0" smtClean="0"/>
                        <a:t>3,373</a:t>
                      </a:r>
                      <a:endParaRPr kumimoji="1" lang="ja-JP" altLang="en-US" dirty="0"/>
                    </a:p>
                  </a:txBody>
                  <a:tcPr/>
                </a:tc>
                <a:extLst>
                  <a:ext uri="{0D108BD9-81ED-4DB2-BD59-A6C34878D82A}">
                    <a16:rowId xmlns:a16="http://schemas.microsoft.com/office/drawing/2014/main" val="2965413230"/>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58569905"/>
              </p:ext>
            </p:extLst>
          </p:nvPr>
        </p:nvGraphicFramePr>
        <p:xfrm>
          <a:off x="346167" y="5250897"/>
          <a:ext cx="3095896" cy="1107440"/>
        </p:xfrm>
        <a:graphic>
          <a:graphicData uri="http://schemas.openxmlformats.org/drawingml/2006/table">
            <a:tbl>
              <a:tblPr firstRow="1" bandRow="1">
                <a:tableStyleId>{5940675A-B579-460E-94D1-54222C63F5DA}</a:tableStyleId>
              </a:tblPr>
              <a:tblGrid>
                <a:gridCol w="1547948">
                  <a:extLst>
                    <a:ext uri="{9D8B030D-6E8A-4147-A177-3AD203B41FA5}">
                      <a16:colId xmlns:a16="http://schemas.microsoft.com/office/drawing/2014/main" val="700212389"/>
                    </a:ext>
                  </a:extLst>
                </a:gridCol>
                <a:gridCol w="1547948">
                  <a:extLst>
                    <a:ext uri="{9D8B030D-6E8A-4147-A177-3AD203B41FA5}">
                      <a16:colId xmlns:a16="http://schemas.microsoft.com/office/drawing/2014/main" val="3293645660"/>
                    </a:ext>
                  </a:extLst>
                </a:gridCol>
              </a:tblGrid>
              <a:tr h="326329">
                <a:tc gridSpan="2">
                  <a:txBody>
                    <a:bodyPr/>
                    <a:lstStyle/>
                    <a:p>
                      <a:pPr algn="ctr"/>
                      <a:r>
                        <a:rPr kumimoji="1" lang="ja-JP" altLang="en-US" dirty="0" smtClean="0"/>
                        <a:t>平成</a:t>
                      </a:r>
                      <a:r>
                        <a:rPr kumimoji="1" lang="en-US" altLang="ja-JP" dirty="0" smtClean="0"/>
                        <a:t>26</a:t>
                      </a:r>
                      <a:r>
                        <a:rPr kumimoji="1" lang="ja-JP" altLang="en-US" dirty="0" smtClean="0"/>
                        <a:t>年度</a:t>
                      </a:r>
                      <a:endParaRPr kumimoji="1" lang="ja-JP" altLang="en-US" dirty="0"/>
                    </a:p>
                  </a:txBody>
                  <a:tcPr anchor="ctr"/>
                </a:tc>
                <a:tc hMerge="1">
                  <a:txBody>
                    <a:bodyPr/>
                    <a:lstStyle/>
                    <a:p>
                      <a:endParaRPr kumimoji="1" lang="ja-JP" altLang="en-US" dirty="0"/>
                    </a:p>
                  </a:txBody>
                  <a:tcPr/>
                </a:tc>
                <a:extLst>
                  <a:ext uri="{0D108BD9-81ED-4DB2-BD59-A6C34878D82A}">
                    <a16:rowId xmlns:a16="http://schemas.microsoft.com/office/drawing/2014/main" val="828421114"/>
                  </a:ext>
                </a:extLst>
              </a:tr>
              <a:tr h="370840">
                <a:tc>
                  <a:txBody>
                    <a:bodyPr/>
                    <a:lstStyle/>
                    <a:p>
                      <a:pPr algn="ctr"/>
                      <a:r>
                        <a:rPr kumimoji="1" lang="ja-JP" altLang="en-US" dirty="0" smtClean="0"/>
                        <a:t>金額</a:t>
                      </a:r>
                      <a:endParaRPr kumimoji="1" lang="ja-JP" altLang="en-US" dirty="0"/>
                    </a:p>
                  </a:txBody>
                  <a:tcPr anchor="ctr"/>
                </a:tc>
                <a:tc>
                  <a:txBody>
                    <a:bodyPr/>
                    <a:lstStyle/>
                    <a:p>
                      <a:pPr algn="ctr"/>
                      <a:r>
                        <a:rPr kumimoji="1" lang="ja-JP" altLang="en-US" dirty="0" smtClean="0"/>
                        <a:t>件数</a:t>
                      </a:r>
                      <a:endParaRPr kumimoji="1" lang="ja-JP" altLang="en-US" dirty="0"/>
                    </a:p>
                  </a:txBody>
                  <a:tcPr anchor="ctr"/>
                </a:tc>
                <a:extLst>
                  <a:ext uri="{0D108BD9-81ED-4DB2-BD59-A6C34878D82A}">
                    <a16:rowId xmlns:a16="http://schemas.microsoft.com/office/drawing/2014/main" val="1088864124"/>
                  </a:ext>
                </a:extLst>
              </a:tr>
              <a:tr h="370840">
                <a:tc>
                  <a:txBody>
                    <a:bodyPr/>
                    <a:lstStyle/>
                    <a:p>
                      <a:pPr algn="r"/>
                      <a:r>
                        <a:rPr kumimoji="1" lang="en-US" altLang="ja-JP" dirty="0" smtClean="0"/>
                        <a:t>677,264</a:t>
                      </a:r>
                      <a:endParaRPr kumimoji="1" lang="ja-JP" altLang="en-US" dirty="0"/>
                    </a:p>
                  </a:txBody>
                  <a:tcPr/>
                </a:tc>
                <a:tc>
                  <a:txBody>
                    <a:bodyPr/>
                    <a:lstStyle/>
                    <a:p>
                      <a:pPr algn="r"/>
                      <a:r>
                        <a:rPr kumimoji="1" lang="en-US" altLang="ja-JP" dirty="0" smtClean="0"/>
                        <a:t>36,123</a:t>
                      </a:r>
                      <a:endParaRPr kumimoji="1" lang="ja-JP" altLang="en-US" dirty="0"/>
                    </a:p>
                  </a:txBody>
                  <a:tcPr/>
                </a:tc>
                <a:extLst>
                  <a:ext uri="{0D108BD9-81ED-4DB2-BD59-A6C34878D82A}">
                    <a16:rowId xmlns:a16="http://schemas.microsoft.com/office/drawing/2014/main" val="2965413230"/>
                  </a:ext>
                </a:extLst>
              </a:tr>
            </a:tbl>
          </a:graphicData>
        </a:graphic>
      </p:graphicFrame>
      <p:sp>
        <p:nvSpPr>
          <p:cNvPr id="13" name="右矢印 12"/>
          <p:cNvSpPr/>
          <p:nvPr/>
        </p:nvSpPr>
        <p:spPr>
          <a:xfrm rot="10800000">
            <a:off x="3611882" y="5610125"/>
            <a:ext cx="653142" cy="424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 name="表 13"/>
          <p:cNvGraphicFramePr>
            <a:graphicFrameLocks noGrp="1"/>
          </p:cNvGraphicFramePr>
          <p:nvPr>
            <p:extLst>
              <p:ext uri="{D42A27DB-BD31-4B8C-83A1-F6EECF244321}">
                <p14:modId xmlns:p14="http://schemas.microsoft.com/office/powerpoint/2010/main" val="2962246321"/>
              </p:ext>
            </p:extLst>
          </p:nvPr>
        </p:nvGraphicFramePr>
        <p:xfrm>
          <a:off x="4349933" y="5250897"/>
          <a:ext cx="3095896" cy="1107440"/>
        </p:xfrm>
        <a:graphic>
          <a:graphicData uri="http://schemas.openxmlformats.org/drawingml/2006/table">
            <a:tbl>
              <a:tblPr firstRow="1" bandRow="1">
                <a:tableStyleId>{5940675A-B579-460E-94D1-54222C63F5DA}</a:tableStyleId>
              </a:tblPr>
              <a:tblGrid>
                <a:gridCol w="1547948">
                  <a:extLst>
                    <a:ext uri="{9D8B030D-6E8A-4147-A177-3AD203B41FA5}">
                      <a16:colId xmlns:a16="http://schemas.microsoft.com/office/drawing/2014/main" val="700212389"/>
                    </a:ext>
                  </a:extLst>
                </a:gridCol>
                <a:gridCol w="1547948">
                  <a:extLst>
                    <a:ext uri="{9D8B030D-6E8A-4147-A177-3AD203B41FA5}">
                      <a16:colId xmlns:a16="http://schemas.microsoft.com/office/drawing/2014/main" val="3293645660"/>
                    </a:ext>
                  </a:extLst>
                </a:gridCol>
              </a:tblGrid>
              <a:tr h="326329">
                <a:tc gridSpan="2">
                  <a:txBody>
                    <a:bodyPr/>
                    <a:lstStyle/>
                    <a:p>
                      <a:pPr algn="ctr"/>
                      <a:r>
                        <a:rPr kumimoji="1" lang="ja-JP" altLang="en-US" dirty="0" smtClean="0"/>
                        <a:t>平成</a:t>
                      </a:r>
                      <a:r>
                        <a:rPr kumimoji="1" lang="en-US" altLang="ja-JP" dirty="0" smtClean="0"/>
                        <a:t>25</a:t>
                      </a:r>
                      <a:r>
                        <a:rPr kumimoji="1" lang="ja-JP" altLang="en-US" dirty="0" smtClean="0"/>
                        <a:t>年度</a:t>
                      </a:r>
                      <a:endParaRPr kumimoji="1" lang="ja-JP" altLang="en-US" dirty="0"/>
                    </a:p>
                  </a:txBody>
                  <a:tcPr anchor="ctr"/>
                </a:tc>
                <a:tc hMerge="1">
                  <a:txBody>
                    <a:bodyPr/>
                    <a:lstStyle/>
                    <a:p>
                      <a:endParaRPr kumimoji="1" lang="ja-JP" altLang="en-US" dirty="0"/>
                    </a:p>
                  </a:txBody>
                  <a:tcPr/>
                </a:tc>
                <a:extLst>
                  <a:ext uri="{0D108BD9-81ED-4DB2-BD59-A6C34878D82A}">
                    <a16:rowId xmlns:a16="http://schemas.microsoft.com/office/drawing/2014/main" val="828421114"/>
                  </a:ext>
                </a:extLst>
              </a:tr>
              <a:tr h="370840">
                <a:tc>
                  <a:txBody>
                    <a:bodyPr/>
                    <a:lstStyle/>
                    <a:p>
                      <a:pPr algn="ctr"/>
                      <a:r>
                        <a:rPr kumimoji="1" lang="ja-JP" altLang="en-US" dirty="0" smtClean="0"/>
                        <a:t>金額</a:t>
                      </a:r>
                      <a:endParaRPr kumimoji="1" lang="ja-JP" altLang="en-US" dirty="0"/>
                    </a:p>
                  </a:txBody>
                  <a:tcPr anchor="ctr"/>
                </a:tc>
                <a:tc>
                  <a:txBody>
                    <a:bodyPr/>
                    <a:lstStyle/>
                    <a:p>
                      <a:pPr algn="ctr"/>
                      <a:r>
                        <a:rPr kumimoji="1" lang="ja-JP" altLang="en-US" dirty="0" smtClean="0"/>
                        <a:t>件数</a:t>
                      </a:r>
                      <a:endParaRPr kumimoji="1" lang="ja-JP" altLang="en-US" dirty="0"/>
                    </a:p>
                  </a:txBody>
                  <a:tcPr anchor="ctr"/>
                </a:tc>
                <a:extLst>
                  <a:ext uri="{0D108BD9-81ED-4DB2-BD59-A6C34878D82A}">
                    <a16:rowId xmlns:a16="http://schemas.microsoft.com/office/drawing/2014/main" val="1088864124"/>
                  </a:ext>
                </a:extLst>
              </a:tr>
              <a:tr h="370840">
                <a:tc>
                  <a:txBody>
                    <a:bodyPr/>
                    <a:lstStyle/>
                    <a:p>
                      <a:pPr algn="r"/>
                      <a:r>
                        <a:rPr kumimoji="1" lang="en-US" altLang="ja-JP" dirty="0" smtClean="0"/>
                        <a:t>200,363</a:t>
                      </a:r>
                      <a:endParaRPr kumimoji="1" lang="ja-JP" altLang="en-US" dirty="0"/>
                    </a:p>
                  </a:txBody>
                  <a:tcPr/>
                </a:tc>
                <a:tc>
                  <a:txBody>
                    <a:bodyPr/>
                    <a:lstStyle/>
                    <a:p>
                      <a:pPr algn="r"/>
                      <a:r>
                        <a:rPr kumimoji="1" lang="en-US" altLang="ja-JP" dirty="0" smtClean="0"/>
                        <a:t>8,820</a:t>
                      </a:r>
                      <a:endParaRPr kumimoji="1" lang="ja-JP" altLang="en-US" dirty="0"/>
                    </a:p>
                  </a:txBody>
                  <a:tcPr/>
                </a:tc>
                <a:extLst>
                  <a:ext uri="{0D108BD9-81ED-4DB2-BD59-A6C34878D82A}">
                    <a16:rowId xmlns:a16="http://schemas.microsoft.com/office/drawing/2014/main" val="2965413230"/>
                  </a:ext>
                </a:extLst>
              </a:tr>
            </a:tbl>
          </a:graphicData>
        </a:graphic>
      </p:graphicFrame>
      <p:sp>
        <p:nvSpPr>
          <p:cNvPr id="15" name="右矢印 14"/>
          <p:cNvSpPr/>
          <p:nvPr/>
        </p:nvSpPr>
        <p:spPr>
          <a:xfrm rot="10800000">
            <a:off x="7530738" y="5610125"/>
            <a:ext cx="653142" cy="424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6" name="表 15"/>
          <p:cNvGraphicFramePr>
            <a:graphicFrameLocks noGrp="1"/>
          </p:cNvGraphicFramePr>
          <p:nvPr>
            <p:extLst>
              <p:ext uri="{D42A27DB-BD31-4B8C-83A1-F6EECF244321}">
                <p14:modId xmlns:p14="http://schemas.microsoft.com/office/powerpoint/2010/main" val="2031918859"/>
              </p:ext>
            </p:extLst>
          </p:nvPr>
        </p:nvGraphicFramePr>
        <p:xfrm>
          <a:off x="346167" y="3302902"/>
          <a:ext cx="3095896" cy="1107440"/>
        </p:xfrm>
        <a:graphic>
          <a:graphicData uri="http://schemas.openxmlformats.org/drawingml/2006/table">
            <a:tbl>
              <a:tblPr firstRow="1" bandRow="1">
                <a:tableStyleId>{5940675A-B579-460E-94D1-54222C63F5DA}</a:tableStyleId>
              </a:tblPr>
              <a:tblGrid>
                <a:gridCol w="1547948">
                  <a:extLst>
                    <a:ext uri="{9D8B030D-6E8A-4147-A177-3AD203B41FA5}">
                      <a16:colId xmlns:a16="http://schemas.microsoft.com/office/drawing/2014/main" val="700212389"/>
                    </a:ext>
                  </a:extLst>
                </a:gridCol>
                <a:gridCol w="1547948">
                  <a:extLst>
                    <a:ext uri="{9D8B030D-6E8A-4147-A177-3AD203B41FA5}">
                      <a16:colId xmlns:a16="http://schemas.microsoft.com/office/drawing/2014/main" val="3293645660"/>
                    </a:ext>
                  </a:extLst>
                </a:gridCol>
              </a:tblGrid>
              <a:tr h="326329">
                <a:tc gridSpan="2">
                  <a:txBody>
                    <a:bodyPr/>
                    <a:lstStyle/>
                    <a:p>
                      <a:pPr algn="ctr"/>
                      <a:r>
                        <a:rPr kumimoji="1" lang="ja-JP" altLang="en-US" dirty="0" smtClean="0"/>
                        <a:t>平成</a:t>
                      </a:r>
                      <a:r>
                        <a:rPr kumimoji="1" lang="en-US" altLang="ja-JP" dirty="0" smtClean="0"/>
                        <a:t>27</a:t>
                      </a:r>
                      <a:r>
                        <a:rPr kumimoji="1" lang="ja-JP" altLang="en-US" dirty="0" smtClean="0"/>
                        <a:t>年度</a:t>
                      </a:r>
                      <a:endParaRPr kumimoji="1" lang="ja-JP" altLang="en-US" dirty="0"/>
                    </a:p>
                  </a:txBody>
                  <a:tcPr anchor="ctr"/>
                </a:tc>
                <a:tc hMerge="1">
                  <a:txBody>
                    <a:bodyPr/>
                    <a:lstStyle/>
                    <a:p>
                      <a:endParaRPr kumimoji="1" lang="ja-JP" altLang="en-US" dirty="0"/>
                    </a:p>
                  </a:txBody>
                  <a:tcPr/>
                </a:tc>
                <a:extLst>
                  <a:ext uri="{0D108BD9-81ED-4DB2-BD59-A6C34878D82A}">
                    <a16:rowId xmlns:a16="http://schemas.microsoft.com/office/drawing/2014/main" val="828421114"/>
                  </a:ext>
                </a:extLst>
              </a:tr>
              <a:tr h="370840">
                <a:tc>
                  <a:txBody>
                    <a:bodyPr/>
                    <a:lstStyle/>
                    <a:p>
                      <a:pPr algn="ctr"/>
                      <a:r>
                        <a:rPr kumimoji="1" lang="ja-JP" altLang="en-US" dirty="0" smtClean="0"/>
                        <a:t>金額</a:t>
                      </a:r>
                      <a:endParaRPr kumimoji="1" lang="ja-JP" altLang="en-US" dirty="0"/>
                    </a:p>
                  </a:txBody>
                  <a:tcPr anchor="ctr"/>
                </a:tc>
                <a:tc>
                  <a:txBody>
                    <a:bodyPr/>
                    <a:lstStyle/>
                    <a:p>
                      <a:pPr algn="ctr"/>
                      <a:r>
                        <a:rPr kumimoji="1" lang="ja-JP" altLang="en-US" dirty="0" smtClean="0"/>
                        <a:t>件数</a:t>
                      </a:r>
                      <a:endParaRPr kumimoji="1" lang="ja-JP" altLang="en-US" dirty="0"/>
                    </a:p>
                  </a:txBody>
                  <a:tcPr anchor="ctr"/>
                </a:tc>
                <a:extLst>
                  <a:ext uri="{0D108BD9-81ED-4DB2-BD59-A6C34878D82A}">
                    <a16:rowId xmlns:a16="http://schemas.microsoft.com/office/drawing/2014/main" val="1088864124"/>
                  </a:ext>
                </a:extLst>
              </a:tr>
              <a:tr h="370840">
                <a:tc>
                  <a:txBody>
                    <a:bodyPr/>
                    <a:lstStyle/>
                    <a:p>
                      <a:pPr algn="r"/>
                      <a:r>
                        <a:rPr kumimoji="1" lang="en-US" altLang="ja-JP" dirty="0" smtClean="0"/>
                        <a:t>2,276,017</a:t>
                      </a:r>
                      <a:endParaRPr kumimoji="1" lang="ja-JP" altLang="en-US" dirty="0"/>
                    </a:p>
                  </a:txBody>
                  <a:tcPr/>
                </a:tc>
                <a:tc>
                  <a:txBody>
                    <a:bodyPr/>
                    <a:lstStyle/>
                    <a:p>
                      <a:pPr algn="r"/>
                      <a:r>
                        <a:rPr kumimoji="1" lang="en-US" altLang="ja-JP" dirty="0" smtClean="0"/>
                        <a:t>113,433</a:t>
                      </a:r>
                      <a:endParaRPr kumimoji="1" lang="ja-JP" altLang="en-US" dirty="0"/>
                    </a:p>
                  </a:txBody>
                  <a:tcPr/>
                </a:tc>
                <a:extLst>
                  <a:ext uri="{0D108BD9-81ED-4DB2-BD59-A6C34878D82A}">
                    <a16:rowId xmlns:a16="http://schemas.microsoft.com/office/drawing/2014/main" val="2965413230"/>
                  </a:ext>
                </a:extLst>
              </a:tr>
            </a:tbl>
          </a:graphicData>
        </a:graphic>
      </p:graphicFrame>
      <p:sp>
        <p:nvSpPr>
          <p:cNvPr id="17" name="右矢印 16"/>
          <p:cNvSpPr/>
          <p:nvPr/>
        </p:nvSpPr>
        <p:spPr>
          <a:xfrm rot="16200000">
            <a:off x="2481942" y="4601384"/>
            <a:ext cx="653142" cy="424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a:off x="3589023" y="3302902"/>
            <a:ext cx="653142" cy="424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9" name="表 18"/>
          <p:cNvGraphicFramePr>
            <a:graphicFrameLocks noGrp="1"/>
          </p:cNvGraphicFramePr>
          <p:nvPr>
            <p:extLst>
              <p:ext uri="{D42A27DB-BD31-4B8C-83A1-F6EECF244321}">
                <p14:modId xmlns:p14="http://schemas.microsoft.com/office/powerpoint/2010/main" val="11934607"/>
              </p:ext>
            </p:extLst>
          </p:nvPr>
        </p:nvGraphicFramePr>
        <p:xfrm>
          <a:off x="4356464" y="3013894"/>
          <a:ext cx="3095896" cy="1107440"/>
        </p:xfrm>
        <a:graphic>
          <a:graphicData uri="http://schemas.openxmlformats.org/drawingml/2006/table">
            <a:tbl>
              <a:tblPr firstRow="1" bandRow="1">
                <a:tableStyleId>{5940675A-B579-460E-94D1-54222C63F5DA}</a:tableStyleId>
              </a:tblPr>
              <a:tblGrid>
                <a:gridCol w="1547948">
                  <a:extLst>
                    <a:ext uri="{9D8B030D-6E8A-4147-A177-3AD203B41FA5}">
                      <a16:colId xmlns:a16="http://schemas.microsoft.com/office/drawing/2014/main" val="700212389"/>
                    </a:ext>
                  </a:extLst>
                </a:gridCol>
                <a:gridCol w="1547948">
                  <a:extLst>
                    <a:ext uri="{9D8B030D-6E8A-4147-A177-3AD203B41FA5}">
                      <a16:colId xmlns:a16="http://schemas.microsoft.com/office/drawing/2014/main" val="3293645660"/>
                    </a:ext>
                  </a:extLst>
                </a:gridCol>
              </a:tblGrid>
              <a:tr h="326329">
                <a:tc gridSpan="2">
                  <a:txBody>
                    <a:bodyPr/>
                    <a:lstStyle/>
                    <a:p>
                      <a:pPr algn="ctr"/>
                      <a:r>
                        <a:rPr kumimoji="1" lang="ja-JP" altLang="en-US" dirty="0" smtClean="0"/>
                        <a:t>平成</a:t>
                      </a:r>
                      <a:r>
                        <a:rPr kumimoji="1" lang="en-US" altLang="ja-JP" dirty="0" smtClean="0"/>
                        <a:t>28</a:t>
                      </a:r>
                      <a:r>
                        <a:rPr kumimoji="1" lang="ja-JP" altLang="en-US" dirty="0" smtClean="0"/>
                        <a:t>年度</a:t>
                      </a:r>
                      <a:endParaRPr kumimoji="1" lang="ja-JP" altLang="en-US" dirty="0"/>
                    </a:p>
                  </a:txBody>
                  <a:tcPr anchor="ctr"/>
                </a:tc>
                <a:tc hMerge="1">
                  <a:txBody>
                    <a:bodyPr/>
                    <a:lstStyle/>
                    <a:p>
                      <a:endParaRPr kumimoji="1" lang="ja-JP" altLang="en-US" dirty="0"/>
                    </a:p>
                  </a:txBody>
                  <a:tcPr/>
                </a:tc>
                <a:extLst>
                  <a:ext uri="{0D108BD9-81ED-4DB2-BD59-A6C34878D82A}">
                    <a16:rowId xmlns:a16="http://schemas.microsoft.com/office/drawing/2014/main" val="828421114"/>
                  </a:ext>
                </a:extLst>
              </a:tr>
              <a:tr h="370840">
                <a:tc>
                  <a:txBody>
                    <a:bodyPr/>
                    <a:lstStyle/>
                    <a:p>
                      <a:pPr algn="ctr"/>
                      <a:r>
                        <a:rPr kumimoji="1" lang="ja-JP" altLang="en-US" dirty="0" smtClean="0"/>
                        <a:t>金額</a:t>
                      </a:r>
                      <a:endParaRPr kumimoji="1" lang="ja-JP" altLang="en-US" dirty="0"/>
                    </a:p>
                  </a:txBody>
                  <a:tcPr anchor="ctr"/>
                </a:tc>
                <a:tc>
                  <a:txBody>
                    <a:bodyPr/>
                    <a:lstStyle/>
                    <a:p>
                      <a:pPr algn="ctr"/>
                      <a:r>
                        <a:rPr kumimoji="1" lang="ja-JP" altLang="en-US" dirty="0" smtClean="0"/>
                        <a:t>件数</a:t>
                      </a:r>
                      <a:endParaRPr kumimoji="1" lang="ja-JP" altLang="en-US" dirty="0"/>
                    </a:p>
                  </a:txBody>
                  <a:tcPr anchor="ctr"/>
                </a:tc>
                <a:extLst>
                  <a:ext uri="{0D108BD9-81ED-4DB2-BD59-A6C34878D82A}">
                    <a16:rowId xmlns:a16="http://schemas.microsoft.com/office/drawing/2014/main" val="1088864124"/>
                  </a:ext>
                </a:extLst>
              </a:tr>
              <a:tr h="370840">
                <a:tc>
                  <a:txBody>
                    <a:bodyPr/>
                    <a:lstStyle/>
                    <a:p>
                      <a:pPr algn="r"/>
                      <a:r>
                        <a:rPr kumimoji="1" lang="en-US" altLang="ja-JP" dirty="0" smtClean="0"/>
                        <a:t>2,458,845</a:t>
                      </a:r>
                      <a:endParaRPr kumimoji="1" lang="ja-JP" altLang="en-US" dirty="0"/>
                    </a:p>
                  </a:txBody>
                  <a:tcPr/>
                </a:tc>
                <a:tc>
                  <a:txBody>
                    <a:bodyPr/>
                    <a:lstStyle/>
                    <a:p>
                      <a:pPr algn="r"/>
                      <a:r>
                        <a:rPr kumimoji="1" lang="en-US" altLang="ja-JP" dirty="0" smtClean="0"/>
                        <a:t>124,741</a:t>
                      </a:r>
                      <a:endParaRPr kumimoji="1" lang="ja-JP" altLang="en-US" dirty="0"/>
                    </a:p>
                  </a:txBody>
                  <a:tcPr/>
                </a:tc>
                <a:extLst>
                  <a:ext uri="{0D108BD9-81ED-4DB2-BD59-A6C34878D82A}">
                    <a16:rowId xmlns:a16="http://schemas.microsoft.com/office/drawing/2014/main" val="2965413230"/>
                  </a:ext>
                </a:extLst>
              </a:tr>
            </a:tbl>
          </a:graphicData>
        </a:graphic>
      </p:graphicFrame>
      <p:sp>
        <p:nvSpPr>
          <p:cNvPr id="20" name="テキスト ボックス 19"/>
          <p:cNvSpPr txBox="1"/>
          <p:nvPr/>
        </p:nvSpPr>
        <p:spPr>
          <a:xfrm>
            <a:off x="3690258" y="656465"/>
            <a:ext cx="2292531" cy="369332"/>
          </a:xfrm>
          <a:prstGeom prst="rect">
            <a:avLst/>
          </a:prstGeom>
          <a:noFill/>
        </p:spPr>
        <p:txBody>
          <a:bodyPr wrap="square" rtlCol="0">
            <a:spAutoFit/>
          </a:bodyPr>
          <a:lstStyle/>
          <a:p>
            <a:r>
              <a:rPr kumimoji="1" lang="en-US" altLang="ja-JP" dirty="0" smtClean="0"/>
              <a:t>(</a:t>
            </a:r>
            <a:r>
              <a:rPr kumimoji="1" lang="ja-JP" altLang="en-US" dirty="0" smtClean="0"/>
              <a:t>単位：千円、件）</a:t>
            </a:r>
            <a:endParaRPr kumimoji="1" lang="ja-JP" altLang="en-US" dirty="0"/>
          </a:p>
        </p:txBody>
      </p:sp>
      <p:sp>
        <p:nvSpPr>
          <p:cNvPr id="21" name="テキスト ボックス 20"/>
          <p:cNvSpPr txBox="1"/>
          <p:nvPr/>
        </p:nvSpPr>
        <p:spPr>
          <a:xfrm>
            <a:off x="3827417" y="4225839"/>
            <a:ext cx="4167052" cy="923330"/>
          </a:xfrm>
          <a:prstGeom prst="rect">
            <a:avLst/>
          </a:prstGeom>
          <a:noFill/>
          <a:ln w="101600">
            <a:solidFill>
              <a:srgbClr val="FFFF00"/>
            </a:solidFill>
          </a:ln>
        </p:spPr>
        <p:txBody>
          <a:bodyPr wrap="square" rtlCol="0">
            <a:spAutoFit/>
          </a:bodyPr>
          <a:lstStyle/>
          <a:p>
            <a:r>
              <a:rPr kumimoji="1" lang="ja-JP" altLang="en-US" dirty="0" smtClean="0"/>
              <a:t>平成</a:t>
            </a:r>
            <a:r>
              <a:rPr kumimoji="1" lang="en-US" altLang="ja-JP" dirty="0" smtClean="0"/>
              <a:t>20</a:t>
            </a:r>
            <a:r>
              <a:rPr kumimoji="1" lang="ja-JP" altLang="en-US" dirty="0" smtClean="0"/>
              <a:t>年度から平成</a:t>
            </a:r>
            <a:r>
              <a:rPr kumimoji="1" lang="en-US" altLang="ja-JP" dirty="0" smtClean="0"/>
              <a:t>28</a:t>
            </a:r>
            <a:r>
              <a:rPr kumimoji="1" lang="ja-JP" altLang="en-US" dirty="0" smtClean="0"/>
              <a:t>年度まで</a:t>
            </a:r>
            <a:endParaRPr kumimoji="1" lang="en-US" altLang="ja-JP" dirty="0" smtClean="0"/>
          </a:p>
          <a:p>
            <a:r>
              <a:rPr lang="ja-JP" altLang="en-US" dirty="0"/>
              <a:t>　</a:t>
            </a:r>
            <a:r>
              <a:rPr lang="ja-JP" altLang="en-US" dirty="0" smtClean="0"/>
              <a:t>　　　　　　</a:t>
            </a:r>
            <a:r>
              <a:rPr kumimoji="1" lang="ja-JP" altLang="en-US" dirty="0" smtClean="0"/>
              <a:t>納税金額　約</a:t>
            </a:r>
            <a:r>
              <a:rPr kumimoji="1" lang="en-US" altLang="ja-JP" dirty="0" smtClean="0"/>
              <a:t>44</a:t>
            </a:r>
            <a:r>
              <a:rPr kumimoji="1" lang="ja-JP" altLang="en-US" dirty="0" smtClean="0"/>
              <a:t>倍</a:t>
            </a:r>
            <a:endParaRPr kumimoji="1" lang="en-US" altLang="ja-JP" dirty="0" smtClean="0"/>
          </a:p>
          <a:p>
            <a:r>
              <a:rPr lang="ja-JP" altLang="en-US" dirty="0"/>
              <a:t>　</a:t>
            </a:r>
            <a:r>
              <a:rPr lang="ja-JP" altLang="en-US" dirty="0" smtClean="0"/>
              <a:t>　　　　　　納税件数　約</a:t>
            </a:r>
            <a:r>
              <a:rPr lang="en-US" altLang="ja-JP" dirty="0" smtClean="0"/>
              <a:t>107</a:t>
            </a:r>
            <a:r>
              <a:rPr lang="ja-JP" altLang="en-US" dirty="0" smtClean="0"/>
              <a:t>倍　</a:t>
            </a:r>
            <a:endParaRPr kumimoji="1" lang="ja-JP" altLang="en-US" dirty="0"/>
          </a:p>
        </p:txBody>
      </p:sp>
    </p:spTree>
    <p:extLst>
      <p:ext uri="{BB962C8B-B14F-4D97-AF65-F5344CB8AC3E}">
        <p14:creationId xmlns:p14="http://schemas.microsoft.com/office/powerpoint/2010/main" val="3897124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64967" y="480214"/>
            <a:ext cx="10193483" cy="6281738"/>
          </a:xfrm>
          <a:prstGeom prst="rect">
            <a:avLst/>
          </a:prstGeom>
        </p:spPr>
      </p:pic>
      <p:sp>
        <p:nvSpPr>
          <p:cNvPr id="3" name="テキスト ボックス 2"/>
          <p:cNvSpPr txBox="1"/>
          <p:nvPr/>
        </p:nvSpPr>
        <p:spPr>
          <a:xfrm>
            <a:off x="348094" y="249382"/>
            <a:ext cx="11003973" cy="461665"/>
          </a:xfrm>
          <a:prstGeom prst="rect">
            <a:avLst/>
          </a:prstGeom>
          <a:noFill/>
        </p:spPr>
        <p:txBody>
          <a:bodyPr wrap="square" rtlCol="0">
            <a:spAutoFit/>
          </a:bodyPr>
          <a:lstStyle/>
          <a:p>
            <a:r>
              <a:rPr lang="ja-JP" altLang="en-US" sz="2400" b="1" dirty="0" smtClean="0"/>
              <a:t>〇　自治体</a:t>
            </a:r>
            <a:r>
              <a:rPr lang="ja-JP" altLang="en-US" sz="2400" b="1" dirty="0"/>
              <a:t>によっては、寄附金の「使い道」を寄付者が選ぶことができます</a:t>
            </a:r>
            <a:endParaRPr kumimoji="1" lang="ja-JP" altLang="en-US" sz="2400" dirty="0"/>
          </a:p>
        </p:txBody>
      </p:sp>
      <p:sp>
        <p:nvSpPr>
          <p:cNvPr id="4" name="テキスト ボックス 3"/>
          <p:cNvSpPr txBox="1"/>
          <p:nvPr/>
        </p:nvSpPr>
        <p:spPr>
          <a:xfrm>
            <a:off x="7889296" y="6396335"/>
            <a:ext cx="4302704" cy="461665"/>
          </a:xfrm>
          <a:prstGeom prst="rect">
            <a:avLst/>
          </a:prstGeom>
          <a:noFill/>
        </p:spPr>
        <p:txBody>
          <a:bodyPr wrap="square" rtlCol="0">
            <a:spAutoFit/>
          </a:bodyPr>
          <a:lstStyle/>
          <a:p>
            <a:r>
              <a:rPr lang="ja-JP" altLang="en-US" sz="1200" b="1" dirty="0"/>
              <a:t>寄附金の使い道について｜ふるさと納税の総合情報サイト </a:t>
            </a:r>
            <a:r>
              <a:rPr lang="en-US" altLang="ja-JP" sz="1200" b="1" dirty="0"/>
              <a:t>...</a:t>
            </a:r>
            <a:endParaRPr lang="ja-JP" altLang="en-US" sz="1200" b="1" dirty="0"/>
          </a:p>
          <a:p>
            <a:r>
              <a:rPr lang="ja-JP" altLang="en-US" sz="1200" i="1" dirty="0" smtClean="0"/>
              <a:t> </a:t>
            </a:r>
            <a:r>
              <a:rPr lang="en-US" altLang="ja-JP" sz="1200" i="1" dirty="0" smtClean="0"/>
              <a:t>www.citydo.com/furusato/what/03.html</a:t>
            </a:r>
            <a:r>
              <a:rPr lang="ja-JP" altLang="en-US" sz="1200" i="1" dirty="0" smtClean="0"/>
              <a:t>　参照</a:t>
            </a:r>
            <a:endParaRPr lang="ja-JP" altLang="en-US" sz="1200" dirty="0"/>
          </a:p>
        </p:txBody>
      </p:sp>
    </p:spTree>
    <p:extLst>
      <p:ext uri="{BB962C8B-B14F-4D97-AF65-F5344CB8AC3E}">
        <p14:creationId xmlns:p14="http://schemas.microsoft.com/office/powerpoint/2010/main" val="2051672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TotalTime>
  <Words>890</Words>
  <Application>Microsoft Office PowerPoint</Application>
  <PresentationFormat>ワイド画面</PresentationFormat>
  <Paragraphs>561</Paragraphs>
  <Slides>15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AR明朝体U</vt:lpstr>
      <vt:lpstr>ＤＦ特太ゴシック体</vt:lpstr>
      <vt:lpstr>游ゴシック</vt:lpstr>
      <vt:lpstr>游ゴシック Light</vt:lpstr>
      <vt:lpstr>Arial</vt:lpstr>
      <vt:lpstr>Office テーマ</vt:lpstr>
      <vt:lpstr>PowerPoint プレゼンテーション</vt:lpstr>
      <vt:lpstr>ふるさと納税の魅力① 　2,000円で自治体からの特典！！</vt:lpstr>
      <vt:lpstr>ふるさと納税の魅力② 　寄付金は控除。税金の払いすぎではない！！</vt:lpstr>
      <vt:lpstr>ふるさと納税の魅力③ 　故郷以外へも納税可能！！</vt:lpstr>
      <vt:lpstr>各自自治体別ふるさと納税推移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1万円以上寄附の場合のお礼の品 （県外在住の個人の方のみ）</vt:lpstr>
      <vt:lpstr>PowerPoint プレゼンテーション</vt:lpstr>
      <vt:lpstr>PowerPoint プレゼンテーション</vt:lpstr>
      <vt:lpstr>３万円以上寄附の場合のお礼の品 （県外在住の個人の方のみ）</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Administrator</dc:creator>
  <cp:lastModifiedBy>Administrator</cp:lastModifiedBy>
  <cp:revision>39</cp:revision>
  <dcterms:created xsi:type="dcterms:W3CDTF">2018-01-10T05:39:47Z</dcterms:created>
  <dcterms:modified xsi:type="dcterms:W3CDTF">2018-03-16T09:42:53Z</dcterms:modified>
</cp:coreProperties>
</file>