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A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83" d="100"/>
          <a:sy n="83" d="100"/>
        </p:scale>
        <p:origin x="40" y="1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ED5D-3EF6-4A2E-83DD-22FE37C2E2D7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BD05-C7D4-45F1-92C7-6C88949963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318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ED5D-3EF6-4A2E-83DD-22FE37C2E2D7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BD05-C7D4-45F1-92C7-6C88949963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7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ED5D-3EF6-4A2E-83DD-22FE37C2E2D7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BD05-C7D4-45F1-92C7-6C88949963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135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ED5D-3EF6-4A2E-83DD-22FE37C2E2D7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BD05-C7D4-45F1-92C7-6C88949963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159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ED5D-3EF6-4A2E-83DD-22FE37C2E2D7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BD05-C7D4-45F1-92C7-6C88949963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915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ED5D-3EF6-4A2E-83DD-22FE37C2E2D7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BD05-C7D4-45F1-92C7-6C88949963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069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ED5D-3EF6-4A2E-83DD-22FE37C2E2D7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BD05-C7D4-45F1-92C7-6C88949963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65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ED5D-3EF6-4A2E-83DD-22FE37C2E2D7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BD05-C7D4-45F1-92C7-6C88949963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070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ED5D-3EF6-4A2E-83DD-22FE37C2E2D7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BD05-C7D4-45F1-92C7-6C88949963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723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ED5D-3EF6-4A2E-83DD-22FE37C2E2D7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BD05-C7D4-45F1-92C7-6C88949963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088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ED5D-3EF6-4A2E-83DD-22FE37C2E2D7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BD05-C7D4-45F1-92C7-6C88949963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173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1ED5D-3EF6-4A2E-83DD-22FE37C2E2D7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1BD05-C7D4-45F1-92C7-6C88949963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14" y="2447166"/>
            <a:ext cx="2776339" cy="256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300085" y="1270501"/>
            <a:ext cx="552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アクティブ・ラーニングのための</a:t>
            </a:r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87489" y="1774558"/>
            <a:ext cx="914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ea typeface="ＤＦ特太ゴシック体" panose="02010609000101010101" pitchFamily="1" charset="-128"/>
              </a:rPr>
              <a:t>ビジネス・ケース教材集</a:t>
            </a:r>
            <a:endParaRPr lang="ja-JP" altLang="en-US" sz="3600" dirty="0">
              <a:ea typeface="ＤＦ特太ゴシック体" panose="02010609000101010101" pitchFamily="1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11856" y="515893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愛媛県商業教育研究会</a:t>
            </a:r>
            <a:endParaRPr lang="en-US" altLang="ja-JP" dirty="0"/>
          </a:p>
          <a:p>
            <a:pPr algn="ctr"/>
            <a:r>
              <a:rPr lang="ja-JP" altLang="en-US" dirty="0"/>
              <a:t>愛媛県マーケティング・ビジネス経済研究員会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24000" y="350100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「セブン</a:t>
            </a:r>
            <a:r>
              <a:rPr lang="en-US" altLang="ja-JP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‐</a:t>
            </a:r>
            <a:r>
              <a:rPr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イレブンの四国進出」</a:t>
            </a:r>
            <a:endParaRPr lang="ja-JP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明朝体U" panose="020B0609010101010101" pitchFamily="49" charset="-128"/>
              <a:ea typeface="AR明朝体U" panose="020B0609010101010101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24000" y="267612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ケース１２</a:t>
            </a:r>
            <a:endParaRPr lang="ja-JP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明朝体U" panose="020B0609010101010101" pitchFamily="49" charset="-128"/>
              <a:ea typeface="AR明朝体U" panose="020B0609010101010101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570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68697" y="385852"/>
            <a:ext cx="11310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</a:t>
            </a:r>
            <a:r>
              <a:rPr lang="ja-JP" altLang="en-US" sz="28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セブン－イレブンがこれまで四国に進出しなかった理由を述</a:t>
            </a:r>
            <a:endParaRPr lang="en-US" altLang="ja-JP" sz="2800" b="1" dirty="0" smtClean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べなさい。</a:t>
            </a:r>
            <a:endParaRPr kumimoji="1" lang="ja-JP" altLang="en-US" sz="28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275294"/>
              </p:ext>
            </p:extLst>
          </p:nvPr>
        </p:nvGraphicFramePr>
        <p:xfrm>
          <a:off x="201916" y="1381660"/>
          <a:ext cx="11695558" cy="2493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710">
                  <a:extLst>
                    <a:ext uri="{9D8B030D-6E8A-4147-A177-3AD203B41FA5}">
                      <a16:colId xmlns:a16="http://schemas.microsoft.com/office/drawing/2014/main" val="2355847368"/>
                    </a:ext>
                  </a:extLst>
                </a:gridCol>
                <a:gridCol w="3198812">
                  <a:extLst>
                    <a:ext uri="{9D8B030D-6E8A-4147-A177-3AD203B41FA5}">
                      <a16:colId xmlns:a16="http://schemas.microsoft.com/office/drawing/2014/main" val="2246944741"/>
                    </a:ext>
                  </a:extLst>
                </a:gridCol>
                <a:gridCol w="8096036">
                  <a:extLst>
                    <a:ext uri="{9D8B030D-6E8A-4147-A177-3AD203B41FA5}">
                      <a16:colId xmlns:a16="http://schemas.microsoft.com/office/drawing/2014/main" val="3052247644"/>
                    </a:ext>
                  </a:extLst>
                </a:gridCol>
              </a:tblGrid>
              <a:tr h="88649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１</a:t>
                      </a:r>
                      <a:endParaRPr kumimoji="1" lang="ja-JP" altLang="en-US" sz="3200" b="1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3200" b="1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ドミナント戦略</a:t>
                      </a:r>
                      <a:endParaRPr kumimoji="1" lang="ja-JP" altLang="en-US" sz="3200" b="1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b="1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攻める地域を特定し、その特定した地域内に集中して店舗を出店すること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850405"/>
                  </a:ext>
                </a:extLst>
              </a:tr>
              <a:tr h="772107">
                <a:tc gridSpan="3">
                  <a:txBody>
                    <a:bodyPr/>
                    <a:lstStyle/>
                    <a:p>
                      <a:pPr algn="l"/>
                      <a:r>
                        <a:rPr kumimoji="1" lang="ja-JP" altLang="en-US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集中出店している地域での知名度が高くなり、同時に競合の出店意欲を抑える効果が期待できる。</a:t>
                      </a:r>
                      <a:endParaRPr kumimoji="1" lang="ja-JP" altLang="en-U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kumimoji="1" lang="ja-JP" altLang="en-US" sz="3200" b="1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kumimoji="1" lang="ja-JP" altLang="en-U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23919"/>
                  </a:ext>
                </a:extLst>
              </a:tr>
              <a:tr h="72521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出店している地域に絞るため、広告宣伝費も削減することができる。</a:t>
                      </a:r>
                      <a:endParaRPr kumimoji="1" lang="ja-JP" altLang="en-US" sz="2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1" dirty="0" smtClean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298954"/>
                  </a:ext>
                </a:extLst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601108"/>
              </p:ext>
            </p:extLst>
          </p:nvPr>
        </p:nvGraphicFramePr>
        <p:xfrm>
          <a:off x="217328" y="4063215"/>
          <a:ext cx="11695558" cy="2442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710">
                  <a:extLst>
                    <a:ext uri="{9D8B030D-6E8A-4147-A177-3AD203B41FA5}">
                      <a16:colId xmlns:a16="http://schemas.microsoft.com/office/drawing/2014/main" val="2355847368"/>
                    </a:ext>
                  </a:extLst>
                </a:gridCol>
                <a:gridCol w="3599504">
                  <a:extLst>
                    <a:ext uri="{9D8B030D-6E8A-4147-A177-3AD203B41FA5}">
                      <a16:colId xmlns:a16="http://schemas.microsoft.com/office/drawing/2014/main" val="2246944741"/>
                    </a:ext>
                  </a:extLst>
                </a:gridCol>
                <a:gridCol w="7695344">
                  <a:extLst>
                    <a:ext uri="{9D8B030D-6E8A-4147-A177-3AD203B41FA5}">
                      <a16:colId xmlns:a16="http://schemas.microsoft.com/office/drawing/2014/main" val="3052247644"/>
                    </a:ext>
                  </a:extLst>
                </a:gridCol>
              </a:tblGrid>
              <a:tr h="88649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２</a:t>
                      </a:r>
                      <a:endParaRPr kumimoji="1" lang="ja-JP" altLang="en-US" sz="3200" b="1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3200" b="1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ベンダーの未整備</a:t>
                      </a:r>
                      <a:endParaRPr kumimoji="1" lang="ja-JP" altLang="en-US" sz="3200" b="1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b="1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配送センター、業者、弁当工場がなかったため、配送効率が悪い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850405"/>
                  </a:ext>
                </a:extLst>
              </a:tr>
              <a:tr h="772107">
                <a:tc gridSpan="3">
                  <a:txBody>
                    <a:bodyPr/>
                    <a:lstStyle/>
                    <a:p>
                      <a:pPr algn="l"/>
                      <a:r>
                        <a:rPr kumimoji="1" lang="ja-JP" altLang="en-US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迅速な出荷と納品を行うことができないため、輸配送が非効率的である。</a:t>
                      </a:r>
                      <a:endParaRPr kumimoji="1" lang="ja-JP" altLang="en-U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kumimoji="1" lang="ja-JP" altLang="en-US" sz="3200" b="1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kumimoji="1" lang="ja-JP" altLang="en-U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23919"/>
                  </a:ext>
                </a:extLst>
              </a:tr>
              <a:tr h="72521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適切な商品を適切な場所・時間に適切なコストで供給することができない。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1" dirty="0" smtClean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298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43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38548" y="265202"/>
            <a:ext cx="11110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　愛媛県新居浜市に専用工場を設立した理由を述べなさい。</a:t>
            </a:r>
            <a:endParaRPr kumimoji="1" lang="ja-JP" altLang="en-US" sz="28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48" y="1202146"/>
            <a:ext cx="6826355" cy="5363163"/>
          </a:xfrm>
          <a:prstGeom prst="rect">
            <a:avLst/>
          </a:prstGeom>
          <a:noFill/>
        </p:spPr>
      </p:pic>
      <p:sp>
        <p:nvSpPr>
          <p:cNvPr id="3" name="楕円 2"/>
          <p:cNvSpPr/>
          <p:nvPr/>
        </p:nvSpPr>
        <p:spPr>
          <a:xfrm>
            <a:off x="2894173" y="2573747"/>
            <a:ext cx="991457" cy="991457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右矢印 4"/>
          <p:cNvSpPr/>
          <p:nvPr/>
        </p:nvSpPr>
        <p:spPr>
          <a:xfrm rot="19294382">
            <a:off x="3798986" y="2243175"/>
            <a:ext cx="518426" cy="5016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 rot="179339">
            <a:off x="3964573" y="2818649"/>
            <a:ext cx="518426" cy="5016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 rot="5400000">
            <a:off x="3261531" y="3539457"/>
            <a:ext cx="331536" cy="5016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 rot="9311074">
            <a:off x="2401941" y="3103672"/>
            <a:ext cx="461248" cy="5016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192899"/>
              </p:ext>
            </p:extLst>
          </p:nvPr>
        </p:nvGraphicFramePr>
        <p:xfrm>
          <a:off x="7175500" y="1202146"/>
          <a:ext cx="4831034" cy="2363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1034">
                  <a:extLst>
                    <a:ext uri="{9D8B030D-6E8A-4147-A177-3AD203B41FA5}">
                      <a16:colId xmlns:a16="http://schemas.microsoft.com/office/drawing/2014/main" val="2246944741"/>
                    </a:ext>
                  </a:extLst>
                </a:gridCol>
              </a:tblGrid>
              <a:tr h="1181529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800" b="1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四国のほぼ中央に位置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850405"/>
                  </a:ext>
                </a:extLst>
              </a:tr>
              <a:tr h="11815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b="1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川之江ジャンクションが近い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662336"/>
                  </a:ext>
                </a:extLst>
              </a:tr>
            </a:tbl>
          </a:graphicData>
        </a:graphic>
      </p:graphicFrame>
      <p:sp>
        <p:nvSpPr>
          <p:cNvPr id="7" name="下矢印 6"/>
          <p:cNvSpPr/>
          <p:nvPr/>
        </p:nvSpPr>
        <p:spPr>
          <a:xfrm>
            <a:off x="9000467" y="3832927"/>
            <a:ext cx="1079500" cy="8734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038371"/>
              </p:ext>
            </p:extLst>
          </p:nvPr>
        </p:nvGraphicFramePr>
        <p:xfrm>
          <a:off x="7175500" y="4902200"/>
          <a:ext cx="4831034" cy="1466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1034">
                  <a:extLst>
                    <a:ext uri="{9D8B030D-6E8A-4147-A177-3AD203B41FA5}">
                      <a16:colId xmlns:a16="http://schemas.microsoft.com/office/drawing/2014/main" val="2246944741"/>
                    </a:ext>
                  </a:extLst>
                </a:gridCol>
              </a:tblGrid>
              <a:tr h="1466849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800" b="1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四国全域に３時間以内に配送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850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33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38548" y="265202"/>
            <a:ext cx="11485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</a:t>
            </a:r>
            <a:r>
              <a:rPr lang="ja-JP" altLang="en-US" sz="28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プライムデリカが新居浜に設立されたことによって、地域にどの</a:t>
            </a:r>
            <a:endParaRPr lang="en-US" altLang="ja-JP" sz="2800" b="1" dirty="0" smtClean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b="1" dirty="0" err="1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ような</a:t>
            </a:r>
            <a:r>
              <a:rPr lang="ja-JP" altLang="en-US" sz="28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効果がもたらされたか述べなさい。</a:t>
            </a:r>
            <a:endParaRPr lang="en-US" altLang="ja-JP" sz="2800" b="1" dirty="0" smtClean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58174" y="5863233"/>
            <a:ext cx="11645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製造能力は１日最大約１５万食。商品は四国全域の店に並ぶ。</a:t>
            </a:r>
            <a:endParaRPr lang="ja-JP" altLang="en-US" sz="32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48" y="1627109"/>
            <a:ext cx="6257925" cy="3960176"/>
          </a:xfrm>
          <a:prstGeom prst="rect">
            <a:avLst/>
          </a:prstGeom>
        </p:spPr>
      </p:pic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333368"/>
              </p:ext>
            </p:extLst>
          </p:nvPr>
        </p:nvGraphicFramePr>
        <p:xfrm>
          <a:off x="6794500" y="1614409"/>
          <a:ext cx="5194300" cy="1979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4300">
                  <a:extLst>
                    <a:ext uri="{9D8B030D-6E8A-4147-A177-3AD203B41FA5}">
                      <a16:colId xmlns:a16="http://schemas.microsoft.com/office/drawing/2014/main" val="2246944741"/>
                    </a:ext>
                  </a:extLst>
                </a:gridCol>
              </a:tblGrid>
              <a:tr h="19796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80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コンビニエンスストア大手セブン－イレブン向け食品を製造するプライムデリカの新居浜工場</a:t>
                      </a:r>
                      <a:endParaRPr lang="en-US" altLang="ja-JP" sz="2400" dirty="0" smtClean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（愛媛県新居浜市東田２丁目）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850405"/>
                  </a:ext>
                </a:extLst>
              </a:tr>
            </a:tbl>
          </a:graphicData>
        </a:graphic>
      </p:graphicFrame>
      <p:sp>
        <p:nvSpPr>
          <p:cNvPr id="9" name="下矢印 8"/>
          <p:cNvSpPr/>
          <p:nvPr/>
        </p:nvSpPr>
        <p:spPr>
          <a:xfrm>
            <a:off x="8727417" y="3699912"/>
            <a:ext cx="1079500" cy="5482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792625"/>
              </p:ext>
            </p:extLst>
          </p:nvPr>
        </p:nvGraphicFramePr>
        <p:xfrm>
          <a:off x="6794500" y="4332772"/>
          <a:ext cx="5194299" cy="1254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4299">
                  <a:extLst>
                    <a:ext uri="{9D8B030D-6E8A-4147-A177-3AD203B41FA5}">
                      <a16:colId xmlns:a16="http://schemas.microsoft.com/office/drawing/2014/main" val="2246944741"/>
                    </a:ext>
                  </a:extLst>
                </a:gridCol>
              </a:tblGrid>
              <a:tr h="627256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800" b="1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１　セブン－イレブンの増加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850405"/>
                  </a:ext>
                </a:extLst>
              </a:tr>
              <a:tr h="627256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800" b="1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２　地元雇用の増加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280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47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38548" y="265202"/>
            <a:ext cx="11485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　</a:t>
            </a:r>
            <a:r>
              <a:rPr lang="ja-JP" altLang="en-US" sz="28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あなたがドミナント戦略でコンビニエンスストアを愛媛に</a:t>
            </a:r>
            <a:r>
              <a:rPr lang="ja-JP" altLang="en-US" sz="2800" b="1" dirty="0" err="1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出店</a:t>
            </a:r>
            <a:r>
              <a:rPr lang="ja-JP" altLang="en-US" sz="2800" b="1" dirty="0" err="1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</a:t>
            </a:r>
            <a:endParaRPr lang="en-US" altLang="ja-JP" sz="2800" b="1" dirty="0" smtClean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b="1" dirty="0" err="1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る</a:t>
            </a:r>
            <a:r>
              <a:rPr lang="ja-JP" altLang="en-US" sz="28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とすれば、どの地域にどれくらいの数を出店するか述べなさい</a:t>
            </a:r>
            <a:r>
              <a:rPr lang="ja-JP" altLang="en-US" sz="28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lang="en-US" altLang="ja-JP" sz="28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995175"/>
              </p:ext>
            </p:extLst>
          </p:nvPr>
        </p:nvGraphicFramePr>
        <p:xfrm>
          <a:off x="6081124" y="1317828"/>
          <a:ext cx="5415658" cy="1403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5658">
                  <a:extLst>
                    <a:ext uri="{9D8B030D-6E8A-4147-A177-3AD203B41FA5}">
                      <a16:colId xmlns:a16="http://schemas.microsoft.com/office/drawing/2014/main" val="2246944741"/>
                    </a:ext>
                  </a:extLst>
                </a:gridCol>
              </a:tblGrid>
              <a:tr h="14039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80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愛媛県のセブン－イレブン</a:t>
                      </a:r>
                      <a:endParaRPr lang="en-US" altLang="ja-JP" sz="2800" dirty="0" smtClean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１０７店舗</a:t>
                      </a:r>
                      <a:endParaRPr lang="ja-JP" altLang="en-US" sz="2800" dirty="0" smtClean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850405"/>
                  </a:ext>
                </a:extLst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398538"/>
              </p:ext>
            </p:extLst>
          </p:nvPr>
        </p:nvGraphicFramePr>
        <p:xfrm>
          <a:off x="6081124" y="3904180"/>
          <a:ext cx="5415658" cy="2311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5658">
                  <a:extLst>
                    <a:ext uri="{9D8B030D-6E8A-4147-A177-3AD203B41FA5}">
                      <a16:colId xmlns:a16="http://schemas.microsoft.com/office/drawing/2014/main" val="2246944741"/>
                    </a:ext>
                  </a:extLst>
                </a:gridCol>
              </a:tblGrid>
              <a:tr h="23117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80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セブン－イレブンが展開している「ドミナント戦略」を参考にすると、愛媛県ではどのように出店すればよいか考えてみよう。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850405"/>
                  </a:ext>
                </a:extLst>
              </a:tr>
            </a:tbl>
          </a:graphicData>
        </a:graphic>
      </p:graphicFrame>
      <p:sp>
        <p:nvSpPr>
          <p:cNvPr id="7" name="下矢印 6"/>
          <p:cNvSpPr/>
          <p:nvPr/>
        </p:nvSpPr>
        <p:spPr>
          <a:xfrm>
            <a:off x="8249203" y="2876223"/>
            <a:ext cx="1079500" cy="8734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71" y="1309955"/>
            <a:ext cx="4883065" cy="4905963"/>
          </a:xfrm>
          <a:prstGeom prst="rect">
            <a:avLst/>
          </a:prstGeom>
        </p:spPr>
      </p:pic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8305"/>
              </p:ext>
            </p:extLst>
          </p:nvPr>
        </p:nvGraphicFramePr>
        <p:xfrm>
          <a:off x="3215811" y="5779267"/>
          <a:ext cx="2362825" cy="436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825">
                  <a:extLst>
                    <a:ext uri="{9D8B030D-6E8A-4147-A177-3AD203B41FA5}">
                      <a16:colId xmlns:a16="http://schemas.microsoft.com/office/drawing/2014/main" val="2246944741"/>
                    </a:ext>
                  </a:extLst>
                </a:gridCol>
              </a:tblGrid>
              <a:tr h="4366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２０１８年１月末現在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850405"/>
                  </a:ext>
                </a:extLst>
              </a:tr>
            </a:tbl>
          </a:graphicData>
        </a:graphic>
      </p:graphicFrame>
      <p:sp>
        <p:nvSpPr>
          <p:cNvPr id="10" name="正方形/長方形 9"/>
          <p:cNvSpPr/>
          <p:nvPr/>
        </p:nvSpPr>
        <p:spPr>
          <a:xfrm>
            <a:off x="469050" y="6296290"/>
            <a:ext cx="53361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株式会社セブンーイレブン・ジャパン</a:t>
            </a:r>
            <a:r>
              <a:rPr lang="en-US" altLang="ja-JP" sz="20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HP</a:t>
            </a:r>
            <a:r>
              <a:rPr lang="ja-JP" altLang="en-US" sz="20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より</a:t>
            </a:r>
            <a:endParaRPr lang="ja-JP" altLang="en-US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118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2550" y="273844"/>
            <a:ext cx="11995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５</a:t>
            </a:r>
            <a:r>
              <a:rPr lang="ja-JP" altLang="en-US" sz="28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地域に寄り添ったコンビニエンスストアであるために、どのような特</a:t>
            </a:r>
            <a:endParaRPr lang="en-US" altLang="ja-JP" sz="2800" b="1" dirty="0" smtClean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色を持たせればよいか述べなさい。</a:t>
            </a:r>
            <a:endParaRPr lang="en-US" altLang="ja-JP" sz="2800" b="1" dirty="0" smtClean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832961"/>
              </p:ext>
            </p:extLst>
          </p:nvPr>
        </p:nvGraphicFramePr>
        <p:xfrm>
          <a:off x="273050" y="1481666"/>
          <a:ext cx="11645902" cy="4031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444">
                  <a:extLst>
                    <a:ext uri="{9D8B030D-6E8A-4147-A177-3AD203B41FA5}">
                      <a16:colId xmlns:a16="http://schemas.microsoft.com/office/drawing/2014/main" val="2355847368"/>
                    </a:ext>
                  </a:extLst>
                </a:gridCol>
                <a:gridCol w="4152706">
                  <a:extLst>
                    <a:ext uri="{9D8B030D-6E8A-4147-A177-3AD203B41FA5}">
                      <a16:colId xmlns:a16="http://schemas.microsoft.com/office/drawing/2014/main" val="2246944741"/>
                    </a:ext>
                  </a:extLst>
                </a:gridCol>
                <a:gridCol w="6762752">
                  <a:extLst>
                    <a:ext uri="{9D8B030D-6E8A-4147-A177-3AD203B41FA5}">
                      <a16:colId xmlns:a16="http://schemas.microsoft.com/office/drawing/2014/main" val="2480034276"/>
                    </a:ext>
                  </a:extLst>
                </a:gridCol>
              </a:tblGrid>
              <a:tr h="489002">
                <a:tc>
                  <a:txBody>
                    <a:bodyPr/>
                    <a:lstStyle/>
                    <a:p>
                      <a:pPr algn="ctr"/>
                      <a:endParaRPr kumimoji="1" lang="ja-JP" altLang="en-US" sz="3200" b="1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 smtClean="0">
                          <a:solidFill>
                            <a:srgbClr val="00206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特　色</a:t>
                      </a:r>
                      <a:endParaRPr kumimoji="1" lang="ja-JP" altLang="en-US" sz="3200" b="1" dirty="0">
                        <a:solidFill>
                          <a:srgbClr val="00206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 smtClean="0">
                          <a:solidFill>
                            <a:srgbClr val="00206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説　明</a:t>
                      </a:r>
                      <a:endParaRPr kumimoji="1" lang="ja-JP" altLang="en-US" sz="3200" b="1" dirty="0">
                        <a:solidFill>
                          <a:srgbClr val="00206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164751"/>
                  </a:ext>
                </a:extLst>
              </a:tr>
              <a:tr h="11507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１</a:t>
                      </a:r>
                      <a:endParaRPr kumimoji="1" lang="ja-JP" altLang="en-US" sz="3200" b="1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200" b="1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地域限定の商品</a:t>
                      </a:r>
                      <a:endParaRPr kumimoji="1" lang="ja-JP" altLang="en-US" sz="3200" b="1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b="1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消費者に対して「ここでしか買えない」と思わせる商品の開発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850405"/>
                  </a:ext>
                </a:extLst>
              </a:tr>
              <a:tr h="11507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２</a:t>
                      </a:r>
                      <a:endParaRPr kumimoji="1" lang="ja-JP" altLang="en-US" sz="3200" b="1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b="1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売れ筋商品の分析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市場調査、マーケティング調査の実施</a:t>
                      </a:r>
                      <a:endParaRPr kumimoji="1" lang="en-US" altLang="ja-JP" sz="2400" b="1" dirty="0" smtClean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23919"/>
                  </a:ext>
                </a:extLst>
              </a:tr>
              <a:tr h="11507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３</a:t>
                      </a:r>
                      <a:endParaRPr kumimoji="1" lang="ja-JP" altLang="en-US" sz="3200" b="1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b="1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地域情報の提供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地域イベントや観光情報の提供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313545"/>
                  </a:ext>
                </a:extLst>
              </a:tr>
            </a:tbl>
          </a:graphicData>
        </a:graphic>
      </p:graphicFrame>
      <p:sp>
        <p:nvSpPr>
          <p:cNvPr id="2" name="正方形/長方形 1"/>
          <p:cNvSpPr/>
          <p:nvPr/>
        </p:nvSpPr>
        <p:spPr>
          <a:xfrm>
            <a:off x="273051" y="5899835"/>
            <a:ext cx="11645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観光客だけではなく、地域からも愛される商品や企業であることが大切</a:t>
            </a:r>
            <a:endParaRPr lang="ja-JP" altLang="en-US" sz="28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793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323</Words>
  <Application>Microsoft Office PowerPoint</Application>
  <PresentationFormat>ワイド画面</PresentationFormat>
  <Paragraphs>50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AR明朝体U</vt:lpstr>
      <vt:lpstr>ＤＦ特太ゴシック体</vt:lpstr>
      <vt:lpstr>ＭＳ ゴシック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愛媛県立新居浜商業高等学校</dc:creator>
  <cp:lastModifiedBy>Administrator</cp:lastModifiedBy>
  <cp:revision>25</cp:revision>
  <dcterms:created xsi:type="dcterms:W3CDTF">2017-11-29T05:28:56Z</dcterms:created>
  <dcterms:modified xsi:type="dcterms:W3CDTF">2018-03-16T10:37:34Z</dcterms:modified>
</cp:coreProperties>
</file>