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9" r:id="rId5"/>
    <p:sldId id="261" r:id="rId6"/>
    <p:sldId id="263" r:id="rId7"/>
    <p:sldId id="267" r:id="rId8"/>
    <p:sldId id="268" r:id="rId9"/>
    <p:sldId id="269" r:id="rId10"/>
    <p:sldId id="260" r:id="rId11"/>
    <p:sldId id="264" r:id="rId12"/>
    <p:sldId id="265" r:id="rId13"/>
    <p:sldId id="266" r:id="rId1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04"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4743D2C-6865-4A90-B6CF-B5D54D9177FF}"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170115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743D2C-6865-4A90-B6CF-B5D54D9177FF}"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183763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743D2C-6865-4A90-B6CF-B5D54D9177FF}"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164282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743D2C-6865-4A90-B6CF-B5D54D9177FF}"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31538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743D2C-6865-4A90-B6CF-B5D54D9177FF}"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125881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743D2C-6865-4A90-B6CF-B5D54D9177FF}"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351377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4743D2C-6865-4A90-B6CF-B5D54D9177FF}" type="datetimeFigureOut">
              <a:rPr kumimoji="1" lang="ja-JP" altLang="en-US" smtClean="0"/>
              <a:t>2018/3/16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82377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4743D2C-6865-4A90-B6CF-B5D54D9177FF}" type="datetimeFigureOut">
              <a:rPr kumimoji="1" lang="ja-JP" altLang="en-US" smtClean="0"/>
              <a:t>2018/3/16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94677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743D2C-6865-4A90-B6CF-B5D54D9177FF}" type="datetimeFigureOut">
              <a:rPr kumimoji="1" lang="ja-JP" altLang="en-US" smtClean="0"/>
              <a:t>2018/3/16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71722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743D2C-6865-4A90-B6CF-B5D54D9177FF}"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285022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743D2C-6865-4A90-B6CF-B5D54D9177FF}"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147365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43D2C-6865-4A90-B6CF-B5D54D9177FF}" type="datetimeFigureOut">
              <a:rPr kumimoji="1" lang="ja-JP" altLang="en-US" smtClean="0"/>
              <a:t>2018/3/16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956CA-F7F2-4CF0-ADCD-1F6AD9DBDF7D}" type="slidenum">
              <a:rPr kumimoji="1" lang="ja-JP" altLang="en-US" smtClean="0"/>
              <a:t>‹#›</a:t>
            </a:fld>
            <a:endParaRPr kumimoji="1" lang="ja-JP" altLang="en-US"/>
          </a:p>
        </p:txBody>
      </p:sp>
    </p:spTree>
    <p:extLst>
      <p:ext uri="{BB962C8B-B14F-4D97-AF65-F5344CB8AC3E}">
        <p14:creationId xmlns:p14="http://schemas.microsoft.com/office/powerpoint/2010/main" val="3870048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813" y="2447166"/>
            <a:ext cx="2776339" cy="256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776084" y="1270501"/>
            <a:ext cx="5520289" cy="369332"/>
          </a:xfrm>
          <a:prstGeom prst="rect">
            <a:avLst/>
          </a:prstGeom>
          <a:noFill/>
        </p:spPr>
        <p:txBody>
          <a:bodyPr wrap="square" rtlCol="0">
            <a:spAutoFit/>
          </a:bodyPr>
          <a:lstStyle/>
          <a:p>
            <a:pPr algn="ctr"/>
            <a:r>
              <a:rPr kumimoji="1" lang="ja-JP" altLang="en-US" dirty="0" smtClean="0"/>
              <a:t>アクティブ・ラーニングのための</a:t>
            </a:r>
            <a:endParaRPr kumimoji="1" lang="ja-JP" altLang="en-US" dirty="0"/>
          </a:p>
        </p:txBody>
      </p:sp>
      <p:sp>
        <p:nvSpPr>
          <p:cNvPr id="3" name="テキスト ボックス 2"/>
          <p:cNvSpPr txBox="1"/>
          <p:nvPr/>
        </p:nvSpPr>
        <p:spPr>
          <a:xfrm>
            <a:off x="-36512" y="1774557"/>
            <a:ext cx="9145481" cy="646331"/>
          </a:xfrm>
          <a:prstGeom prst="rect">
            <a:avLst/>
          </a:prstGeom>
          <a:noFill/>
        </p:spPr>
        <p:txBody>
          <a:bodyPr wrap="square" rtlCol="0">
            <a:spAutoFit/>
          </a:bodyPr>
          <a:lstStyle/>
          <a:p>
            <a:pPr algn="ctr"/>
            <a:r>
              <a:rPr kumimoji="1" lang="ja-JP" altLang="en-US" sz="3600" dirty="0" smtClean="0">
                <a:ea typeface="ＤＦ特太ゴシック体" panose="02010609000101010101" pitchFamily="1" charset="-128"/>
              </a:rPr>
              <a:t>ビジネス・ケース教材集</a:t>
            </a:r>
            <a:endParaRPr kumimoji="1" lang="ja-JP" altLang="en-US" sz="3600" dirty="0">
              <a:ea typeface="ＤＦ特太ゴシック体" panose="02010609000101010101" pitchFamily="1" charset="-128"/>
            </a:endParaRPr>
          </a:p>
        </p:txBody>
      </p:sp>
      <p:sp>
        <p:nvSpPr>
          <p:cNvPr id="4" name="テキスト ボックス 3"/>
          <p:cNvSpPr txBox="1"/>
          <p:nvPr/>
        </p:nvSpPr>
        <p:spPr>
          <a:xfrm>
            <a:off x="1187856" y="5158933"/>
            <a:ext cx="6696744" cy="646331"/>
          </a:xfrm>
          <a:prstGeom prst="rect">
            <a:avLst/>
          </a:prstGeom>
          <a:noFill/>
        </p:spPr>
        <p:txBody>
          <a:bodyPr wrap="square" rtlCol="0">
            <a:spAutoFit/>
          </a:bodyPr>
          <a:lstStyle/>
          <a:p>
            <a:pPr algn="ctr"/>
            <a:r>
              <a:rPr kumimoji="1" lang="ja-JP" altLang="en-US" dirty="0" smtClean="0"/>
              <a:t>愛媛県商業教育研究会</a:t>
            </a:r>
            <a:endParaRPr kumimoji="1" lang="en-US" altLang="ja-JP" dirty="0" smtClean="0"/>
          </a:p>
          <a:p>
            <a:pPr algn="ctr"/>
            <a:r>
              <a:rPr lang="ja-JP" altLang="en-US" dirty="0" smtClean="0"/>
              <a:t>愛媛県マーケティング・ビジネス経済研究員会</a:t>
            </a:r>
            <a:endParaRPr kumimoji="1" lang="ja-JP" altLang="en-US" dirty="0"/>
          </a:p>
        </p:txBody>
      </p:sp>
      <p:sp>
        <p:nvSpPr>
          <p:cNvPr id="5" name="テキスト ボックス 4"/>
          <p:cNvSpPr txBox="1"/>
          <p:nvPr/>
        </p:nvSpPr>
        <p:spPr>
          <a:xfrm>
            <a:off x="0" y="3501008"/>
            <a:ext cx="9144000" cy="1077218"/>
          </a:xfrm>
          <a:prstGeom prst="rect">
            <a:avLst/>
          </a:prstGeom>
          <a:noFill/>
        </p:spPr>
        <p:txBody>
          <a:bodyPr wrap="square" rtlCol="0">
            <a:spAutoFit/>
          </a:bodyPr>
          <a:lstStyle/>
          <a:p>
            <a:pPr algn="ctr"/>
            <a:r>
              <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「大洲手すき和紙の技術</a:t>
            </a:r>
            <a:r>
              <a:rPr lang="ja-JP" altLang="en-US" sz="32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と</a:t>
            </a:r>
            <a:endParaRPr lang="en-US" altLang="ja-JP" sz="32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a:p>
            <a:pPr algn="ctr"/>
            <a:r>
              <a:rPr lang="ja-JP" altLang="en-US" sz="32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フランス伝統</a:t>
            </a:r>
            <a:r>
              <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のギルディング技法が融合</a:t>
            </a:r>
            <a:r>
              <a:rPr lang="ja-JP" altLang="en-US" sz="32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a:t>
            </a:r>
            <a:endParaRPr kumimoji="1"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p:txBody>
      </p:sp>
      <p:sp>
        <p:nvSpPr>
          <p:cNvPr id="7" name="テキスト ボックス 6"/>
          <p:cNvSpPr txBox="1"/>
          <p:nvPr/>
        </p:nvSpPr>
        <p:spPr>
          <a:xfrm>
            <a:off x="0" y="2676127"/>
            <a:ext cx="9144000" cy="584775"/>
          </a:xfrm>
          <a:prstGeom prst="rect">
            <a:avLst/>
          </a:prstGeom>
          <a:noFill/>
        </p:spPr>
        <p:txBody>
          <a:bodyPr wrap="square" rtlCol="0">
            <a:spAutoFit/>
          </a:bodyPr>
          <a:lstStyle/>
          <a:p>
            <a:pPr algn="ctr"/>
            <a:r>
              <a:rPr lang="ja-JP" altLang="en-US" sz="32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ケース</a:t>
            </a:r>
            <a:r>
              <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１５</a:t>
            </a:r>
            <a:endParaRPr kumimoji="1"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p:txBody>
      </p:sp>
    </p:spTree>
    <p:extLst>
      <p:ext uri="{BB962C8B-B14F-4D97-AF65-F5344CB8AC3E}">
        <p14:creationId xmlns:p14="http://schemas.microsoft.com/office/powerpoint/2010/main" val="300207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81718" y="5921152"/>
            <a:ext cx="2331670" cy="940503"/>
          </a:xfrm>
          <a:prstGeom prst="rect">
            <a:avLst/>
          </a:prstGeom>
        </p:spPr>
      </p:pic>
      <p:sp>
        <p:nvSpPr>
          <p:cNvPr id="7" name="テキスト ボックス 6"/>
          <p:cNvSpPr txBox="1"/>
          <p:nvPr/>
        </p:nvSpPr>
        <p:spPr>
          <a:xfrm>
            <a:off x="107504" y="116632"/>
            <a:ext cx="3326400" cy="468000"/>
          </a:xfrm>
          <a:prstGeom prst="rect">
            <a:avLst/>
          </a:prstGeom>
          <a:solidFill>
            <a:schemeClr val="tx1"/>
          </a:solidFill>
        </p:spPr>
        <p:txBody>
          <a:bodyPr wrap="none" lIns="0" tIns="0" rIns="0" bIns="0" rtlCol="0">
            <a:noAutofit/>
          </a:bodyPr>
          <a:lstStyle/>
          <a:p>
            <a:pPr algn="ctr"/>
            <a:r>
              <a:rPr lang="en-US" altLang="ja-JP" sz="2800" dirty="0">
                <a:solidFill>
                  <a:schemeClr val="bg1"/>
                </a:solidFill>
                <a:latin typeface="HG明朝E" pitchFamily="17" charset="-128"/>
                <a:ea typeface="HG明朝E" pitchFamily="17" charset="-128"/>
              </a:rPr>
              <a:t>Activity</a:t>
            </a:r>
            <a:r>
              <a:rPr lang="ja-JP" altLang="en-US" sz="2800" dirty="0">
                <a:solidFill>
                  <a:schemeClr val="bg1"/>
                </a:solidFill>
                <a:latin typeface="HG明朝E" pitchFamily="17" charset="-128"/>
                <a:ea typeface="HG明朝E" pitchFamily="17" charset="-128"/>
              </a:rPr>
              <a:t>①</a:t>
            </a:r>
            <a:endParaRPr kumimoji="1" lang="ja-JP" altLang="en-US" sz="2800" dirty="0">
              <a:solidFill>
                <a:schemeClr val="bg1"/>
              </a:solidFill>
              <a:latin typeface="HG明朝E" pitchFamily="17" charset="-128"/>
              <a:ea typeface="HG明朝E" pitchFamily="17" charset="-128"/>
            </a:endParaRPr>
          </a:p>
        </p:txBody>
      </p:sp>
      <p:pic>
        <p:nvPicPr>
          <p:cNvPr id="9" name="Picture 2" descr="記事を読む/ピクトグラム/3D/イラスト"/>
          <p:cNvPicPr>
            <a:picLocks noChangeAspect="1" noChangeArrowheads="1"/>
          </p:cNvPicPr>
          <p:nvPr/>
        </p:nvPicPr>
        <p:blipFill>
          <a:blip r:embed="rId3" cstate="print"/>
          <a:srcRect/>
          <a:stretch>
            <a:fillRect/>
          </a:stretch>
        </p:blipFill>
        <p:spPr bwMode="auto">
          <a:xfrm>
            <a:off x="2422748" y="2738214"/>
            <a:ext cx="4381500" cy="3067050"/>
          </a:xfrm>
          <a:prstGeom prst="rect">
            <a:avLst/>
          </a:prstGeom>
          <a:noFill/>
        </p:spPr>
      </p:pic>
      <p:sp>
        <p:nvSpPr>
          <p:cNvPr id="10" name="テキスト ボックス 9"/>
          <p:cNvSpPr txBox="1"/>
          <p:nvPr/>
        </p:nvSpPr>
        <p:spPr>
          <a:xfrm>
            <a:off x="170794" y="1067252"/>
            <a:ext cx="8802410" cy="1692771"/>
          </a:xfrm>
          <a:prstGeom prst="rect">
            <a:avLst/>
          </a:prstGeom>
          <a:noFill/>
        </p:spPr>
        <p:txBody>
          <a:bodyPr wrap="none" rtlCol="0">
            <a:spAutoFit/>
          </a:bodyPr>
          <a:lstStyle/>
          <a:p>
            <a:pPr algn="ctr"/>
            <a:r>
              <a:rPr kumimoji="1" lang="en-US" altLang="ja-JP" sz="3200" dirty="0">
                <a:latin typeface="HG創英角ｺﾞｼｯｸUB" pitchFamily="49" charset="-128"/>
                <a:ea typeface="HG創英角ｺﾞｼｯｸUB" pitchFamily="49" charset="-128"/>
              </a:rPr>
              <a:t>【</a:t>
            </a:r>
            <a:r>
              <a:rPr lang="ja-JP" altLang="en-US" sz="3200" dirty="0">
                <a:latin typeface="HG創英角ｺﾞｼｯｸUB" pitchFamily="49" charset="-128"/>
                <a:ea typeface="HG創英角ｺﾞｼｯｸUB" pitchFamily="49" charset="-128"/>
              </a:rPr>
              <a:t>資料を読んで答えなさい</a:t>
            </a:r>
            <a:r>
              <a:rPr kumimoji="1" lang="en-US" altLang="ja-JP" sz="3200" dirty="0">
                <a:latin typeface="HG創英角ｺﾞｼｯｸUB" pitchFamily="49" charset="-128"/>
                <a:ea typeface="HG創英角ｺﾞｼｯｸUB" pitchFamily="49" charset="-128"/>
              </a:rPr>
              <a:t>】</a:t>
            </a:r>
          </a:p>
          <a:p>
            <a:pPr algn="ctr"/>
            <a:endParaRPr kumimoji="1" lang="en-US" altLang="ja-JP" sz="800" dirty="0">
              <a:latin typeface="HG創英角ｺﾞｼｯｸUB" pitchFamily="49" charset="-128"/>
              <a:ea typeface="HG創英角ｺﾞｼｯｸUB" pitchFamily="49" charset="-128"/>
            </a:endParaRPr>
          </a:p>
          <a:p>
            <a:pPr algn="ctr"/>
            <a:r>
              <a:rPr lang="ja-JP" altLang="en-US" sz="3200" dirty="0">
                <a:latin typeface="HG創英角ｺﾞｼｯｸUB" pitchFamily="49" charset="-128"/>
                <a:ea typeface="HG創英角ｺﾞｼｯｸUB" pitchFamily="49" charset="-128"/>
              </a:rPr>
              <a:t>㈱五十崎社中が、伝統工芸品である大洲和紙を</a:t>
            </a:r>
            <a:endParaRPr lang="en-US" altLang="ja-JP" sz="3200" dirty="0">
              <a:latin typeface="HG創英角ｺﾞｼｯｸUB" pitchFamily="49" charset="-128"/>
              <a:ea typeface="HG創英角ｺﾞｼｯｸUB" pitchFamily="49" charset="-128"/>
            </a:endParaRPr>
          </a:p>
          <a:p>
            <a:pPr algn="ctr"/>
            <a:r>
              <a:rPr lang="ja-JP" altLang="en-US" sz="3200" dirty="0">
                <a:latin typeface="HG創英角ｺﾞｼｯｸUB" pitchFamily="49" charset="-128"/>
                <a:ea typeface="HG創英角ｺﾞｼｯｸUB" pitchFamily="49" charset="-128"/>
              </a:rPr>
              <a:t>用いた商品開発において工夫していることは？</a:t>
            </a:r>
            <a:endParaRPr kumimoji="1" lang="ja-JP" altLang="en-US" sz="3200" dirty="0">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241361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81718" y="5921152"/>
            <a:ext cx="2331670" cy="940503"/>
          </a:xfrm>
          <a:prstGeom prst="rect">
            <a:avLst/>
          </a:prstGeom>
        </p:spPr>
      </p:pic>
      <p:sp>
        <p:nvSpPr>
          <p:cNvPr id="7" name="テキスト ボックス 6"/>
          <p:cNvSpPr txBox="1"/>
          <p:nvPr/>
        </p:nvSpPr>
        <p:spPr>
          <a:xfrm>
            <a:off x="107504" y="116632"/>
            <a:ext cx="3326400" cy="468000"/>
          </a:xfrm>
          <a:prstGeom prst="rect">
            <a:avLst/>
          </a:prstGeom>
          <a:solidFill>
            <a:schemeClr val="tx1"/>
          </a:solidFill>
        </p:spPr>
        <p:txBody>
          <a:bodyPr wrap="none" lIns="0" tIns="0" rIns="0" bIns="0" rtlCol="0">
            <a:noAutofit/>
          </a:bodyPr>
          <a:lstStyle/>
          <a:p>
            <a:pPr algn="ctr"/>
            <a:r>
              <a:rPr lang="en-US" altLang="ja-JP" sz="2800" dirty="0">
                <a:solidFill>
                  <a:schemeClr val="bg1"/>
                </a:solidFill>
                <a:latin typeface="HG明朝E" pitchFamily="17" charset="-128"/>
                <a:ea typeface="HG明朝E" pitchFamily="17" charset="-128"/>
              </a:rPr>
              <a:t>Activity</a:t>
            </a:r>
            <a:r>
              <a:rPr lang="ja-JP" altLang="en-US" sz="2800" dirty="0">
                <a:solidFill>
                  <a:schemeClr val="bg1"/>
                </a:solidFill>
                <a:latin typeface="HG明朝E" pitchFamily="17" charset="-128"/>
                <a:ea typeface="HG明朝E" pitchFamily="17" charset="-128"/>
              </a:rPr>
              <a:t>②</a:t>
            </a:r>
            <a:endParaRPr kumimoji="1" lang="ja-JP" altLang="en-US" sz="2800" dirty="0">
              <a:solidFill>
                <a:schemeClr val="bg1"/>
              </a:solidFill>
              <a:latin typeface="HG明朝E" pitchFamily="17" charset="-128"/>
              <a:ea typeface="HG明朝E" pitchFamily="17" charset="-128"/>
            </a:endParaRPr>
          </a:p>
        </p:txBody>
      </p:sp>
      <p:sp>
        <p:nvSpPr>
          <p:cNvPr id="10" name="テキスト ボックス 9"/>
          <p:cNvSpPr txBox="1"/>
          <p:nvPr/>
        </p:nvSpPr>
        <p:spPr>
          <a:xfrm>
            <a:off x="581163" y="1067252"/>
            <a:ext cx="7981672" cy="1692771"/>
          </a:xfrm>
          <a:prstGeom prst="rect">
            <a:avLst/>
          </a:prstGeom>
          <a:noFill/>
        </p:spPr>
        <p:txBody>
          <a:bodyPr wrap="none" rtlCol="0">
            <a:spAutoFit/>
          </a:bodyPr>
          <a:lstStyle/>
          <a:p>
            <a:pPr algn="ctr"/>
            <a:r>
              <a:rPr kumimoji="1" lang="en-US" altLang="ja-JP" sz="3200" dirty="0">
                <a:latin typeface="HG創英角ｺﾞｼｯｸUB" pitchFamily="49" charset="-128"/>
                <a:ea typeface="HG創英角ｺﾞｼｯｸUB" pitchFamily="49" charset="-128"/>
              </a:rPr>
              <a:t>【</a:t>
            </a:r>
            <a:r>
              <a:rPr kumimoji="1" lang="ja-JP" altLang="en-US" sz="3200" dirty="0">
                <a:latin typeface="HG創英角ｺﾞｼｯｸUB" pitchFamily="49" charset="-128"/>
                <a:ea typeface="HG創英角ｺﾞｼｯｸUB" pitchFamily="49" charset="-128"/>
              </a:rPr>
              <a:t>ディスカッション</a:t>
            </a:r>
            <a:r>
              <a:rPr kumimoji="1" lang="en-US" altLang="ja-JP" sz="3200" dirty="0">
                <a:latin typeface="HG創英角ｺﾞｼｯｸUB" pitchFamily="49" charset="-128"/>
                <a:ea typeface="HG創英角ｺﾞｼｯｸUB" pitchFamily="49" charset="-128"/>
              </a:rPr>
              <a:t>】</a:t>
            </a:r>
          </a:p>
          <a:p>
            <a:pPr algn="ctr"/>
            <a:endParaRPr kumimoji="1" lang="en-US" altLang="ja-JP" sz="800" dirty="0">
              <a:latin typeface="HG創英角ｺﾞｼｯｸUB" pitchFamily="49" charset="-128"/>
              <a:ea typeface="HG創英角ｺﾞｼｯｸUB" pitchFamily="49" charset="-128"/>
            </a:endParaRPr>
          </a:p>
          <a:p>
            <a:pPr algn="ctr"/>
            <a:r>
              <a:rPr lang="ja-JP" altLang="en-US" sz="3200" dirty="0">
                <a:latin typeface="HG創英角ｺﾞｼｯｸUB" pitchFamily="49" charset="-128"/>
                <a:ea typeface="HG創英角ｺﾞｼｯｸUB" pitchFamily="49" charset="-128"/>
              </a:rPr>
              <a:t>伝統芸能や伝統工芸品を世界に通用する</a:t>
            </a:r>
            <a:endParaRPr lang="en-US" altLang="ja-JP" sz="3200" dirty="0">
              <a:latin typeface="HG創英角ｺﾞｼｯｸUB" pitchFamily="49" charset="-128"/>
              <a:ea typeface="HG創英角ｺﾞｼｯｸUB" pitchFamily="49" charset="-128"/>
            </a:endParaRPr>
          </a:p>
          <a:p>
            <a:pPr algn="ctr"/>
            <a:r>
              <a:rPr lang="ja-JP" altLang="en-US" sz="3200" dirty="0">
                <a:latin typeface="HG創英角ｺﾞｼｯｸUB" pitchFamily="49" charset="-128"/>
                <a:ea typeface="HG創英角ｺﾞｼｯｸUB" pitchFamily="49" charset="-128"/>
              </a:rPr>
              <a:t>ブランドとして発展させていくためには？</a:t>
            </a:r>
          </a:p>
        </p:txBody>
      </p:sp>
      <p:pic>
        <p:nvPicPr>
          <p:cNvPr id="6" name="図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71999" y="3184910"/>
            <a:ext cx="3599999" cy="2520000"/>
          </a:xfrm>
          <a:prstGeom prst="rect">
            <a:avLst/>
          </a:prstGeom>
          <a:noFill/>
          <a:ln>
            <a:noFill/>
          </a:ln>
        </p:spPr>
      </p:pic>
    </p:spTree>
    <p:extLst>
      <p:ext uri="{BB962C8B-B14F-4D97-AF65-F5344CB8AC3E}">
        <p14:creationId xmlns:p14="http://schemas.microsoft.com/office/powerpoint/2010/main" val="388205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81718" y="5921152"/>
            <a:ext cx="2331670" cy="940503"/>
          </a:xfrm>
          <a:prstGeom prst="rect">
            <a:avLst/>
          </a:prstGeom>
        </p:spPr>
      </p:pic>
      <p:sp>
        <p:nvSpPr>
          <p:cNvPr id="7" name="テキスト ボックス 6"/>
          <p:cNvSpPr txBox="1"/>
          <p:nvPr/>
        </p:nvSpPr>
        <p:spPr>
          <a:xfrm>
            <a:off x="107504" y="116632"/>
            <a:ext cx="3326400" cy="468000"/>
          </a:xfrm>
          <a:prstGeom prst="rect">
            <a:avLst/>
          </a:prstGeom>
          <a:solidFill>
            <a:schemeClr val="tx1"/>
          </a:solidFill>
        </p:spPr>
        <p:txBody>
          <a:bodyPr wrap="none" lIns="0" tIns="0" rIns="0" bIns="0" rtlCol="0">
            <a:noAutofit/>
          </a:bodyPr>
          <a:lstStyle/>
          <a:p>
            <a:pPr algn="ctr"/>
            <a:r>
              <a:rPr lang="en-US" altLang="ja-JP" sz="2800" dirty="0">
                <a:solidFill>
                  <a:schemeClr val="bg1"/>
                </a:solidFill>
                <a:latin typeface="HG明朝E" pitchFamily="17" charset="-128"/>
                <a:ea typeface="HG明朝E" pitchFamily="17" charset="-128"/>
              </a:rPr>
              <a:t>Activity</a:t>
            </a:r>
            <a:r>
              <a:rPr lang="ja-JP" altLang="en-US" sz="2800" dirty="0">
                <a:solidFill>
                  <a:schemeClr val="bg1"/>
                </a:solidFill>
                <a:latin typeface="HG明朝E" pitchFamily="17" charset="-128"/>
                <a:ea typeface="HG明朝E" pitchFamily="17" charset="-128"/>
              </a:rPr>
              <a:t>③</a:t>
            </a:r>
            <a:endParaRPr kumimoji="1" lang="ja-JP" altLang="en-US" sz="2800" dirty="0">
              <a:solidFill>
                <a:schemeClr val="bg1"/>
              </a:solidFill>
              <a:latin typeface="HG明朝E" pitchFamily="17" charset="-128"/>
              <a:ea typeface="HG明朝E" pitchFamily="17" charset="-128"/>
            </a:endParaRPr>
          </a:p>
        </p:txBody>
      </p:sp>
      <p:sp>
        <p:nvSpPr>
          <p:cNvPr id="10" name="テキスト ボックス 9"/>
          <p:cNvSpPr txBox="1"/>
          <p:nvPr/>
        </p:nvSpPr>
        <p:spPr>
          <a:xfrm>
            <a:off x="581163" y="1067252"/>
            <a:ext cx="7981672" cy="1692771"/>
          </a:xfrm>
          <a:prstGeom prst="rect">
            <a:avLst/>
          </a:prstGeom>
          <a:noFill/>
        </p:spPr>
        <p:txBody>
          <a:bodyPr wrap="none" rtlCol="0">
            <a:spAutoFit/>
          </a:bodyPr>
          <a:lstStyle/>
          <a:p>
            <a:pPr algn="ctr"/>
            <a:r>
              <a:rPr kumimoji="1" lang="en-US" altLang="ja-JP" sz="3200" dirty="0">
                <a:latin typeface="HG創英角ｺﾞｼｯｸUB" pitchFamily="49" charset="-128"/>
                <a:ea typeface="HG創英角ｺﾞｼｯｸUB" pitchFamily="49" charset="-128"/>
              </a:rPr>
              <a:t>【</a:t>
            </a:r>
            <a:r>
              <a:rPr kumimoji="1" lang="ja-JP" altLang="en-US" sz="3200" dirty="0">
                <a:latin typeface="HG創英角ｺﾞｼｯｸUB" pitchFamily="49" charset="-128"/>
                <a:ea typeface="HG創英角ｺﾞｼｯｸUB" pitchFamily="49" charset="-128"/>
              </a:rPr>
              <a:t>プレゼンテーション</a:t>
            </a:r>
            <a:r>
              <a:rPr kumimoji="1" lang="en-US" altLang="ja-JP" sz="3200" dirty="0">
                <a:latin typeface="HG創英角ｺﾞｼｯｸUB" pitchFamily="49" charset="-128"/>
                <a:ea typeface="HG創英角ｺﾞｼｯｸUB" pitchFamily="49" charset="-128"/>
              </a:rPr>
              <a:t>】</a:t>
            </a:r>
          </a:p>
          <a:p>
            <a:pPr algn="ctr"/>
            <a:endParaRPr kumimoji="1" lang="en-US" altLang="ja-JP" sz="800" dirty="0">
              <a:latin typeface="HG創英角ｺﾞｼｯｸUB" pitchFamily="49" charset="-128"/>
              <a:ea typeface="HG創英角ｺﾞｼｯｸUB" pitchFamily="49" charset="-128"/>
            </a:endParaRPr>
          </a:p>
          <a:p>
            <a:pPr algn="ctr"/>
            <a:r>
              <a:rPr lang="ja-JP" altLang="en-US" sz="3200" dirty="0">
                <a:latin typeface="HG創英角ｺﾞｼｯｸUB" pitchFamily="49" charset="-128"/>
                <a:ea typeface="HG創英角ｺﾞｼｯｸUB" pitchFamily="49" charset="-128"/>
              </a:rPr>
              <a:t>伝統芸能や伝統工芸品を世界に通用する</a:t>
            </a:r>
            <a:endParaRPr lang="en-US" altLang="ja-JP" sz="3200" dirty="0">
              <a:latin typeface="HG創英角ｺﾞｼｯｸUB" pitchFamily="49" charset="-128"/>
              <a:ea typeface="HG創英角ｺﾞｼｯｸUB" pitchFamily="49" charset="-128"/>
            </a:endParaRPr>
          </a:p>
          <a:p>
            <a:pPr algn="ctr"/>
            <a:r>
              <a:rPr lang="ja-JP" altLang="en-US" sz="3200" dirty="0">
                <a:latin typeface="HG創英角ｺﾞｼｯｸUB" pitchFamily="49" charset="-128"/>
                <a:ea typeface="HG創英角ｺﾞｼｯｸUB" pitchFamily="49" charset="-128"/>
              </a:rPr>
              <a:t>ブランドとして発展させていくためには？</a:t>
            </a:r>
          </a:p>
        </p:txBody>
      </p:sp>
      <p:pic>
        <p:nvPicPr>
          <p:cNvPr id="8" name="図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72000" y="3141248"/>
            <a:ext cx="3600000" cy="2520000"/>
          </a:xfrm>
          <a:prstGeom prst="rect">
            <a:avLst/>
          </a:prstGeom>
          <a:noFill/>
          <a:ln>
            <a:noFill/>
          </a:ln>
        </p:spPr>
      </p:pic>
    </p:spTree>
    <p:extLst>
      <p:ext uri="{BB962C8B-B14F-4D97-AF65-F5344CB8AC3E}">
        <p14:creationId xmlns:p14="http://schemas.microsoft.com/office/powerpoint/2010/main" val="200979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448242" y="2169000"/>
            <a:ext cx="6247516" cy="2520000"/>
          </a:xfrm>
          <a:prstGeom prst="rect">
            <a:avLst/>
          </a:prstGeom>
        </p:spPr>
      </p:pic>
    </p:spTree>
    <p:extLst>
      <p:ext uri="{BB962C8B-B14F-4D97-AF65-F5344CB8AC3E}">
        <p14:creationId xmlns:p14="http://schemas.microsoft.com/office/powerpoint/2010/main" val="418238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448242" y="2169000"/>
            <a:ext cx="6247516" cy="2520000"/>
          </a:xfrm>
          <a:prstGeom prst="rect">
            <a:avLst/>
          </a:prstGeom>
        </p:spPr>
      </p:pic>
    </p:spTree>
    <p:extLst>
      <p:ext uri="{BB962C8B-B14F-4D97-AF65-F5344CB8AC3E}">
        <p14:creationId xmlns:p14="http://schemas.microsoft.com/office/powerpoint/2010/main" val="3812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2680692"/>
            <a:ext cx="49530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07504" y="116632"/>
            <a:ext cx="3326400" cy="468000"/>
          </a:xfrm>
          <a:prstGeom prst="rect">
            <a:avLst/>
          </a:prstGeom>
          <a:solidFill>
            <a:schemeClr val="tx1"/>
          </a:solidFill>
        </p:spPr>
        <p:txBody>
          <a:bodyPr wrap="none" lIns="0" tIns="0" rIns="0" bIns="0" rtlCol="0">
            <a:noAutofit/>
          </a:bodyPr>
          <a:lstStyle/>
          <a:p>
            <a:pPr algn="ctr"/>
            <a:r>
              <a:rPr lang="en-US" altLang="ja-JP" sz="2800" dirty="0">
                <a:solidFill>
                  <a:schemeClr val="bg1"/>
                </a:solidFill>
                <a:latin typeface="HG明朝E" pitchFamily="17" charset="-128"/>
                <a:ea typeface="HG明朝E" pitchFamily="17" charset="-128"/>
              </a:rPr>
              <a:t>Introduction</a:t>
            </a:r>
            <a:endParaRPr kumimoji="1" lang="ja-JP" altLang="en-US" sz="2800" dirty="0">
              <a:solidFill>
                <a:schemeClr val="bg1"/>
              </a:solidFill>
              <a:latin typeface="HG明朝E" pitchFamily="17" charset="-128"/>
              <a:ea typeface="HG明朝E" pitchFamily="17"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81718" y="5921152"/>
            <a:ext cx="2331670" cy="940503"/>
          </a:xfrm>
          <a:prstGeom prst="rect">
            <a:avLst/>
          </a:prstGeom>
        </p:spPr>
      </p:pic>
      <p:sp>
        <p:nvSpPr>
          <p:cNvPr id="2" name="正方形/長方形 1"/>
          <p:cNvSpPr/>
          <p:nvPr/>
        </p:nvSpPr>
        <p:spPr>
          <a:xfrm>
            <a:off x="581164" y="908720"/>
            <a:ext cx="7981672" cy="1077218"/>
          </a:xfrm>
          <a:prstGeom prst="rect">
            <a:avLst/>
          </a:prstGeom>
        </p:spPr>
        <p:txBody>
          <a:bodyPr wrap="none" anchor="ctr" anchorCtr="1">
            <a:spAutoFit/>
          </a:bodyPr>
          <a:lstStyle/>
          <a:p>
            <a:r>
              <a:rPr lang="ja-JP" altLang="en-US" sz="3200" dirty="0">
                <a:latin typeface="HG創英角ｺﾞｼｯｸUB" panose="020B0909000000000000" pitchFamily="49" charset="-128"/>
                <a:ea typeface="HG創英角ｺﾞｼｯｸUB" panose="020B0909000000000000" pitchFamily="49" charset="-128"/>
              </a:rPr>
              <a:t>「ＪＡＰＡＮブランド育成支援事業」</a:t>
            </a:r>
            <a:endParaRPr lang="en-US" altLang="ja-JP" sz="3200" dirty="0">
              <a:latin typeface="HG創英角ｺﾞｼｯｸUB" panose="020B0909000000000000" pitchFamily="49" charset="-128"/>
              <a:ea typeface="HG創英角ｺﾞｼｯｸUB" panose="020B0909000000000000" pitchFamily="49" charset="-128"/>
            </a:endParaRPr>
          </a:p>
          <a:p>
            <a:r>
              <a:rPr lang="ja-JP" altLang="en-US" sz="3200" dirty="0">
                <a:latin typeface="HG創英角ｺﾞｼｯｸUB" panose="020B0909000000000000" pitchFamily="49" charset="-128"/>
                <a:ea typeface="HG創英角ｺﾞｼｯｸUB" panose="020B0909000000000000" pitchFamily="49" charset="-128"/>
              </a:rPr>
              <a:t>　　　　　　　　　　を知っていますか？</a:t>
            </a:r>
            <a:endParaRPr lang="en-US" altLang="ja-JP" sz="32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73107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8720"/>
            <a:ext cx="2088232" cy="1044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07504" y="116632"/>
            <a:ext cx="3326400" cy="468000"/>
          </a:xfrm>
          <a:prstGeom prst="rect">
            <a:avLst/>
          </a:prstGeom>
          <a:solidFill>
            <a:schemeClr val="tx1"/>
          </a:solidFill>
        </p:spPr>
        <p:txBody>
          <a:bodyPr wrap="none" lIns="0" tIns="0" rIns="0" bIns="0" rtlCol="0">
            <a:noAutofit/>
          </a:bodyPr>
          <a:lstStyle/>
          <a:p>
            <a:pPr algn="ctr"/>
            <a:r>
              <a:rPr lang="en-US" altLang="ja-JP" sz="2800" dirty="0">
                <a:solidFill>
                  <a:schemeClr val="bg1"/>
                </a:solidFill>
                <a:latin typeface="HG明朝E" pitchFamily="17" charset="-128"/>
                <a:ea typeface="HG明朝E" pitchFamily="17" charset="-128"/>
              </a:rPr>
              <a:t>Introduction</a:t>
            </a:r>
            <a:endParaRPr kumimoji="1" lang="ja-JP" altLang="en-US" sz="2800" dirty="0">
              <a:solidFill>
                <a:schemeClr val="bg1"/>
              </a:solidFill>
              <a:latin typeface="HG明朝E" pitchFamily="17" charset="-128"/>
              <a:ea typeface="HG明朝E" pitchFamily="17"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81718" y="5921152"/>
            <a:ext cx="2331670" cy="940503"/>
          </a:xfrm>
          <a:prstGeom prst="rect">
            <a:avLst/>
          </a:prstGeom>
        </p:spPr>
      </p:pic>
      <p:sp>
        <p:nvSpPr>
          <p:cNvPr id="2" name="正方形/長方形 1"/>
          <p:cNvSpPr/>
          <p:nvPr/>
        </p:nvSpPr>
        <p:spPr>
          <a:xfrm>
            <a:off x="350332" y="2276872"/>
            <a:ext cx="8443337" cy="3539430"/>
          </a:xfrm>
          <a:prstGeom prst="rect">
            <a:avLst/>
          </a:prstGeom>
        </p:spPr>
        <p:txBody>
          <a:bodyPr wrap="none" anchor="ctr" anchorCtr="1">
            <a:spAutoFit/>
          </a:bodyPr>
          <a:lstStyle/>
          <a:p>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中小企業の新たな海外販路の開拓</a:t>
            </a:r>
            <a:r>
              <a:rPr lang="ja-JP" altLang="en-US" sz="2800" dirty="0">
                <a:latin typeface="HG創英角ｺﾞｼｯｸUB" panose="020B0909000000000000" pitchFamily="49" charset="-128"/>
                <a:ea typeface="HG創英角ｺﾞｼｯｸUB" panose="020B0909000000000000" pitchFamily="49" charset="-128"/>
              </a:rPr>
              <a:t>につなげるため、</a:t>
            </a:r>
            <a:endParaRPr lang="en-US" altLang="ja-JP" sz="2800" dirty="0">
              <a:latin typeface="HG創英角ｺﾞｼｯｸUB" panose="020B0909000000000000" pitchFamily="49" charset="-128"/>
              <a:ea typeface="HG創英角ｺﾞｼｯｸUB" panose="020B0909000000000000" pitchFamily="49" charset="-128"/>
            </a:endParaRPr>
          </a:p>
          <a:p>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複数の中小企業が連携し、自らの持つ素材や技術等</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の強みを踏まえた戦略の策定支援</a:t>
            </a:r>
            <a:r>
              <a:rPr lang="ja-JP" altLang="en-US" sz="2800" dirty="0">
                <a:latin typeface="HG創英角ｺﾞｼｯｸUB" panose="020B0909000000000000" pitchFamily="49" charset="-128"/>
                <a:ea typeface="HG創英角ｺﾞｼｯｸUB" panose="020B0909000000000000" pitchFamily="49" charset="-128"/>
              </a:rPr>
              <a:t>を行うとともに、</a:t>
            </a:r>
            <a:endParaRPr lang="en-US" altLang="ja-JP" sz="2800" dirty="0">
              <a:latin typeface="HG創英角ｺﾞｼｯｸUB" panose="020B0909000000000000" pitchFamily="49" charset="-128"/>
              <a:ea typeface="HG創英角ｺﾞｼｯｸUB" panose="020B0909000000000000" pitchFamily="49" charset="-128"/>
            </a:endParaRPr>
          </a:p>
          <a:p>
            <a:r>
              <a:rPr lang="ja-JP" altLang="en-US" sz="2800" dirty="0">
                <a:latin typeface="HG創英角ｺﾞｼｯｸUB" panose="020B0909000000000000" pitchFamily="49" charset="-128"/>
                <a:ea typeface="HG創英角ｺﾞｼｯｸUB" panose="020B0909000000000000" pitchFamily="49" charset="-128"/>
              </a:rPr>
              <a:t>それに基づいて行う</a:t>
            </a:r>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商品の開発や海外展示会出展等</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の取組に対する支援</a:t>
            </a:r>
            <a:r>
              <a:rPr lang="ja-JP" altLang="en-US" sz="2800" dirty="0">
                <a:latin typeface="HG創英角ｺﾞｼｯｸUB" panose="020B0909000000000000" pitchFamily="49" charset="-128"/>
                <a:ea typeface="HG創英角ｺﾞｼｯｸUB" panose="020B0909000000000000" pitchFamily="49" charset="-128"/>
              </a:rPr>
              <a:t>を実施する。</a:t>
            </a:r>
            <a:endParaRPr lang="en-US" altLang="ja-JP" sz="2800" dirty="0">
              <a:latin typeface="HG創英角ｺﾞｼｯｸUB" panose="020B0909000000000000" pitchFamily="49" charset="-128"/>
              <a:ea typeface="HG創英角ｺﾞｼｯｸUB" panose="020B0909000000000000" pitchFamily="49" charset="-128"/>
            </a:endParaRPr>
          </a:p>
          <a:p>
            <a:r>
              <a:rPr lang="ja-JP" altLang="en-US" sz="2800" dirty="0">
                <a:latin typeface="HG創英角ｺﾞｼｯｸUB" panose="020B0909000000000000" pitchFamily="49" charset="-128"/>
                <a:ea typeface="HG創英角ｺﾞｼｯｸUB" panose="020B0909000000000000" pitchFamily="49" charset="-128"/>
              </a:rPr>
              <a:t> </a:t>
            </a:r>
          </a:p>
          <a:p>
            <a:r>
              <a:rPr lang="ja-JP" altLang="en-US" sz="2800" dirty="0">
                <a:latin typeface="HG創英角ｺﾞｼｯｸUB" panose="020B0909000000000000" pitchFamily="49" charset="-128"/>
                <a:ea typeface="HG創英角ｺﾞｼｯｸUB" panose="020B0909000000000000" pitchFamily="49" charset="-128"/>
              </a:rPr>
              <a:t>支援対象は商工会、商工会議所、組合、</a:t>
            </a:r>
            <a:r>
              <a:rPr lang="en-US" altLang="ja-JP" sz="2800" dirty="0">
                <a:latin typeface="HG創英角ｺﾞｼｯｸUB" panose="020B0909000000000000" pitchFamily="49" charset="-128"/>
                <a:ea typeface="HG創英角ｺﾞｼｯｸUB" panose="020B0909000000000000" pitchFamily="49" charset="-128"/>
              </a:rPr>
              <a:t>NPO</a:t>
            </a:r>
            <a:r>
              <a:rPr lang="ja-JP" altLang="en-US" sz="2800" dirty="0">
                <a:latin typeface="HG創英角ｺﾞｼｯｸUB" panose="020B0909000000000000" pitchFamily="49" charset="-128"/>
                <a:ea typeface="HG創英角ｺﾞｼｯｸUB" panose="020B0909000000000000" pitchFamily="49" charset="-128"/>
              </a:rPr>
              <a:t>法人、</a:t>
            </a:r>
            <a:endParaRPr lang="en-US" altLang="ja-JP" sz="2800" dirty="0">
              <a:latin typeface="HG創英角ｺﾞｼｯｸUB" panose="020B0909000000000000" pitchFamily="49" charset="-128"/>
              <a:ea typeface="HG創英角ｺﾞｼｯｸUB" panose="020B0909000000000000" pitchFamily="49" charset="-128"/>
            </a:endParaRPr>
          </a:p>
          <a:p>
            <a:r>
              <a:rPr lang="ja-JP" altLang="en-US" sz="2800" dirty="0">
                <a:latin typeface="HG創英角ｺﾞｼｯｸUB" panose="020B0909000000000000" pitchFamily="49" charset="-128"/>
                <a:ea typeface="HG創英角ｺﾞｼｯｸUB" panose="020B0909000000000000" pitchFamily="49" charset="-128"/>
              </a:rPr>
              <a:t>中小企業者（４者以上）等。 </a:t>
            </a:r>
            <a:endParaRPr lang="en-US" altLang="ja-JP" sz="2800" dirty="0">
              <a:latin typeface="HG創英角ｺﾞｼｯｸUB" panose="020B0909000000000000" pitchFamily="49" charset="-128"/>
              <a:ea typeface="HG創英角ｺﾞｼｯｸUB" panose="020B0909000000000000" pitchFamily="49" charset="-128"/>
            </a:endParaRPr>
          </a:p>
        </p:txBody>
      </p:sp>
      <p:sp>
        <p:nvSpPr>
          <p:cNvPr id="6" name="正方形/長方形 5"/>
          <p:cNvSpPr/>
          <p:nvPr/>
        </p:nvSpPr>
        <p:spPr>
          <a:xfrm>
            <a:off x="2347098" y="892169"/>
            <a:ext cx="6340197" cy="1077218"/>
          </a:xfrm>
          <a:prstGeom prst="rect">
            <a:avLst/>
          </a:prstGeom>
        </p:spPr>
        <p:txBody>
          <a:bodyPr wrap="none" anchor="ctr" anchorCtr="1">
            <a:spAutoFit/>
          </a:bodyPr>
          <a:lstStyle/>
          <a:p>
            <a:pPr algn="ctr"/>
            <a:r>
              <a:rPr lang="ja-JP" altLang="en-US" sz="3200" dirty="0">
                <a:latin typeface="HG創英角ｺﾞｼｯｸUB" panose="020B0909000000000000" pitchFamily="49" charset="-128"/>
                <a:ea typeface="HG創英角ｺﾞｼｯｸUB" panose="020B0909000000000000" pitchFamily="49" charset="-128"/>
              </a:rPr>
              <a:t>ＪＡＰＡＮブランド育成支援事業</a:t>
            </a:r>
            <a:endParaRPr lang="en-US" altLang="ja-JP" sz="3200" dirty="0">
              <a:latin typeface="HG創英角ｺﾞｼｯｸUB" panose="020B0909000000000000" pitchFamily="49" charset="-128"/>
              <a:ea typeface="HG創英角ｺﾞｼｯｸUB" panose="020B0909000000000000" pitchFamily="49" charset="-128"/>
            </a:endParaRPr>
          </a:p>
          <a:p>
            <a:pPr algn="ctr"/>
            <a:r>
              <a:rPr lang="ja-JP" altLang="en-US" sz="3200" dirty="0">
                <a:latin typeface="HG創英角ｺﾞｼｯｸUB" panose="020B0909000000000000" pitchFamily="49" charset="-128"/>
                <a:ea typeface="HG創英角ｺﾞｼｯｸUB" panose="020B0909000000000000" pitchFamily="49" charset="-128"/>
              </a:rPr>
              <a:t>（中小企業庁）</a:t>
            </a:r>
            <a:endParaRPr lang="en-US" altLang="ja-JP" sz="32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62264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3040732"/>
            <a:ext cx="49530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07504" y="116632"/>
            <a:ext cx="3326400" cy="468000"/>
          </a:xfrm>
          <a:prstGeom prst="rect">
            <a:avLst/>
          </a:prstGeom>
          <a:solidFill>
            <a:schemeClr val="tx1"/>
          </a:solidFill>
        </p:spPr>
        <p:txBody>
          <a:bodyPr wrap="none" lIns="0" tIns="0" rIns="0" bIns="0" rtlCol="0">
            <a:noAutofit/>
          </a:bodyPr>
          <a:lstStyle/>
          <a:p>
            <a:pPr algn="ctr"/>
            <a:r>
              <a:rPr lang="en-US" altLang="ja-JP" sz="2800" dirty="0">
                <a:solidFill>
                  <a:schemeClr val="bg1"/>
                </a:solidFill>
                <a:latin typeface="HG明朝E" pitchFamily="17" charset="-128"/>
                <a:ea typeface="HG明朝E" pitchFamily="17" charset="-128"/>
              </a:rPr>
              <a:t>Introduction</a:t>
            </a:r>
            <a:endParaRPr kumimoji="1" lang="ja-JP" altLang="en-US" sz="2800" dirty="0">
              <a:solidFill>
                <a:schemeClr val="bg1"/>
              </a:solidFill>
              <a:latin typeface="HG明朝E" pitchFamily="17" charset="-128"/>
              <a:ea typeface="HG明朝E" pitchFamily="17"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81718" y="5921152"/>
            <a:ext cx="2331670" cy="940503"/>
          </a:xfrm>
          <a:prstGeom prst="rect">
            <a:avLst/>
          </a:prstGeom>
        </p:spPr>
      </p:pic>
      <p:sp>
        <p:nvSpPr>
          <p:cNvPr id="2" name="正方形/長方形 1"/>
          <p:cNvSpPr/>
          <p:nvPr/>
        </p:nvSpPr>
        <p:spPr>
          <a:xfrm>
            <a:off x="3043377" y="980728"/>
            <a:ext cx="3057247" cy="584775"/>
          </a:xfrm>
          <a:prstGeom prst="rect">
            <a:avLst/>
          </a:prstGeom>
        </p:spPr>
        <p:txBody>
          <a:bodyPr wrap="none" anchor="ctr" anchorCtr="1">
            <a:spAutoFit/>
          </a:bodyPr>
          <a:lstStyle/>
          <a:p>
            <a:r>
              <a:rPr lang="ja-JP" altLang="en-US" sz="3200" dirty="0">
                <a:latin typeface="HG創英角ｺﾞｼｯｸUB" panose="020B0909000000000000" pitchFamily="49" charset="-128"/>
                <a:ea typeface="HG創英角ｺﾞｼｯｸUB" panose="020B0909000000000000" pitchFamily="49" charset="-128"/>
              </a:rPr>
              <a:t>調べてみよう！</a:t>
            </a:r>
            <a:endParaRPr lang="en-US" altLang="ja-JP" sz="3200" dirty="0">
              <a:latin typeface="HG創英角ｺﾞｼｯｸUB" panose="020B0909000000000000" pitchFamily="49" charset="-128"/>
              <a:ea typeface="HG創英角ｺﾞｼｯｸUB" panose="020B0909000000000000" pitchFamily="49" charset="-128"/>
            </a:endParaRPr>
          </a:p>
        </p:txBody>
      </p:sp>
      <p:sp>
        <p:nvSpPr>
          <p:cNvPr id="6" name="正方形/長方形 5"/>
          <p:cNvSpPr/>
          <p:nvPr/>
        </p:nvSpPr>
        <p:spPr>
          <a:xfrm>
            <a:off x="991533" y="1988840"/>
            <a:ext cx="7160935" cy="584775"/>
          </a:xfrm>
          <a:prstGeom prst="rect">
            <a:avLst/>
          </a:prstGeom>
        </p:spPr>
        <p:txBody>
          <a:bodyPr wrap="none" anchor="ctr" anchorCtr="1">
            <a:spAutoFit/>
          </a:bodyPr>
          <a:lstStyle/>
          <a:p>
            <a:pPr algn="ctr"/>
            <a:r>
              <a:rPr lang="en-US" altLang="ja-JP" sz="3200" dirty="0">
                <a:latin typeface="HG創英角ｺﾞｼｯｸUB" panose="020B0909000000000000" pitchFamily="49" charset="-128"/>
                <a:ea typeface="HG創英角ｺﾞｼｯｸUB" panose="020B0909000000000000" pitchFamily="49" charset="-128"/>
              </a:rPr>
              <a:t>『</a:t>
            </a:r>
            <a:r>
              <a:rPr lang="ja-JP" altLang="en-US" sz="3200" dirty="0">
                <a:latin typeface="HG創英角ｺﾞｼｯｸUB" panose="020B0909000000000000" pitchFamily="49" charset="-128"/>
                <a:ea typeface="HG創英角ｺﾞｼｯｸUB" panose="020B0909000000000000" pitchFamily="49" charset="-128"/>
              </a:rPr>
              <a:t>ＪＡＰＡＮブランド育成支援事業</a:t>
            </a:r>
            <a:r>
              <a:rPr lang="en-US" altLang="ja-JP" sz="3200" dirty="0">
                <a:latin typeface="HG創英角ｺﾞｼｯｸUB" panose="020B0909000000000000" pitchFamily="49" charset="-128"/>
                <a:ea typeface="HG創英角ｺﾞｼｯｸUB" panose="020B0909000000000000" pitchFamily="49" charset="-128"/>
              </a:rPr>
              <a:t>』</a:t>
            </a:r>
          </a:p>
        </p:txBody>
      </p:sp>
    </p:spTree>
    <p:extLst>
      <p:ext uri="{BB962C8B-B14F-4D97-AF65-F5344CB8AC3E}">
        <p14:creationId xmlns:p14="http://schemas.microsoft.com/office/powerpoint/2010/main" val="12103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81718" y="5921152"/>
            <a:ext cx="2331670" cy="940503"/>
          </a:xfrm>
          <a:prstGeom prst="rect">
            <a:avLst/>
          </a:prstGeom>
        </p:spPr>
      </p:pic>
      <p:sp>
        <p:nvSpPr>
          <p:cNvPr id="3" name="テキスト ボックス 2"/>
          <p:cNvSpPr txBox="1"/>
          <p:nvPr/>
        </p:nvSpPr>
        <p:spPr>
          <a:xfrm>
            <a:off x="107504" y="116632"/>
            <a:ext cx="3326400" cy="468000"/>
          </a:xfrm>
          <a:prstGeom prst="rect">
            <a:avLst/>
          </a:prstGeom>
          <a:solidFill>
            <a:schemeClr val="tx1"/>
          </a:solidFill>
        </p:spPr>
        <p:txBody>
          <a:bodyPr wrap="none" lIns="0" tIns="0" rIns="0" bIns="0" rtlCol="0">
            <a:noAutofit/>
          </a:bodyPr>
          <a:lstStyle/>
          <a:p>
            <a:pPr algn="ctr"/>
            <a:r>
              <a:rPr kumimoji="1" lang="en-US" altLang="ja-JP" sz="2800" dirty="0" err="1">
                <a:solidFill>
                  <a:schemeClr val="bg1"/>
                </a:solidFill>
                <a:latin typeface="HG明朝E" pitchFamily="17" charset="-128"/>
                <a:ea typeface="HG明朝E" pitchFamily="17" charset="-128"/>
              </a:rPr>
              <a:t>Thema</a:t>
            </a:r>
            <a:endParaRPr kumimoji="1" lang="ja-JP" altLang="en-US" sz="2800" dirty="0">
              <a:solidFill>
                <a:schemeClr val="bg1"/>
              </a:solidFill>
              <a:latin typeface="HG明朝E" pitchFamily="17" charset="-128"/>
              <a:ea typeface="HG明朝E" pitchFamily="17" charset="-128"/>
            </a:endParaRPr>
          </a:p>
        </p:txBody>
      </p:sp>
      <p:pic>
        <p:nvPicPr>
          <p:cNvPr id="4" name="Picture 3" descr="C:\Users\ehimeken\AppData\Local\Microsoft\Windows\Temporary Internet Files\Content.IE5\C25ZXN3A\questionnement[1].jpg"/>
          <p:cNvPicPr>
            <a:picLocks noChangeAspect="1" noChangeArrowheads="1"/>
          </p:cNvPicPr>
          <p:nvPr/>
        </p:nvPicPr>
        <p:blipFill>
          <a:blip r:embed="rId3" cstate="screen"/>
          <a:srcRect/>
          <a:stretch>
            <a:fillRect/>
          </a:stretch>
        </p:blipFill>
        <p:spPr bwMode="auto">
          <a:xfrm>
            <a:off x="3023828" y="2502285"/>
            <a:ext cx="3096344" cy="3086955"/>
          </a:xfrm>
          <a:prstGeom prst="rect">
            <a:avLst/>
          </a:prstGeom>
          <a:noFill/>
        </p:spPr>
      </p:pic>
      <p:sp>
        <p:nvSpPr>
          <p:cNvPr id="5" name="テキスト ボックス 4"/>
          <p:cNvSpPr txBox="1"/>
          <p:nvPr/>
        </p:nvSpPr>
        <p:spPr>
          <a:xfrm>
            <a:off x="581159" y="1199654"/>
            <a:ext cx="7981673" cy="1077218"/>
          </a:xfrm>
          <a:prstGeom prst="rect">
            <a:avLst/>
          </a:prstGeom>
          <a:noFill/>
        </p:spPr>
        <p:txBody>
          <a:bodyPr wrap="none" rtlCol="0">
            <a:spAutoFit/>
          </a:bodyPr>
          <a:lstStyle/>
          <a:p>
            <a:pPr algn="ctr"/>
            <a:r>
              <a:rPr lang="ja-JP" altLang="en-US" sz="3200" dirty="0">
                <a:latin typeface="HG創英角ｺﾞｼｯｸUB" pitchFamily="49" charset="-128"/>
                <a:ea typeface="HG創英角ｺﾞｼｯｸUB" pitchFamily="49" charset="-128"/>
              </a:rPr>
              <a:t>伝統芸能や伝統工芸品を世界に通用する</a:t>
            </a:r>
            <a:endParaRPr lang="en-US" altLang="ja-JP" sz="3200" dirty="0">
              <a:latin typeface="HG創英角ｺﾞｼｯｸUB" pitchFamily="49" charset="-128"/>
              <a:ea typeface="HG創英角ｺﾞｼｯｸUB" pitchFamily="49" charset="-128"/>
            </a:endParaRPr>
          </a:p>
          <a:p>
            <a:pPr algn="ctr"/>
            <a:r>
              <a:rPr lang="ja-JP" altLang="en-US" sz="3200" dirty="0">
                <a:latin typeface="HG創英角ｺﾞｼｯｸUB" pitchFamily="49" charset="-128"/>
                <a:ea typeface="HG創英角ｺﾞｼｯｸUB" pitchFamily="49" charset="-128"/>
              </a:rPr>
              <a:t>ブランドとして発展させていくためには？</a:t>
            </a:r>
            <a:endParaRPr kumimoji="1" lang="ja-JP" altLang="en-US" sz="3200" dirty="0">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83558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116632"/>
            <a:ext cx="3326400" cy="468000"/>
          </a:xfrm>
          <a:prstGeom prst="rect">
            <a:avLst/>
          </a:prstGeom>
          <a:solidFill>
            <a:schemeClr val="tx1"/>
          </a:solidFill>
        </p:spPr>
        <p:txBody>
          <a:bodyPr wrap="none" lIns="0" tIns="0" rIns="0" bIns="0" rtlCol="0">
            <a:noAutofit/>
          </a:bodyPr>
          <a:lstStyle/>
          <a:p>
            <a:pPr algn="ctr"/>
            <a:r>
              <a:rPr kumimoji="1" lang="en-US" altLang="ja-JP" sz="2800" dirty="0">
                <a:solidFill>
                  <a:schemeClr val="bg1"/>
                </a:solidFill>
                <a:latin typeface="HG明朝E" pitchFamily="17" charset="-128"/>
                <a:ea typeface="HG明朝E" pitchFamily="17" charset="-128"/>
              </a:rPr>
              <a:t>Pick Up</a:t>
            </a:r>
            <a:endParaRPr kumimoji="1" lang="ja-JP" altLang="en-US" sz="2800" dirty="0">
              <a:solidFill>
                <a:schemeClr val="bg1"/>
              </a:solidFill>
              <a:latin typeface="HG明朝E" pitchFamily="17" charset="-128"/>
              <a:ea typeface="HG明朝E"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81718" y="5921152"/>
            <a:ext cx="2331670" cy="940503"/>
          </a:xfrm>
          <a:prstGeom prst="rect">
            <a:avLst/>
          </a:prstGeom>
        </p:spPr>
      </p:pic>
      <p:sp>
        <p:nvSpPr>
          <p:cNvPr id="8" name="正方形/長方形 7"/>
          <p:cNvSpPr/>
          <p:nvPr/>
        </p:nvSpPr>
        <p:spPr>
          <a:xfrm>
            <a:off x="2812544" y="692696"/>
            <a:ext cx="3518912" cy="707886"/>
          </a:xfrm>
          <a:prstGeom prst="rect">
            <a:avLst/>
          </a:prstGeom>
        </p:spPr>
        <p:txBody>
          <a:bodyPr wrap="none" anchor="ctr" anchorCtr="1">
            <a:spAutoFit/>
          </a:bodyPr>
          <a:lstStyle/>
          <a:p>
            <a:r>
              <a:rPr lang="ja-JP" altLang="en-US" sz="4000" dirty="0">
                <a:latin typeface="HG創英角ｺﾞｼｯｸUB" panose="020B0909000000000000" pitchFamily="49" charset="-128"/>
                <a:ea typeface="HG創英角ｺﾞｼｯｸUB" panose="020B0909000000000000" pitchFamily="49" charset="-128"/>
              </a:rPr>
              <a:t>㈱ 五十崎社中</a:t>
            </a:r>
            <a:endParaRPr lang="en-US" altLang="ja-JP" sz="4000" dirty="0">
              <a:latin typeface="HG創英角ｺﾞｼｯｸUB" panose="020B0909000000000000" pitchFamily="49" charset="-128"/>
              <a:ea typeface="HG創英角ｺﾞｼｯｸUB" panose="020B0909000000000000" pitchFamily="49" charset="-128"/>
            </a:endParaRPr>
          </a:p>
        </p:txBody>
      </p:sp>
      <p:grpSp>
        <p:nvGrpSpPr>
          <p:cNvPr id="6" name="グループ化 5"/>
          <p:cNvGrpSpPr/>
          <p:nvPr/>
        </p:nvGrpSpPr>
        <p:grpSpPr>
          <a:xfrm>
            <a:off x="93472" y="1660976"/>
            <a:ext cx="8908566" cy="3999757"/>
            <a:chOff x="275037" y="1660976"/>
            <a:chExt cx="8908566" cy="3999757"/>
          </a:xfrm>
        </p:grpSpPr>
        <p:grpSp>
          <p:nvGrpSpPr>
            <p:cNvPr id="5" name="グループ化 4"/>
            <p:cNvGrpSpPr/>
            <p:nvPr/>
          </p:nvGrpSpPr>
          <p:grpSpPr>
            <a:xfrm>
              <a:off x="275037" y="1719745"/>
              <a:ext cx="3110376" cy="3882220"/>
              <a:chOff x="555430" y="1340768"/>
              <a:chExt cx="3600400" cy="4392488"/>
            </a:xfrm>
          </p:grpSpPr>
          <p:sp>
            <p:nvSpPr>
              <p:cNvPr id="2" name="正方形/長方形 1"/>
              <p:cNvSpPr/>
              <p:nvPr/>
            </p:nvSpPr>
            <p:spPr>
              <a:xfrm>
                <a:off x="555430" y="1340768"/>
                <a:ext cx="3600400" cy="43924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076" name="Picture 4" descr="ikaza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98" y="1517712"/>
                <a:ext cx="3286125" cy="40386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309" y="1660976"/>
              <a:ext cx="5704294" cy="399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8600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116632"/>
            <a:ext cx="3326400" cy="468000"/>
          </a:xfrm>
          <a:prstGeom prst="rect">
            <a:avLst/>
          </a:prstGeom>
          <a:solidFill>
            <a:schemeClr val="tx1"/>
          </a:solidFill>
        </p:spPr>
        <p:txBody>
          <a:bodyPr wrap="none" lIns="0" tIns="0" rIns="0" bIns="0" rtlCol="0">
            <a:noAutofit/>
          </a:bodyPr>
          <a:lstStyle/>
          <a:p>
            <a:pPr algn="ctr"/>
            <a:r>
              <a:rPr kumimoji="1" lang="en-US" altLang="ja-JP" sz="2800" dirty="0">
                <a:solidFill>
                  <a:schemeClr val="bg1"/>
                </a:solidFill>
                <a:latin typeface="HG明朝E" pitchFamily="17" charset="-128"/>
                <a:ea typeface="HG明朝E" pitchFamily="17" charset="-128"/>
              </a:rPr>
              <a:t>Pick Up</a:t>
            </a:r>
            <a:endParaRPr kumimoji="1" lang="ja-JP" altLang="en-US" sz="2800" dirty="0">
              <a:solidFill>
                <a:schemeClr val="bg1"/>
              </a:solidFill>
              <a:latin typeface="HG明朝E" pitchFamily="17" charset="-128"/>
              <a:ea typeface="HG明朝E"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81718" y="5921152"/>
            <a:ext cx="2331670" cy="940503"/>
          </a:xfrm>
          <a:prstGeom prst="rect">
            <a:avLst/>
          </a:prstGeom>
        </p:spPr>
      </p:pic>
      <p:sp>
        <p:nvSpPr>
          <p:cNvPr id="8" name="正方形/長方形 7"/>
          <p:cNvSpPr/>
          <p:nvPr/>
        </p:nvSpPr>
        <p:spPr>
          <a:xfrm>
            <a:off x="2812544" y="692696"/>
            <a:ext cx="3518912" cy="707886"/>
          </a:xfrm>
          <a:prstGeom prst="rect">
            <a:avLst/>
          </a:prstGeom>
        </p:spPr>
        <p:txBody>
          <a:bodyPr wrap="none" anchor="ctr" anchorCtr="1">
            <a:spAutoFit/>
          </a:bodyPr>
          <a:lstStyle/>
          <a:p>
            <a:r>
              <a:rPr lang="ja-JP" altLang="en-US" sz="4000" dirty="0">
                <a:latin typeface="HG創英角ｺﾞｼｯｸUB" panose="020B0909000000000000" pitchFamily="49" charset="-128"/>
                <a:ea typeface="HG創英角ｺﾞｼｯｸUB" panose="020B0909000000000000" pitchFamily="49" charset="-128"/>
              </a:rPr>
              <a:t>㈱ 五十崎社中</a:t>
            </a:r>
            <a:endParaRPr lang="en-US" altLang="ja-JP" sz="4000" dirty="0">
              <a:latin typeface="HG創英角ｺﾞｼｯｸUB" panose="020B0909000000000000" pitchFamily="49" charset="-128"/>
              <a:ea typeface="HG創英角ｺﾞｼｯｸUB" panose="020B0909000000000000" pitchFamily="49" charset="-128"/>
            </a:endParaRPr>
          </a:p>
        </p:txBody>
      </p:sp>
      <p:grpSp>
        <p:nvGrpSpPr>
          <p:cNvPr id="5" name="グループ化 4"/>
          <p:cNvGrpSpPr/>
          <p:nvPr/>
        </p:nvGrpSpPr>
        <p:grpSpPr>
          <a:xfrm>
            <a:off x="93472" y="1719745"/>
            <a:ext cx="3110376" cy="3882220"/>
            <a:chOff x="555430" y="1340768"/>
            <a:chExt cx="3600400" cy="4392488"/>
          </a:xfrm>
        </p:grpSpPr>
        <p:sp>
          <p:nvSpPr>
            <p:cNvPr id="2" name="正方形/長方形 1"/>
            <p:cNvSpPr/>
            <p:nvPr/>
          </p:nvSpPr>
          <p:spPr>
            <a:xfrm>
              <a:off x="555430" y="1340768"/>
              <a:ext cx="3600400" cy="43924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076" name="Picture 4" descr="ikaza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98" y="1517712"/>
              <a:ext cx="3286125" cy="40386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正方形/長方形 9">
            <a:extLst>
              <a:ext uri="{FF2B5EF4-FFF2-40B4-BE49-F238E27FC236}">
                <a16:creationId xmlns:a16="http://schemas.microsoft.com/office/drawing/2014/main" id="{E9320775-50BD-44A8-8FD0-F41C92EEEC89}"/>
              </a:ext>
            </a:extLst>
          </p:cNvPr>
          <p:cNvSpPr/>
          <p:nvPr/>
        </p:nvSpPr>
        <p:spPr>
          <a:xfrm>
            <a:off x="1432300" y="6309320"/>
            <a:ext cx="3672800" cy="338554"/>
          </a:xfrm>
          <a:prstGeom prst="rect">
            <a:avLst/>
          </a:prstGeom>
        </p:spPr>
        <p:txBody>
          <a:bodyPr wrap="none" anchor="ctr" anchorCtr="1">
            <a:spAutoFit/>
          </a:bodyPr>
          <a:lstStyle/>
          <a:p>
            <a:pPr algn="ctr"/>
            <a:r>
              <a:rPr lang="ja-JP" altLang="en-US" sz="1600" dirty="0">
                <a:latin typeface="HG創英角ｺﾞｼｯｸUB" panose="020B0909000000000000" pitchFamily="49" charset="-128"/>
                <a:ea typeface="HG創英角ｺﾞｼｯｸUB" panose="020B0909000000000000" pitchFamily="49" charset="-128"/>
              </a:rPr>
              <a:t>（五十崎社中公式ホームページより）</a:t>
            </a:r>
            <a:endParaRPr lang="en-US" altLang="ja-JP" sz="1600" dirty="0">
              <a:latin typeface="HG創英角ｺﾞｼｯｸUB" panose="020B0909000000000000" pitchFamily="49" charset="-128"/>
              <a:ea typeface="HG創英角ｺﾞｼｯｸUB" panose="020B0909000000000000" pitchFamily="49" charset="-128"/>
            </a:endParaRPr>
          </a:p>
        </p:txBody>
      </p:sp>
      <p:sp>
        <p:nvSpPr>
          <p:cNvPr id="9" name="正方形/長方形 8">
            <a:extLst>
              <a:ext uri="{FF2B5EF4-FFF2-40B4-BE49-F238E27FC236}">
                <a16:creationId xmlns:a16="http://schemas.microsoft.com/office/drawing/2014/main" id="{D3E4F692-CC06-417C-A815-0299E4FB83DE}"/>
              </a:ext>
            </a:extLst>
          </p:cNvPr>
          <p:cNvSpPr/>
          <p:nvPr/>
        </p:nvSpPr>
        <p:spPr>
          <a:xfrm>
            <a:off x="3268700" y="1932583"/>
            <a:ext cx="5706228" cy="3785652"/>
          </a:xfrm>
          <a:prstGeom prst="rect">
            <a:avLst/>
          </a:prstGeom>
        </p:spPr>
        <p:txBody>
          <a:bodyPr wrap="square">
            <a:spAutoFit/>
          </a:bodyPr>
          <a:lstStyle/>
          <a:p>
            <a:r>
              <a:rPr lang="ja-JP" altLang="en-US" sz="2400" dirty="0">
                <a:latin typeface="HG創英角ｺﾞｼｯｸUB" panose="020B0909000000000000" pitchFamily="49" charset="-128"/>
                <a:ea typeface="HG創英角ｺﾞｼｯｸUB" panose="020B0909000000000000" pitchFamily="49" charset="-128"/>
              </a:rPr>
              <a:t>本事業で高付加価値製品の開発・製造・販売により利益を創出し五十崎和紙の新用途、和紙産業の活性化を広く国内外にアピールしたいと考えております。それによって</a:t>
            </a:r>
            <a:r>
              <a:rPr lang="en-US" altLang="ja-JP" sz="2400" dirty="0">
                <a:latin typeface="HG創英角ｺﾞｼｯｸUB" panose="020B0909000000000000" pitchFamily="49" charset="-128"/>
                <a:ea typeface="HG創英角ｺﾞｼｯｸUB" panose="020B0909000000000000" pitchFamily="49" charset="-128"/>
              </a:rPr>
              <a:t>&lt;</a:t>
            </a:r>
            <a:r>
              <a:rPr lang="ja-JP" altLang="en-US" sz="2400" dirty="0">
                <a:latin typeface="HG創英角ｺﾞｼｯｸUB" panose="020B0909000000000000" pitchFamily="49" charset="-128"/>
                <a:ea typeface="HG創英角ｺﾞｼｯｸUB" panose="020B0909000000000000" pitchFamily="49" charset="-128"/>
              </a:rPr>
              <a:t>人</a:t>
            </a:r>
            <a:r>
              <a:rPr lang="en-US" altLang="ja-JP" sz="2400" dirty="0">
                <a:latin typeface="HG創英角ｺﾞｼｯｸUB" panose="020B0909000000000000" pitchFamily="49" charset="-128"/>
                <a:ea typeface="HG創英角ｺﾞｼｯｸUB" panose="020B0909000000000000" pitchFamily="49" charset="-128"/>
              </a:rPr>
              <a:t>&gt;</a:t>
            </a:r>
            <a:r>
              <a:rPr lang="ja-JP" altLang="en-US" sz="2400" dirty="0">
                <a:latin typeface="HG創英角ｺﾞｼｯｸUB" panose="020B0909000000000000" pitchFamily="49" charset="-128"/>
                <a:ea typeface="HG創英角ｺﾞｼｯｸUB" panose="020B0909000000000000" pitchFamily="49" charset="-128"/>
              </a:rPr>
              <a:t>の交流を活発に</a:t>
            </a:r>
            <a:r>
              <a:rPr lang="ja-JP" altLang="en-US" sz="2400" dirty="0" err="1">
                <a:latin typeface="HG創英角ｺﾞｼｯｸUB" panose="020B0909000000000000" pitchFamily="49" charset="-128"/>
                <a:ea typeface="HG創英角ｺﾞｼｯｸUB" panose="020B0909000000000000" pitchFamily="49" charset="-128"/>
              </a:rPr>
              <a:t>し</a:t>
            </a:r>
            <a:r>
              <a:rPr lang="ja-JP" altLang="en-US" sz="2400" dirty="0">
                <a:latin typeface="HG創英角ｺﾞｼｯｸUB" panose="020B0909000000000000" pitchFamily="49" charset="-128"/>
                <a:ea typeface="HG創英角ｺﾞｼｯｸUB" panose="020B0909000000000000" pitchFamily="49" charset="-128"/>
              </a:rPr>
              <a:t>人材を確保することで既存産業を持続可能な形へと改善を目指します。また、株式会社として利益を追求する事で、地域の雇用を生み人材の育成を図る＝</a:t>
            </a:r>
            <a:r>
              <a:rPr lang="en-US" altLang="ja-JP" sz="2400" dirty="0">
                <a:latin typeface="HG創英角ｺﾞｼｯｸUB" panose="020B0909000000000000" pitchFamily="49" charset="-128"/>
                <a:ea typeface="HG創英角ｺﾞｼｯｸUB" panose="020B0909000000000000" pitchFamily="49" charset="-128"/>
              </a:rPr>
              <a:t>&lt;</a:t>
            </a:r>
            <a:r>
              <a:rPr lang="ja-JP" altLang="en-US" sz="2400" dirty="0">
                <a:latin typeface="HG創英角ｺﾞｼｯｸUB" panose="020B0909000000000000" pitchFamily="49" charset="-128"/>
                <a:ea typeface="HG創英角ｺﾞｼｯｸUB" panose="020B0909000000000000" pitchFamily="49" charset="-128"/>
              </a:rPr>
              <a:t>社会貢献</a:t>
            </a:r>
            <a:r>
              <a:rPr lang="en-US" altLang="ja-JP" sz="2400" dirty="0">
                <a:latin typeface="HG創英角ｺﾞｼｯｸUB" panose="020B0909000000000000" pitchFamily="49" charset="-128"/>
                <a:ea typeface="HG創英角ｺﾞｼｯｸUB" panose="020B0909000000000000" pitchFamily="49" charset="-128"/>
              </a:rPr>
              <a:t>&gt;</a:t>
            </a:r>
            <a:r>
              <a:rPr lang="ja-JP" altLang="en-US" sz="2400" dirty="0">
                <a:latin typeface="HG創英角ｺﾞｼｯｸUB" panose="020B0909000000000000" pitchFamily="49" charset="-128"/>
                <a:ea typeface="HG創英角ｺﾞｼｯｸUB" panose="020B0909000000000000" pitchFamily="49" charset="-128"/>
              </a:rPr>
              <a:t>を経営理念としております。</a:t>
            </a:r>
          </a:p>
        </p:txBody>
      </p:sp>
      <p:sp>
        <p:nvSpPr>
          <p:cNvPr id="6" name="正方形/長方形 5">
            <a:extLst>
              <a:ext uri="{FF2B5EF4-FFF2-40B4-BE49-F238E27FC236}">
                <a16:creationId xmlns:a16="http://schemas.microsoft.com/office/drawing/2014/main" id="{C7773F5A-6120-4E9B-A20E-924A92A45A7E}"/>
              </a:ext>
            </a:extLst>
          </p:cNvPr>
          <p:cNvSpPr/>
          <p:nvPr/>
        </p:nvSpPr>
        <p:spPr>
          <a:xfrm>
            <a:off x="4259766" y="1455167"/>
            <a:ext cx="3724096" cy="461665"/>
          </a:xfrm>
          <a:prstGeom prst="rect">
            <a:avLst/>
          </a:prstGeom>
        </p:spPr>
        <p:txBody>
          <a:bodyPr wrap="none">
            <a:spAutoFit/>
          </a:bodyPr>
          <a:lstStyle/>
          <a:p>
            <a:r>
              <a:rPr lang="ja-JP" altLang="en-US" sz="2400" dirty="0">
                <a:latin typeface="HG創英角ｺﾞｼｯｸUB" panose="020B0909000000000000" pitchFamily="49" charset="-128"/>
                <a:ea typeface="HG創英角ｺﾞｼｯｸUB" panose="020B0909000000000000" pitchFamily="49" charset="-128"/>
              </a:rPr>
              <a:t>南予から匠の花で産業を</a:t>
            </a:r>
            <a:r>
              <a:rPr lang="en-US" altLang="ja-JP" sz="2400" dirty="0">
                <a:latin typeface="HG創英角ｺﾞｼｯｸUB" panose="020B0909000000000000" pitchFamily="49" charset="-128"/>
                <a:ea typeface="HG創英角ｺﾞｼｯｸUB" panose="020B0909000000000000" pitchFamily="49" charset="-128"/>
              </a:rPr>
              <a:t>!</a:t>
            </a:r>
          </a:p>
        </p:txBody>
      </p:sp>
    </p:spTree>
    <p:extLst>
      <p:ext uri="{BB962C8B-B14F-4D97-AF65-F5344CB8AC3E}">
        <p14:creationId xmlns:p14="http://schemas.microsoft.com/office/powerpoint/2010/main" val="359584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116632"/>
            <a:ext cx="3326400" cy="468000"/>
          </a:xfrm>
          <a:prstGeom prst="rect">
            <a:avLst/>
          </a:prstGeom>
          <a:solidFill>
            <a:schemeClr val="tx1"/>
          </a:solidFill>
        </p:spPr>
        <p:txBody>
          <a:bodyPr wrap="none" lIns="0" tIns="0" rIns="0" bIns="0" rtlCol="0">
            <a:noAutofit/>
          </a:bodyPr>
          <a:lstStyle/>
          <a:p>
            <a:pPr algn="ctr"/>
            <a:r>
              <a:rPr kumimoji="1" lang="en-US" altLang="ja-JP" sz="2800" dirty="0">
                <a:solidFill>
                  <a:schemeClr val="bg1"/>
                </a:solidFill>
                <a:latin typeface="HG明朝E" pitchFamily="17" charset="-128"/>
                <a:ea typeface="HG明朝E" pitchFamily="17" charset="-128"/>
              </a:rPr>
              <a:t>Pick Up</a:t>
            </a:r>
            <a:endParaRPr kumimoji="1" lang="ja-JP" altLang="en-US" sz="2800" dirty="0">
              <a:solidFill>
                <a:schemeClr val="bg1"/>
              </a:solidFill>
              <a:latin typeface="HG明朝E" pitchFamily="17" charset="-128"/>
              <a:ea typeface="HG明朝E"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81718" y="5921152"/>
            <a:ext cx="2331670" cy="940503"/>
          </a:xfrm>
          <a:prstGeom prst="rect">
            <a:avLst/>
          </a:prstGeom>
        </p:spPr>
      </p:pic>
      <p:sp>
        <p:nvSpPr>
          <p:cNvPr id="8" name="正方形/長方形 7"/>
          <p:cNvSpPr/>
          <p:nvPr/>
        </p:nvSpPr>
        <p:spPr>
          <a:xfrm>
            <a:off x="2812544" y="692696"/>
            <a:ext cx="3518912" cy="707886"/>
          </a:xfrm>
          <a:prstGeom prst="rect">
            <a:avLst/>
          </a:prstGeom>
        </p:spPr>
        <p:txBody>
          <a:bodyPr wrap="none" anchor="ctr" anchorCtr="1">
            <a:spAutoFit/>
          </a:bodyPr>
          <a:lstStyle/>
          <a:p>
            <a:r>
              <a:rPr lang="ja-JP" altLang="en-US" sz="4000" dirty="0">
                <a:latin typeface="HG創英角ｺﾞｼｯｸUB" panose="020B0909000000000000" pitchFamily="49" charset="-128"/>
                <a:ea typeface="HG創英角ｺﾞｼｯｸUB" panose="020B0909000000000000" pitchFamily="49" charset="-128"/>
              </a:rPr>
              <a:t>㈱ 五十崎社中</a:t>
            </a:r>
            <a:endParaRPr lang="en-US" altLang="ja-JP" sz="4000" dirty="0">
              <a:latin typeface="HG創英角ｺﾞｼｯｸUB" panose="020B0909000000000000" pitchFamily="49" charset="-128"/>
              <a:ea typeface="HG創英角ｺﾞｼｯｸUB" panose="020B0909000000000000" pitchFamily="49" charset="-128"/>
            </a:endParaRPr>
          </a:p>
        </p:txBody>
      </p:sp>
      <p:grpSp>
        <p:nvGrpSpPr>
          <p:cNvPr id="5" name="グループ化 4"/>
          <p:cNvGrpSpPr/>
          <p:nvPr/>
        </p:nvGrpSpPr>
        <p:grpSpPr>
          <a:xfrm>
            <a:off x="93472" y="1719745"/>
            <a:ext cx="3110376" cy="3882220"/>
            <a:chOff x="555430" y="1340768"/>
            <a:chExt cx="3600400" cy="4392488"/>
          </a:xfrm>
        </p:grpSpPr>
        <p:sp>
          <p:nvSpPr>
            <p:cNvPr id="2" name="正方形/長方形 1"/>
            <p:cNvSpPr/>
            <p:nvPr/>
          </p:nvSpPr>
          <p:spPr>
            <a:xfrm>
              <a:off x="555430" y="1340768"/>
              <a:ext cx="3600400" cy="43924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076" name="Picture 4" descr="ikaza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98" y="1517712"/>
              <a:ext cx="3286125" cy="40386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正方形/長方形 9">
            <a:extLst>
              <a:ext uri="{FF2B5EF4-FFF2-40B4-BE49-F238E27FC236}">
                <a16:creationId xmlns:a16="http://schemas.microsoft.com/office/drawing/2014/main" id="{E9320775-50BD-44A8-8FD0-F41C92EEEC89}"/>
              </a:ext>
            </a:extLst>
          </p:cNvPr>
          <p:cNvSpPr/>
          <p:nvPr/>
        </p:nvSpPr>
        <p:spPr>
          <a:xfrm>
            <a:off x="1432300" y="6309320"/>
            <a:ext cx="3672800" cy="338554"/>
          </a:xfrm>
          <a:prstGeom prst="rect">
            <a:avLst/>
          </a:prstGeom>
        </p:spPr>
        <p:txBody>
          <a:bodyPr wrap="none" anchor="ctr" anchorCtr="1">
            <a:spAutoFit/>
          </a:bodyPr>
          <a:lstStyle/>
          <a:p>
            <a:pPr algn="ctr"/>
            <a:r>
              <a:rPr lang="ja-JP" altLang="en-US" sz="1600" dirty="0">
                <a:latin typeface="HG創英角ｺﾞｼｯｸUB" panose="020B0909000000000000" pitchFamily="49" charset="-128"/>
                <a:ea typeface="HG創英角ｺﾞｼｯｸUB" panose="020B0909000000000000" pitchFamily="49" charset="-128"/>
              </a:rPr>
              <a:t>（五十崎社中公式ホームページより）</a:t>
            </a:r>
            <a:endParaRPr lang="en-US" altLang="ja-JP" sz="1600" dirty="0">
              <a:latin typeface="HG創英角ｺﾞｼｯｸUB" panose="020B0909000000000000" pitchFamily="49" charset="-128"/>
              <a:ea typeface="HG創英角ｺﾞｼｯｸUB" panose="020B0909000000000000" pitchFamily="49" charset="-128"/>
            </a:endParaRPr>
          </a:p>
        </p:txBody>
      </p:sp>
      <p:sp>
        <p:nvSpPr>
          <p:cNvPr id="9" name="正方形/長方形 8">
            <a:extLst>
              <a:ext uri="{FF2B5EF4-FFF2-40B4-BE49-F238E27FC236}">
                <a16:creationId xmlns:a16="http://schemas.microsoft.com/office/drawing/2014/main" id="{D3E4F692-CC06-417C-A815-0299E4FB83DE}"/>
              </a:ext>
            </a:extLst>
          </p:cNvPr>
          <p:cNvSpPr/>
          <p:nvPr/>
        </p:nvSpPr>
        <p:spPr>
          <a:xfrm>
            <a:off x="3268700" y="1932583"/>
            <a:ext cx="5706228" cy="4524315"/>
          </a:xfrm>
          <a:prstGeom prst="rect">
            <a:avLst/>
          </a:prstGeom>
        </p:spPr>
        <p:txBody>
          <a:bodyPr wrap="square">
            <a:spAutoFit/>
          </a:bodyPr>
          <a:lstStyle/>
          <a:p>
            <a:r>
              <a:rPr lang="ja-JP" altLang="en-US" sz="2400" dirty="0">
                <a:latin typeface="HG創英角ｺﾞｼｯｸUB" panose="020B0909000000000000" pitchFamily="49" charset="-128"/>
                <a:ea typeface="HG創英角ｺﾞｼｯｸUB" panose="020B0909000000000000" pitchFamily="49" charset="-128"/>
              </a:rPr>
              <a:t>手漉き和紙をはじめとする、内子・愛媛、そして日本のもつ伝統技術から創造される商品を開発、国内外へ製造販売する事で無限の可能性を秘めた世界市場を舞台に素晴らしき日本文化伝統を世界へ発信したいと思います。</a:t>
            </a:r>
          </a:p>
          <a:p>
            <a:r>
              <a:rPr lang="en-US" altLang="ja-JP" sz="2400" dirty="0">
                <a:latin typeface="HG創英角ｺﾞｼｯｸUB" panose="020B0909000000000000" pitchFamily="49" charset="-128"/>
                <a:ea typeface="HG創英角ｺﾞｼｯｸUB" panose="020B0909000000000000" pitchFamily="49" charset="-128"/>
              </a:rPr>
              <a:t>※</a:t>
            </a:r>
            <a:r>
              <a:rPr lang="ja-JP" altLang="en-US" sz="2400" dirty="0">
                <a:latin typeface="HG創英角ｺﾞｼｯｸUB" panose="020B0909000000000000" pitchFamily="49" charset="-128"/>
                <a:ea typeface="HG創英角ｺﾞｼｯｸUB" panose="020B0909000000000000" pitchFamily="49" charset="-128"/>
              </a:rPr>
              <a:t>匠の花</a:t>
            </a:r>
            <a:r>
              <a:rPr lang="en-US" altLang="ja-JP" sz="2400" dirty="0">
                <a:latin typeface="HG創英角ｺﾞｼｯｸUB" panose="020B0909000000000000" pitchFamily="49" charset="-128"/>
                <a:ea typeface="HG創英角ｺﾞｼｯｸUB" panose="020B0909000000000000" pitchFamily="49" charset="-128"/>
              </a:rPr>
              <a:t>:</a:t>
            </a:r>
            <a:r>
              <a:rPr lang="ja-JP" altLang="en-US" sz="2400" dirty="0">
                <a:latin typeface="HG創英角ｺﾞｼｯｸUB" panose="020B0909000000000000" pitchFamily="49" charset="-128"/>
                <a:ea typeface="HG創英角ｺﾞｼｯｸUB" panose="020B0909000000000000" pitchFamily="49" charset="-128"/>
              </a:rPr>
              <a:t>五十崎の匠たちが持つ</a:t>
            </a:r>
            <a:r>
              <a:rPr lang="en-US" altLang="ja-JP" sz="2400" dirty="0">
                <a:latin typeface="HG創英角ｺﾞｼｯｸUB" panose="020B0909000000000000" pitchFamily="49" charset="-128"/>
                <a:ea typeface="HG創英角ｺﾞｼｯｸUB" panose="020B0909000000000000" pitchFamily="49" charset="-128"/>
              </a:rPr>
              <a:t>&lt;</a:t>
            </a:r>
            <a:r>
              <a:rPr lang="ja-JP" altLang="en-US" sz="2400" dirty="0">
                <a:latin typeface="HG創英角ｺﾞｼｯｸUB" panose="020B0909000000000000" pitchFamily="49" charset="-128"/>
                <a:ea typeface="HG創英角ｺﾞｼｯｸUB" panose="020B0909000000000000" pitchFamily="49" charset="-128"/>
              </a:rPr>
              <a:t>ものづくり</a:t>
            </a:r>
            <a:r>
              <a:rPr lang="en-US" altLang="ja-JP" sz="2400" dirty="0">
                <a:latin typeface="HG創英角ｺﾞｼｯｸUB" panose="020B0909000000000000" pitchFamily="49" charset="-128"/>
                <a:ea typeface="HG創英角ｺﾞｼｯｸUB" panose="020B0909000000000000" pitchFamily="49" charset="-128"/>
              </a:rPr>
              <a:t>&gt;</a:t>
            </a:r>
            <a:r>
              <a:rPr lang="ja-JP" altLang="en-US" sz="2400" dirty="0">
                <a:latin typeface="HG創英角ｺﾞｼｯｸUB" panose="020B0909000000000000" pitchFamily="49" charset="-128"/>
                <a:ea typeface="HG創英角ｺﾞｼｯｸUB" panose="020B0909000000000000" pitchFamily="49" charset="-128"/>
              </a:rPr>
              <a:t>の技、精神、矜持をイメージ</a:t>
            </a:r>
          </a:p>
          <a:p>
            <a:r>
              <a:rPr lang="ja-JP" altLang="en-US" sz="2400" dirty="0">
                <a:latin typeface="HG創英角ｺﾞｼｯｸUB" panose="020B0909000000000000" pitchFamily="49" charset="-128"/>
                <a:ea typeface="HG創英角ｺﾞｼｯｸUB" panose="020B0909000000000000" pitchFamily="49" charset="-128"/>
              </a:rPr>
              <a:t>社名は我が師匠、坂本龍馬が作った日本で初めての株式会社＜亀山社中＞から拝借しました。</a:t>
            </a:r>
          </a:p>
          <a:p>
            <a:r>
              <a:rPr lang="ja-JP" altLang="en-US" sz="2400" dirty="0">
                <a:latin typeface="HG創英角ｺﾞｼｯｸUB" panose="020B0909000000000000" pitchFamily="49" charset="-128"/>
                <a:ea typeface="HG創英角ｺﾞｼｯｸUB" panose="020B0909000000000000" pitchFamily="49" charset="-128"/>
              </a:rPr>
              <a:t>目指すは”世界の海援隊”です！</a:t>
            </a:r>
          </a:p>
        </p:txBody>
      </p:sp>
      <p:sp>
        <p:nvSpPr>
          <p:cNvPr id="6" name="正方形/長方形 5">
            <a:extLst>
              <a:ext uri="{FF2B5EF4-FFF2-40B4-BE49-F238E27FC236}">
                <a16:creationId xmlns:a16="http://schemas.microsoft.com/office/drawing/2014/main" id="{C7773F5A-6120-4E9B-A20E-924A92A45A7E}"/>
              </a:ext>
            </a:extLst>
          </p:cNvPr>
          <p:cNvSpPr/>
          <p:nvPr/>
        </p:nvSpPr>
        <p:spPr>
          <a:xfrm>
            <a:off x="4259766" y="1455167"/>
            <a:ext cx="3724096" cy="461665"/>
          </a:xfrm>
          <a:prstGeom prst="rect">
            <a:avLst/>
          </a:prstGeom>
        </p:spPr>
        <p:txBody>
          <a:bodyPr wrap="none">
            <a:spAutoFit/>
          </a:bodyPr>
          <a:lstStyle/>
          <a:p>
            <a:r>
              <a:rPr lang="ja-JP" altLang="en-US" sz="2400" dirty="0">
                <a:latin typeface="HG創英角ｺﾞｼｯｸUB" panose="020B0909000000000000" pitchFamily="49" charset="-128"/>
                <a:ea typeface="HG創英角ｺﾞｼｯｸUB" panose="020B0909000000000000" pitchFamily="49" charset="-128"/>
              </a:rPr>
              <a:t>南予から匠の花で産業を</a:t>
            </a:r>
            <a:r>
              <a:rPr lang="en-US" altLang="ja-JP" sz="2400" dirty="0">
                <a:latin typeface="HG創英角ｺﾞｼｯｸUB" panose="020B0909000000000000" pitchFamily="49" charset="-128"/>
                <a:ea typeface="HG創英角ｺﾞｼｯｸUB" panose="020B0909000000000000" pitchFamily="49" charset="-128"/>
              </a:rPr>
              <a:t>!</a:t>
            </a:r>
          </a:p>
        </p:txBody>
      </p:sp>
    </p:spTree>
    <p:extLst>
      <p:ext uri="{BB962C8B-B14F-4D97-AF65-F5344CB8AC3E}">
        <p14:creationId xmlns:p14="http://schemas.microsoft.com/office/powerpoint/2010/main" val="6000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510</Words>
  <Application>Microsoft Office PowerPoint</Application>
  <PresentationFormat>画面に合わせる (4:3)</PresentationFormat>
  <Paragraphs>57</Paragraphs>
  <Slides>13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AR明朝体U</vt:lpstr>
      <vt:lpstr>ＤＦ特太ゴシック体</vt:lpstr>
      <vt:lpstr>HG創英角ｺﾞｼｯｸUB</vt:lpstr>
      <vt:lpstr>HG明朝E</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Administrator</cp:lastModifiedBy>
  <cp:revision>7</cp:revision>
  <dcterms:created xsi:type="dcterms:W3CDTF">2017-06-30T00:21:19Z</dcterms:created>
  <dcterms:modified xsi:type="dcterms:W3CDTF">2018-03-16T10:21:00Z</dcterms:modified>
</cp:coreProperties>
</file>