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handoutMasterIdLst>
    <p:handoutMasterId r:id="rId17"/>
  </p:handoutMasterIdLst>
  <p:sldIdLst>
    <p:sldId id="279" r:id="rId2"/>
    <p:sldId id="257" r:id="rId3"/>
    <p:sldId id="277" r:id="rId4"/>
    <p:sldId id="258" r:id="rId5"/>
    <p:sldId id="272" r:id="rId6"/>
    <p:sldId id="259" r:id="rId7"/>
    <p:sldId id="260" r:id="rId8"/>
    <p:sldId id="262" r:id="rId9"/>
    <p:sldId id="273" r:id="rId10"/>
    <p:sldId id="278" r:id="rId11"/>
    <p:sldId id="266" r:id="rId12"/>
    <p:sldId id="275" r:id="rId13"/>
    <p:sldId id="276" r:id="rId14"/>
    <p:sldId id="271" r:id="rId15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FF99"/>
    <a:srgbClr val="FFCC99"/>
    <a:srgbClr val="0000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83587" autoAdjust="0"/>
  </p:normalViewPr>
  <p:slideViewPr>
    <p:cSldViewPr snapToGrid="0">
      <p:cViewPr varScale="1">
        <p:scale>
          <a:sx n="74" d="100"/>
          <a:sy n="74" d="100"/>
        </p:scale>
        <p:origin x="421" y="3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0360"/>
          </a:xfrm>
          <a:prstGeom prst="rect">
            <a:avLst/>
          </a:prstGeom>
        </p:spPr>
        <p:txBody>
          <a:bodyPr vert="horz" lIns="92246" tIns="46122" rIns="92246" bIns="461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2246" tIns="46122" rIns="92246" bIns="46122" rtlCol="0"/>
          <a:lstStyle>
            <a:lvl1pPr algn="r">
              <a:defRPr sz="1200"/>
            </a:lvl1pPr>
          </a:lstStyle>
          <a:p>
            <a:fld id="{338AA89A-0E86-4F7E-9BFB-C1F898AFCFC8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6465660"/>
            <a:ext cx="4307047" cy="340360"/>
          </a:xfrm>
          <a:prstGeom prst="rect">
            <a:avLst/>
          </a:prstGeom>
        </p:spPr>
        <p:txBody>
          <a:bodyPr vert="horz" lIns="92246" tIns="46122" rIns="92246" bIns="461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29992" y="6465660"/>
            <a:ext cx="4307047" cy="340360"/>
          </a:xfrm>
          <a:prstGeom prst="rect">
            <a:avLst/>
          </a:prstGeom>
        </p:spPr>
        <p:txBody>
          <a:bodyPr vert="horz" lIns="92246" tIns="46122" rIns="92246" bIns="46122" rtlCol="0" anchor="b"/>
          <a:lstStyle>
            <a:lvl1pPr algn="r">
              <a:defRPr sz="1200"/>
            </a:lvl1pPr>
          </a:lstStyle>
          <a:p>
            <a:fld id="{2E4E8C86-4B19-4568-A819-3E251B229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24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1542"/>
          </a:xfrm>
          <a:prstGeom prst="rect">
            <a:avLst/>
          </a:prstGeom>
        </p:spPr>
        <p:txBody>
          <a:bodyPr vert="horz" lIns="92246" tIns="46122" rIns="92246" bIns="461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1542"/>
          </a:xfrm>
          <a:prstGeom prst="rect">
            <a:avLst/>
          </a:prstGeom>
        </p:spPr>
        <p:txBody>
          <a:bodyPr vert="horz" lIns="92246" tIns="46122" rIns="92246" bIns="46122" rtlCol="0"/>
          <a:lstStyle>
            <a:lvl1pPr algn="r">
              <a:defRPr sz="1200"/>
            </a:lvl1pPr>
          </a:lstStyle>
          <a:p>
            <a:fld id="{16BD391E-EC78-4263-BE6D-31ACEE2DE319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6" tIns="46122" rIns="92246" bIns="461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</p:spPr>
        <p:txBody>
          <a:bodyPr vert="horz" lIns="92246" tIns="46122" rIns="92246" bIns="461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65659"/>
            <a:ext cx="4307047" cy="341541"/>
          </a:xfrm>
          <a:prstGeom prst="rect">
            <a:avLst/>
          </a:prstGeom>
        </p:spPr>
        <p:txBody>
          <a:bodyPr vert="horz" lIns="92246" tIns="46122" rIns="92246" bIns="461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1541"/>
          </a:xfrm>
          <a:prstGeom prst="rect">
            <a:avLst/>
          </a:prstGeom>
        </p:spPr>
        <p:txBody>
          <a:bodyPr vert="horz" lIns="92246" tIns="46122" rIns="92246" bIns="46122" rtlCol="0" anchor="b"/>
          <a:lstStyle>
            <a:lvl1pPr algn="r">
              <a:defRPr sz="1200"/>
            </a:lvl1pPr>
          </a:lstStyle>
          <a:p>
            <a:fld id="{FF420948-D61B-4DC4-B181-BE02AD1211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71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11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9694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2988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0823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+mj-ea"/>
                <a:ea typeface="AR P丸ゴシック体M" panose="020B0600010101010101"/>
              </a:rPr>
              <a:t>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162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063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184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1413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808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312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5528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016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544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846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56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92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551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333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38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0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852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74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27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44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3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12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30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89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81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9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14" y="2447166"/>
            <a:ext cx="2776339" cy="25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300085" y="1270501"/>
            <a:ext cx="552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アクティブ・ラーニングのための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87489" y="1774558"/>
            <a:ext cx="914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ea typeface="ＤＦ特太ゴシック体" panose="02010609000101010101" pitchFamily="1" charset="-128"/>
              </a:rPr>
              <a:t>ビジネス・ケース教材集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1856" y="500940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愛媛県商業教育研究会</a:t>
            </a:r>
            <a:endParaRPr lang="en-US" altLang="ja-JP" dirty="0"/>
          </a:p>
          <a:p>
            <a:pPr algn="ctr"/>
            <a:r>
              <a:rPr lang="ja-JP" altLang="en-US" dirty="0"/>
              <a:t>愛媛県マーケティング・ビジネス経済研究員会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598" y="3501009"/>
            <a:ext cx="11013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「みかんだけじゃない。八幡浜に活力を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。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  <a:p>
            <a:pPr algn="ctr"/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～極少産業にかけた地域活性～」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24000" y="26761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ケース１７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5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Q1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ケース教材について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861B064-B80F-45F9-A7FC-3522030A7A14}"/>
              </a:ext>
            </a:extLst>
          </p:cNvPr>
          <p:cNvSpPr txBox="1">
            <a:spLocks/>
          </p:cNvSpPr>
          <p:nvPr/>
        </p:nvSpPr>
        <p:spPr>
          <a:xfrm>
            <a:off x="1133473" y="5629275"/>
            <a:ext cx="9439278" cy="781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</a:t>
            </a:r>
            <a: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17</a:t>
            </a:r>
            <a:r>
              <a:rPr lang="ja-JP" altLang="en-US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みかんだけじゃない。八幡浜に活力を</a:t>
            </a:r>
            <a: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極小産業にかけた地域活性化</a:t>
            </a:r>
            <a:r>
              <a:rPr lang="en-US" altLang="ja-JP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40A806-A63F-433E-9793-6BDDFCCB6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3557" r="10852" b="65531"/>
          <a:stretch/>
        </p:blipFill>
        <p:spPr>
          <a:xfrm>
            <a:off x="1083696" y="1027438"/>
            <a:ext cx="4823944" cy="428258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E082EFB-04D8-4211-9F7D-0FD0192D50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4" b="3749"/>
          <a:stretch/>
        </p:blipFill>
        <p:spPr>
          <a:xfrm>
            <a:off x="7439323" y="1027438"/>
            <a:ext cx="3030935" cy="444980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BA6AB26-CBEE-49A3-ADBA-9A105385DF17}"/>
              </a:ext>
            </a:extLst>
          </p:cNvPr>
          <p:cNvSpPr/>
          <p:nvPr/>
        </p:nvSpPr>
        <p:spPr>
          <a:xfrm>
            <a:off x="835526" y="5241210"/>
            <a:ext cx="5363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【資料提供：愛媛新聞社平成</a:t>
            </a:r>
            <a:r>
              <a:rPr lang="en-US" altLang="ja-JP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29</a:t>
            </a:r>
            <a:r>
              <a:rPr lang="ja-JP" altLang="ja-JP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12</a:t>
            </a:r>
            <a:r>
              <a:rPr lang="ja-JP" altLang="ja-JP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altLang="ja-JP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火</a:t>
            </a:r>
            <a:r>
              <a:rPr lang="en-US" altLang="ja-JP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ja-JP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】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3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Q2 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魚網製造業者と網屋との関係について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861B064-B80F-45F9-A7FC-3522030A7A14}"/>
              </a:ext>
            </a:extLst>
          </p:cNvPr>
          <p:cNvSpPr txBox="1">
            <a:spLocks/>
          </p:cNvSpPr>
          <p:nvPr/>
        </p:nvSpPr>
        <p:spPr>
          <a:xfrm>
            <a:off x="1133473" y="5629275"/>
            <a:ext cx="9439278" cy="781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</a:t>
            </a:r>
            <a: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17</a:t>
            </a:r>
            <a:r>
              <a:rPr lang="ja-JP" altLang="en-US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みかんだけじゃない。八幡浜に活力を</a:t>
            </a:r>
            <a: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極小産業にかけた地域活性化</a:t>
            </a:r>
            <a:r>
              <a:rPr lang="en-US" altLang="ja-JP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C62175-857F-47F6-8AD8-F4CEC5D3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1993397"/>
            <a:ext cx="2181226" cy="28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Q3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新しいビジネスについて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861B064-B80F-45F9-A7FC-3522030A7A14}"/>
              </a:ext>
            </a:extLst>
          </p:cNvPr>
          <p:cNvSpPr txBox="1">
            <a:spLocks/>
          </p:cNvSpPr>
          <p:nvPr/>
        </p:nvSpPr>
        <p:spPr>
          <a:xfrm>
            <a:off x="1133473" y="5629275"/>
            <a:ext cx="9439278" cy="781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</a:t>
            </a:r>
            <a: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17</a:t>
            </a:r>
            <a:r>
              <a:rPr lang="ja-JP" altLang="en-US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みかんだけじゃない。八幡浜に活力を</a:t>
            </a:r>
            <a: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極小産業にかけた地域活性化</a:t>
            </a:r>
            <a:r>
              <a:rPr lang="en-US" altLang="ja-JP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C62175-857F-47F6-8AD8-F4CEC5D3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1993397"/>
            <a:ext cx="2181226" cy="28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Q4 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感想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861B064-B80F-45F9-A7FC-3522030A7A14}"/>
              </a:ext>
            </a:extLst>
          </p:cNvPr>
          <p:cNvSpPr txBox="1">
            <a:spLocks/>
          </p:cNvSpPr>
          <p:nvPr/>
        </p:nvSpPr>
        <p:spPr>
          <a:xfrm>
            <a:off x="1133473" y="5629275"/>
            <a:ext cx="9439278" cy="781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</a:t>
            </a:r>
            <a: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17</a:t>
            </a:r>
            <a:r>
              <a:rPr lang="ja-JP" altLang="en-US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みかんだけじゃない。八幡浜に活力を</a:t>
            </a:r>
            <a: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極小産業にかけた地域活性化</a:t>
            </a:r>
            <a:r>
              <a:rPr lang="en-US" altLang="ja-JP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C62175-857F-47F6-8AD8-F4CEC5D3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1993397"/>
            <a:ext cx="2181226" cy="28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 rot="21420000">
            <a:off x="881212" y="662917"/>
            <a:ext cx="9755187" cy="2384779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アクティブラーニングのための</a:t>
            </a:r>
            <a:r>
              <a:rPr lang="en-US" altLang="ja-JP" sz="4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4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ja-JP" altLang="en-US" sz="4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ビジネス・ケース教材集</a:t>
            </a:r>
            <a:endParaRPr kumimoji="1" lang="ja-JP" altLang="en-US" sz="4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21420000">
            <a:off x="1867035" y="3279589"/>
            <a:ext cx="8890446" cy="1451648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愛媛県商業教育研究会</a:t>
            </a:r>
            <a:endParaRPr lang="en-US" altLang="ja-JP" sz="32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32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愛媛県マーケティング・ビジネス研究委員会</a:t>
            </a:r>
          </a:p>
        </p:txBody>
      </p:sp>
    </p:spTree>
    <p:extLst>
      <p:ext uri="{BB962C8B-B14F-4D97-AF65-F5344CB8AC3E}">
        <p14:creationId xmlns:p14="http://schemas.microsoft.com/office/powerpoint/2010/main" val="8424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</a:t>
            </a:r>
            <a: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17</a:t>
            </a:r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みかんだけじゃない。八幡浜に活力を</a:t>
            </a:r>
            <a: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極小産業にかけた地域活性化</a:t>
            </a:r>
            <a:r>
              <a:rPr lang="en-US" altLang="ja-JP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A628D52-CB31-43A3-9FA2-A76CF3E0EE1E}"/>
              </a:ext>
            </a:extLst>
          </p:cNvPr>
          <p:cNvSpPr txBox="1">
            <a:spLocks/>
          </p:cNvSpPr>
          <p:nvPr/>
        </p:nvSpPr>
        <p:spPr>
          <a:xfrm>
            <a:off x="261628" y="975361"/>
            <a:ext cx="11206472" cy="4644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+mj-ea"/>
              </a:rPr>
              <a:t>事前学習（</a:t>
            </a:r>
            <a:r>
              <a:rPr lang="en-US" altLang="ja-JP" sz="3600" dirty="0">
                <a:latin typeface="+mj-ea"/>
              </a:rPr>
              <a:t>20</a:t>
            </a:r>
            <a:r>
              <a:rPr lang="ja-JP" altLang="en-US" sz="3600" dirty="0">
                <a:latin typeface="+mj-ea"/>
              </a:rPr>
              <a:t>）</a:t>
            </a:r>
            <a:endParaRPr lang="en-US" altLang="ja-JP" sz="3600" dirty="0">
              <a:latin typeface="+mj-ea"/>
            </a:endParaRPr>
          </a:p>
          <a:p>
            <a:r>
              <a:rPr lang="en-US" altLang="ja-JP" sz="2400" dirty="0">
                <a:latin typeface="+mj-ea"/>
              </a:rPr>
              <a:t>  Q1</a:t>
            </a:r>
            <a:r>
              <a:rPr lang="ja-JP" altLang="en-US" sz="2400" dirty="0">
                <a:latin typeface="+mj-ea"/>
              </a:rPr>
              <a:t>　愛媛県南予地方に本社がある「スゴ技」を持った企業について</a:t>
            </a:r>
          </a:p>
          <a:p>
            <a:r>
              <a:rPr lang="ja-JP" altLang="en-US" sz="2400" dirty="0">
                <a:latin typeface="+mj-ea"/>
              </a:rPr>
              <a:t>　</a:t>
            </a:r>
            <a:r>
              <a:rPr lang="en-US" altLang="ja-JP" sz="2400" dirty="0">
                <a:latin typeface="+mj-ea"/>
              </a:rPr>
              <a:t>Q2</a:t>
            </a:r>
            <a:r>
              <a:rPr lang="ja-JP" altLang="en-US" sz="2400" dirty="0">
                <a:latin typeface="+mj-ea"/>
              </a:rPr>
              <a:t>　上記企業の中から興味のある企業を１つ選び、「スゴ技」について（調査）　</a:t>
            </a:r>
            <a:endParaRPr lang="en-US" altLang="ja-JP" sz="2400" dirty="0">
              <a:latin typeface="+mj-ea"/>
            </a:endParaRPr>
          </a:p>
          <a:p>
            <a:r>
              <a:rPr lang="ja-JP" altLang="en-US" sz="2400" dirty="0">
                <a:latin typeface="+mj-ea"/>
              </a:rPr>
              <a:t>　</a:t>
            </a:r>
            <a:r>
              <a:rPr lang="en-US" altLang="ja-JP" sz="2400" dirty="0">
                <a:latin typeface="+mj-ea"/>
              </a:rPr>
              <a:t>Q3</a:t>
            </a:r>
            <a:r>
              <a:rPr lang="ja-JP" altLang="en-US" sz="2400" dirty="0">
                <a:latin typeface="+mj-ea"/>
              </a:rPr>
              <a:t>　八幡浜市の漁業従事者数の推移について</a:t>
            </a:r>
            <a:endParaRPr lang="en-US" altLang="ja-JP" sz="2400" dirty="0">
              <a:latin typeface="+mj-ea"/>
            </a:endParaRPr>
          </a:p>
          <a:p>
            <a:r>
              <a:rPr lang="ja-JP" altLang="en-US" sz="2400" dirty="0">
                <a:latin typeface="+mj-ea"/>
              </a:rPr>
              <a:t>　</a:t>
            </a:r>
            <a:r>
              <a:rPr lang="en-US" altLang="ja-JP" sz="2400" dirty="0">
                <a:latin typeface="+mj-ea"/>
              </a:rPr>
              <a:t>Q4</a:t>
            </a:r>
            <a:r>
              <a:rPr lang="ja-JP" altLang="en-US" sz="2400" dirty="0">
                <a:latin typeface="+mj-ea"/>
              </a:rPr>
              <a:t>　八幡浜市の年齢別漁業就業者人口（割合）について</a:t>
            </a:r>
          </a:p>
          <a:p>
            <a:r>
              <a:rPr lang="ja-JP" altLang="en-US" sz="2400" dirty="0">
                <a:latin typeface="+mj-ea"/>
              </a:rPr>
              <a:t>　</a:t>
            </a:r>
            <a:r>
              <a:rPr lang="en-US" altLang="ja-JP" sz="2400" dirty="0">
                <a:latin typeface="+mj-ea"/>
              </a:rPr>
              <a:t>Q5</a:t>
            </a:r>
            <a:r>
              <a:rPr lang="ja-JP" altLang="en-US" sz="2400" dirty="0">
                <a:latin typeface="+mj-ea"/>
              </a:rPr>
              <a:t>　八幡浜市の漁獲高について</a:t>
            </a:r>
          </a:p>
          <a:p>
            <a:r>
              <a:rPr lang="ja-JP" altLang="en-US" sz="2000" dirty="0">
                <a:latin typeface="+mj-ea"/>
              </a:rPr>
              <a:t>　</a:t>
            </a:r>
            <a:endParaRPr lang="en-US" altLang="ja-JP" sz="20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グループワーク（</a:t>
            </a:r>
            <a:r>
              <a:rPr lang="en-US" altLang="ja-JP" sz="3600" dirty="0">
                <a:latin typeface="+mj-ea"/>
              </a:rPr>
              <a:t>30</a:t>
            </a:r>
            <a:r>
              <a:rPr lang="ja-JP" altLang="en-US" sz="3600" dirty="0">
                <a:latin typeface="+mj-ea"/>
              </a:rPr>
              <a:t>）</a:t>
            </a:r>
            <a:endParaRPr lang="en-US" altLang="ja-JP" sz="3600" dirty="0">
              <a:latin typeface="+mj-ea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　１　ケース教材について</a:t>
            </a:r>
            <a:endParaRPr lang="en-US" altLang="ja-JP" sz="2400" dirty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　２　魚網製造業者と網屋との関係について</a:t>
            </a:r>
            <a:endParaRPr lang="en-US" altLang="ja-JP" sz="2400" dirty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　３　新しいビジネスについて</a:t>
            </a:r>
            <a:endParaRPr lang="en-US" altLang="ja-JP" sz="2400" dirty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　４　感想</a:t>
            </a:r>
            <a:endParaRPr lang="en-US" altLang="ja-JP" sz="24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820BBAA4-4F4A-4F07-ACB9-55BAEDA88A8E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/>
              </a:rPr>
              <a:t>タイムスケジュール</a:t>
            </a:r>
          </a:p>
        </p:txBody>
      </p:sp>
    </p:spTree>
    <p:extLst>
      <p:ext uri="{BB962C8B-B14F-4D97-AF65-F5344CB8AC3E}">
        <p14:creationId xmlns:p14="http://schemas.microsoft.com/office/powerpoint/2010/main" val="25259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</a:t>
            </a:r>
            <a: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17</a:t>
            </a:r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みかんだけじゃない。八幡浜に活力を</a:t>
            </a:r>
            <a: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極小産業にかけた地域活性化</a:t>
            </a:r>
            <a:r>
              <a:rPr lang="en-US" altLang="ja-JP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A628D52-CB31-43A3-9FA2-A76CF3E0EE1E}"/>
              </a:ext>
            </a:extLst>
          </p:cNvPr>
          <p:cNvSpPr txBox="1">
            <a:spLocks/>
          </p:cNvSpPr>
          <p:nvPr/>
        </p:nvSpPr>
        <p:spPr>
          <a:xfrm>
            <a:off x="261628" y="975361"/>
            <a:ext cx="11206472" cy="4644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rgbClr val="FF0000"/>
                </a:solidFill>
                <a:latin typeface="+mj-ea"/>
              </a:rPr>
              <a:t>事前学習（</a:t>
            </a:r>
            <a:r>
              <a:rPr lang="en-US" altLang="ja-JP" sz="3600" dirty="0">
                <a:solidFill>
                  <a:srgbClr val="FF0000"/>
                </a:solidFill>
                <a:latin typeface="+mj-ea"/>
              </a:rPr>
              <a:t>20</a:t>
            </a:r>
            <a:r>
              <a:rPr lang="ja-JP" altLang="en-US" sz="3600" dirty="0">
                <a:solidFill>
                  <a:srgbClr val="FF0000"/>
                </a:solidFill>
                <a:latin typeface="+mj-ea"/>
              </a:rPr>
              <a:t>）</a:t>
            </a:r>
            <a:endParaRPr lang="en-US" altLang="ja-JP" sz="3600" dirty="0">
              <a:solidFill>
                <a:srgbClr val="FF0000"/>
              </a:solidFill>
              <a:latin typeface="+mj-ea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  Q1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愛媛県南予地方に本社がある「スゴ技」を持った企業について</a:t>
            </a:r>
          </a:p>
          <a:p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</a:t>
            </a:r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Q2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上記企業の中から興味のある企業を１つ選び、「スゴ技」について（調査）　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</a:t>
            </a:r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Q3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八幡浜市の漁業従事者数の推移について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</a:t>
            </a:r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Q4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八幡浜市の年齢別漁業就業者人口（割合）について</a:t>
            </a:r>
          </a:p>
          <a:p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</a:t>
            </a:r>
            <a:r>
              <a:rPr lang="en-US" altLang="ja-JP" sz="2400" dirty="0">
                <a:solidFill>
                  <a:srgbClr val="FF0000"/>
                </a:solidFill>
                <a:latin typeface="+mj-ea"/>
              </a:rPr>
              <a:t>Q5</a:t>
            </a:r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八幡浜市の漁獲高について</a:t>
            </a:r>
          </a:p>
          <a:p>
            <a:r>
              <a:rPr lang="ja-JP" altLang="en-US" sz="2000" dirty="0">
                <a:latin typeface="+mj-ea"/>
              </a:rPr>
              <a:t>　</a:t>
            </a:r>
            <a:endParaRPr lang="en-US" altLang="ja-JP" sz="20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グループワーク（</a:t>
            </a:r>
            <a:r>
              <a:rPr lang="en-US" altLang="ja-JP" sz="3600" dirty="0">
                <a:latin typeface="+mj-ea"/>
              </a:rPr>
              <a:t>30</a:t>
            </a:r>
            <a:r>
              <a:rPr lang="ja-JP" altLang="en-US" sz="3600" dirty="0">
                <a:latin typeface="+mj-ea"/>
              </a:rPr>
              <a:t>）</a:t>
            </a:r>
            <a:endParaRPr lang="en-US" altLang="ja-JP" sz="3600" dirty="0">
              <a:latin typeface="+mj-ea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　１　ケース教材について</a:t>
            </a:r>
            <a:endParaRPr lang="en-US" altLang="ja-JP" sz="2400" dirty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　２　魚網製造業者と網屋との関係について</a:t>
            </a:r>
            <a:endParaRPr lang="en-US" altLang="ja-JP" sz="2400" dirty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　３　新しいビジネスについて</a:t>
            </a:r>
            <a:endParaRPr lang="en-US" altLang="ja-JP" sz="2400" dirty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+mj-ea"/>
              </a:rPr>
              <a:t>　４　感想</a:t>
            </a:r>
            <a:endParaRPr lang="en-US" altLang="ja-JP" sz="24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820BBAA4-4F4A-4F07-ACB9-55BAEDA88A8E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/>
              </a:rPr>
              <a:t>タイムスケジュール</a:t>
            </a:r>
          </a:p>
        </p:txBody>
      </p:sp>
    </p:spTree>
    <p:extLst>
      <p:ext uri="{BB962C8B-B14F-4D97-AF65-F5344CB8AC3E}">
        <p14:creationId xmlns:p14="http://schemas.microsoft.com/office/powerpoint/2010/main" val="32833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ea typeface="AR P丸ゴシック体M" panose="020B0600010101010101"/>
              </a:rPr>
              <a:t>Q1</a:t>
            </a:r>
            <a:r>
              <a:rPr lang="ja-JP" altLang="en-US" dirty="0">
                <a:solidFill>
                  <a:schemeClr val="bg1"/>
                </a:solidFill>
                <a:ea typeface="AR P丸ゴシック体M" panose="020B0600010101010101"/>
              </a:rPr>
              <a:t> 南予地方の「スゴ技」を持った企業について</a:t>
            </a:r>
            <a:endParaRPr lang="ja-JP" altLang="en-US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D4129D81-7DB4-491E-A79A-F8639A27B228}"/>
              </a:ext>
            </a:extLst>
          </p:cNvPr>
          <p:cNvSpPr txBox="1">
            <a:spLocks/>
          </p:cNvSpPr>
          <p:nvPr/>
        </p:nvSpPr>
        <p:spPr>
          <a:xfrm>
            <a:off x="1133473" y="5629275"/>
            <a:ext cx="9439278" cy="781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</a:t>
            </a:r>
            <a: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17</a:t>
            </a:r>
            <a:r>
              <a:rPr lang="ja-JP" altLang="en-US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みかんだけじゃない。八幡浜に活力を</a:t>
            </a:r>
            <a: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極小産業にかけた地域活性化</a:t>
            </a:r>
            <a:r>
              <a:rPr lang="en-US" altLang="ja-JP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D3D334D4-7F38-47C5-84E8-A22D3C47B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448291"/>
              </p:ext>
            </p:extLst>
          </p:nvPr>
        </p:nvGraphicFramePr>
        <p:xfrm>
          <a:off x="223068" y="1164579"/>
          <a:ext cx="11433020" cy="4213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383">
                  <a:extLst>
                    <a:ext uri="{9D8B030D-6E8A-4147-A177-3AD203B41FA5}">
                      <a16:colId xmlns:a16="http://schemas.microsoft.com/office/drawing/2014/main" val="128564414"/>
                    </a:ext>
                  </a:extLst>
                </a:gridCol>
                <a:gridCol w="2011727">
                  <a:extLst>
                    <a:ext uri="{9D8B030D-6E8A-4147-A177-3AD203B41FA5}">
                      <a16:colId xmlns:a16="http://schemas.microsoft.com/office/drawing/2014/main" val="3106296805"/>
                    </a:ext>
                  </a:extLst>
                </a:gridCol>
                <a:gridCol w="7233910">
                  <a:extLst>
                    <a:ext uri="{9D8B030D-6E8A-4147-A177-3AD203B41FA5}">
                      <a16:colId xmlns:a16="http://schemas.microsoft.com/office/drawing/2014/main" val="3088135200"/>
                    </a:ext>
                  </a:extLst>
                </a:gridCol>
              </a:tblGrid>
              <a:tr h="394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企業名</a:t>
                      </a:r>
                      <a:endParaRPr lang="ja-JP" sz="2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所在地</a:t>
                      </a:r>
                      <a:endParaRPr lang="ja-JP" sz="24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製品・技術名</a:t>
                      </a:r>
                      <a:endParaRPr lang="ja-JP" sz="2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7694833"/>
                  </a:ext>
                </a:extLst>
              </a:tr>
              <a:tr h="545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八水蒲鉾</a:t>
                      </a:r>
                      <a:endParaRPr lang="ja-JP" sz="24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八幡浜市</a:t>
                      </a:r>
                      <a:endParaRPr lang="ja-JP" sz="2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0" spc="5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ＦＤ（フリーズ･ドライ）簡単に湯戻りする竹輪･フィシュ･ボール</a:t>
                      </a:r>
                      <a:endParaRPr lang="ja-JP" sz="2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1385223"/>
                  </a:ext>
                </a:extLst>
              </a:tr>
              <a:tr h="545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朝日共販</a:t>
                      </a:r>
                      <a:endParaRPr lang="ja-JP" sz="24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伊方町</a:t>
                      </a:r>
                      <a:endParaRPr lang="ja-JP" sz="2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蒸ししらす</a:t>
                      </a:r>
                      <a:endParaRPr lang="ja-JP" sz="2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8301257"/>
                  </a:ext>
                </a:extLst>
              </a:tr>
              <a:tr h="545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アイテック</a:t>
                      </a:r>
                      <a:endParaRPr lang="ja-JP" sz="24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大洲市</a:t>
                      </a:r>
                      <a:endParaRPr lang="ja-JP" sz="24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0" spc="5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歯磨きや歯ブラシなどのラミネートチューブ製品「エコ・カートリッジパック」</a:t>
                      </a:r>
                      <a:endParaRPr lang="ja-JP" sz="2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2306488"/>
                  </a:ext>
                </a:extLst>
              </a:tr>
              <a:tr h="545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丸三産業</a:t>
                      </a:r>
                      <a:endParaRPr lang="ja-JP" sz="24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大洲市</a:t>
                      </a:r>
                      <a:endParaRPr lang="ja-JP" sz="24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晒綿及び脱脂綿原反（化粧綿材料、医療脱脂綿材料）</a:t>
                      </a:r>
                      <a:endParaRPr lang="ja-JP" sz="2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674466"/>
                  </a:ext>
                </a:extLst>
              </a:tr>
              <a:tr h="545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カネコ</a:t>
                      </a:r>
                      <a:endParaRPr lang="ja-JP" sz="24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宇和島市</a:t>
                      </a:r>
                      <a:endParaRPr lang="ja-JP" sz="24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パーティークラッカー</a:t>
                      </a:r>
                      <a:endParaRPr lang="ja-JP" sz="2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866572"/>
                  </a:ext>
                </a:extLst>
              </a:tr>
              <a:tr h="545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フジカ</a:t>
                      </a:r>
                      <a:endParaRPr lang="ja-JP" sz="24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鬼北町</a:t>
                      </a:r>
                      <a:endParaRPr lang="ja-JP" sz="24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鏡開きタイプのクラッカー（樽クラッカー）</a:t>
                      </a:r>
                      <a:endParaRPr lang="ja-JP" sz="2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5397709"/>
                  </a:ext>
                </a:extLst>
              </a:tr>
              <a:tr h="545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松下海産</a:t>
                      </a:r>
                      <a:endParaRPr lang="ja-JP" sz="24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西予市</a:t>
                      </a:r>
                      <a:endParaRPr lang="ja-JP" sz="24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ＫＯＴＴＡ（コッタ）シリーズ</a:t>
                      </a:r>
                      <a:endParaRPr lang="ja-JP" sz="2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6720871"/>
                  </a:ext>
                </a:extLst>
              </a:tr>
            </a:tbl>
          </a:graphicData>
        </a:graphic>
      </p:graphicFrame>
      <p:sp>
        <p:nvSpPr>
          <p:cNvPr id="25" name="四角形: 1 つの角を切り取る 24">
            <a:extLst>
              <a:ext uri="{FF2B5EF4-FFF2-40B4-BE49-F238E27FC236}">
                <a16:creationId xmlns:a16="http://schemas.microsoft.com/office/drawing/2014/main" id="{5D335E12-9C0C-4C3F-85F6-07826EED8832}"/>
              </a:ext>
            </a:extLst>
          </p:cNvPr>
          <p:cNvSpPr/>
          <p:nvPr/>
        </p:nvSpPr>
        <p:spPr>
          <a:xfrm>
            <a:off x="362472" y="1607737"/>
            <a:ext cx="1968746" cy="432078"/>
          </a:xfrm>
          <a:prstGeom prst="snip1Rect">
            <a:avLst>
              <a:gd name="adj" fmla="val 290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1 つの角を切り取る 25">
            <a:extLst>
              <a:ext uri="{FF2B5EF4-FFF2-40B4-BE49-F238E27FC236}">
                <a16:creationId xmlns:a16="http://schemas.microsoft.com/office/drawing/2014/main" id="{8D9E0661-A8E9-4E62-A077-D2F5A7DF74FE}"/>
              </a:ext>
            </a:extLst>
          </p:cNvPr>
          <p:cNvSpPr/>
          <p:nvPr/>
        </p:nvSpPr>
        <p:spPr>
          <a:xfrm>
            <a:off x="362472" y="2151119"/>
            <a:ext cx="1968746" cy="432078"/>
          </a:xfrm>
          <a:prstGeom prst="snip1Rect">
            <a:avLst>
              <a:gd name="adj" fmla="val 290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1 つの角を切り取る 26">
            <a:extLst>
              <a:ext uri="{FF2B5EF4-FFF2-40B4-BE49-F238E27FC236}">
                <a16:creationId xmlns:a16="http://schemas.microsoft.com/office/drawing/2014/main" id="{80DB0377-B834-445B-BFF9-B620F316C13C}"/>
              </a:ext>
            </a:extLst>
          </p:cNvPr>
          <p:cNvSpPr/>
          <p:nvPr/>
        </p:nvSpPr>
        <p:spPr>
          <a:xfrm>
            <a:off x="362472" y="2714467"/>
            <a:ext cx="1968746" cy="432078"/>
          </a:xfrm>
          <a:prstGeom prst="snip1Rect">
            <a:avLst>
              <a:gd name="adj" fmla="val 290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1 つの角を切り取る 27">
            <a:extLst>
              <a:ext uri="{FF2B5EF4-FFF2-40B4-BE49-F238E27FC236}">
                <a16:creationId xmlns:a16="http://schemas.microsoft.com/office/drawing/2014/main" id="{F8EDFD27-38B1-4F12-86D9-F2764E786B78}"/>
              </a:ext>
            </a:extLst>
          </p:cNvPr>
          <p:cNvSpPr/>
          <p:nvPr/>
        </p:nvSpPr>
        <p:spPr>
          <a:xfrm>
            <a:off x="362472" y="3257849"/>
            <a:ext cx="1968746" cy="432078"/>
          </a:xfrm>
          <a:prstGeom prst="snip1Rect">
            <a:avLst>
              <a:gd name="adj" fmla="val 290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1 つの角を切り取る 28">
            <a:extLst>
              <a:ext uri="{FF2B5EF4-FFF2-40B4-BE49-F238E27FC236}">
                <a16:creationId xmlns:a16="http://schemas.microsoft.com/office/drawing/2014/main" id="{A22C51AE-30B3-4BFA-BDD1-6E83948BE7FE}"/>
              </a:ext>
            </a:extLst>
          </p:cNvPr>
          <p:cNvSpPr/>
          <p:nvPr/>
        </p:nvSpPr>
        <p:spPr>
          <a:xfrm>
            <a:off x="362472" y="3794797"/>
            <a:ext cx="1968746" cy="432078"/>
          </a:xfrm>
          <a:prstGeom prst="snip1Rect">
            <a:avLst>
              <a:gd name="adj" fmla="val 290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1 つの角を切り取る 29">
            <a:extLst>
              <a:ext uri="{FF2B5EF4-FFF2-40B4-BE49-F238E27FC236}">
                <a16:creationId xmlns:a16="http://schemas.microsoft.com/office/drawing/2014/main" id="{EB8A2D50-4591-48B2-9EA4-15E59C158AFD}"/>
              </a:ext>
            </a:extLst>
          </p:cNvPr>
          <p:cNvSpPr/>
          <p:nvPr/>
        </p:nvSpPr>
        <p:spPr>
          <a:xfrm>
            <a:off x="362472" y="4358145"/>
            <a:ext cx="1968746" cy="432078"/>
          </a:xfrm>
          <a:prstGeom prst="snip1Rect">
            <a:avLst>
              <a:gd name="adj" fmla="val 290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1 つの角を切り取る 30">
            <a:extLst>
              <a:ext uri="{FF2B5EF4-FFF2-40B4-BE49-F238E27FC236}">
                <a16:creationId xmlns:a16="http://schemas.microsoft.com/office/drawing/2014/main" id="{1E3D1044-93EB-45F9-9355-F06FEBA02BF6}"/>
              </a:ext>
            </a:extLst>
          </p:cNvPr>
          <p:cNvSpPr/>
          <p:nvPr/>
        </p:nvSpPr>
        <p:spPr>
          <a:xfrm>
            <a:off x="362472" y="4901527"/>
            <a:ext cx="1968746" cy="432078"/>
          </a:xfrm>
          <a:prstGeom prst="snip1Rect">
            <a:avLst>
              <a:gd name="adj" fmla="val 290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ea typeface="AR P丸ゴシック体M" panose="020B0600010101010101"/>
              </a:rPr>
              <a:t>Q2 </a:t>
            </a:r>
            <a:r>
              <a:rPr lang="ja-JP" altLang="en-US" dirty="0">
                <a:solidFill>
                  <a:schemeClr val="bg1"/>
                </a:solidFill>
              </a:rPr>
              <a:t>興味のある企業を選び「スゴ技」について調査</a:t>
            </a:r>
            <a:endParaRPr lang="ja-JP" altLang="en-US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/>
            </a:endParaRP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A074C6B2-E5AC-47CF-8EC5-052DDC740547}"/>
              </a:ext>
            </a:extLst>
          </p:cNvPr>
          <p:cNvSpPr txBox="1">
            <a:spLocks/>
          </p:cNvSpPr>
          <p:nvPr/>
        </p:nvSpPr>
        <p:spPr>
          <a:xfrm>
            <a:off x="1133473" y="5629275"/>
            <a:ext cx="9439278" cy="781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</a:t>
            </a:r>
            <a: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17</a:t>
            </a:r>
            <a:r>
              <a:rPr lang="ja-JP" altLang="en-US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みかんだけじゃない。八幡浜に活力を</a:t>
            </a:r>
            <a: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極小産業にかけた地域活性化</a:t>
            </a:r>
            <a:r>
              <a:rPr lang="en-US" altLang="ja-JP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F84A7969-2E28-45D6-92CC-61004A75B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45326"/>
              </p:ext>
            </p:extLst>
          </p:nvPr>
        </p:nvGraphicFramePr>
        <p:xfrm>
          <a:off x="179201" y="1210073"/>
          <a:ext cx="11386452" cy="429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86452">
                  <a:extLst>
                    <a:ext uri="{9D8B030D-6E8A-4147-A177-3AD203B41FA5}">
                      <a16:colId xmlns:a16="http://schemas.microsoft.com/office/drawing/2014/main" val="1936994022"/>
                    </a:ext>
                  </a:extLst>
                </a:gridCol>
              </a:tblGrid>
              <a:tr h="4296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4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797737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4BC62175-857F-47F6-8AD8-F4CEC5D3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1993397"/>
            <a:ext cx="2181226" cy="28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ea typeface="AR P丸ゴシック体M" panose="020B0600010101010101"/>
              </a:rPr>
              <a:t>Q2 </a:t>
            </a:r>
            <a:r>
              <a:rPr lang="ja-JP" altLang="en-US" dirty="0">
                <a:solidFill>
                  <a:schemeClr val="bg1"/>
                </a:solidFill>
              </a:rPr>
              <a:t>興味のある企業を選び「スゴ技」について調査</a:t>
            </a:r>
            <a:endParaRPr lang="ja-JP" altLang="en-US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/>
            </a:endParaRP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A074C6B2-E5AC-47CF-8EC5-052DDC740547}"/>
              </a:ext>
            </a:extLst>
          </p:cNvPr>
          <p:cNvSpPr txBox="1">
            <a:spLocks/>
          </p:cNvSpPr>
          <p:nvPr/>
        </p:nvSpPr>
        <p:spPr>
          <a:xfrm>
            <a:off x="1133473" y="5629275"/>
            <a:ext cx="9439278" cy="781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</a:t>
            </a:r>
            <a: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17</a:t>
            </a:r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みかんだけじゃない。八幡浜に活力を</a:t>
            </a:r>
            <a: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極小産業にかけた地域活性化</a:t>
            </a:r>
            <a:r>
              <a:rPr lang="en-US" altLang="ja-JP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F84A7969-2E28-45D6-92CC-61004A75B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270322"/>
              </p:ext>
            </p:extLst>
          </p:nvPr>
        </p:nvGraphicFramePr>
        <p:xfrm>
          <a:off x="179201" y="1210073"/>
          <a:ext cx="11386452" cy="429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86452">
                  <a:extLst>
                    <a:ext uri="{9D8B030D-6E8A-4147-A177-3AD203B41FA5}">
                      <a16:colId xmlns:a16="http://schemas.microsoft.com/office/drawing/2014/main" val="1936994022"/>
                    </a:ext>
                  </a:extLst>
                </a:gridCol>
              </a:tblGrid>
              <a:tr h="4296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3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【</a:t>
                      </a:r>
                      <a:r>
                        <a:rPr lang="ja-JP" altLang="en-US" sz="3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八水蒲鉾</a:t>
                      </a:r>
                      <a:r>
                        <a:rPr lang="en-US" altLang="ja-JP" sz="3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】</a:t>
                      </a:r>
                      <a:r>
                        <a:rPr lang="ja-JP" sz="3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従来のフリーズドライ（</a:t>
                      </a:r>
                      <a:r>
                        <a:rPr lang="en-US" sz="3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FD</a:t>
                      </a:r>
                      <a:r>
                        <a:rPr lang="ja-JP" sz="3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）製法で魚肉練り製品をフリーズドライした場合、</a:t>
                      </a:r>
                      <a:r>
                        <a:rPr lang="en-US" sz="3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90</a:t>
                      </a:r>
                      <a:r>
                        <a:rPr lang="ja-JP" sz="3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度の湯を入れ、短時間で柔らかくするのは無理といわれていた。八水蒲鉾は、産・官・学の連携により試行錯誤を重ねた末に、湯戻りの良い商品の開発に成功した。この新製品は魚肉練り製品特有の風味を残しながら、</a:t>
                      </a:r>
                      <a:r>
                        <a:rPr lang="en-US" sz="3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70</a:t>
                      </a:r>
                      <a:r>
                        <a:rPr lang="ja-JP" sz="3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度の湯で</a:t>
                      </a:r>
                      <a:r>
                        <a:rPr lang="en-US" sz="3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lang="ja-JP" sz="38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分以内に湯戻りする。</a:t>
                      </a:r>
                      <a:endParaRPr lang="ja-JP" sz="3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797737"/>
                  </a:ext>
                </a:extLst>
              </a:tr>
            </a:tbl>
          </a:graphicData>
        </a:graphic>
      </p:graphicFrame>
      <p:sp>
        <p:nvSpPr>
          <p:cNvPr id="40" name="四角形: 1 つの角を切り取る 39">
            <a:extLst>
              <a:ext uri="{FF2B5EF4-FFF2-40B4-BE49-F238E27FC236}">
                <a16:creationId xmlns:a16="http://schemas.microsoft.com/office/drawing/2014/main" id="{D7DF9D99-A89A-42A4-BE30-AE773D0F91EF}"/>
              </a:ext>
            </a:extLst>
          </p:cNvPr>
          <p:cNvSpPr/>
          <p:nvPr/>
        </p:nvSpPr>
        <p:spPr>
          <a:xfrm>
            <a:off x="266044" y="1232682"/>
            <a:ext cx="11299609" cy="4203476"/>
          </a:xfrm>
          <a:prstGeom prst="snip1Rect">
            <a:avLst>
              <a:gd name="adj" fmla="val 91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8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499"/>
            <a:ext cx="11906250" cy="85453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</a:rPr>
              <a:t>Q3</a:t>
            </a:r>
            <a:r>
              <a:rPr lang="ja-JP" altLang="en-US" dirty="0">
                <a:solidFill>
                  <a:schemeClr val="bg1"/>
                </a:solidFill>
              </a:rPr>
              <a:t>八幡浜市の漁業従事者数の推移について</a:t>
            </a:r>
            <a:endParaRPr lang="ja-JP" altLang="en-US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DAD5CF8-D76E-4BBF-A565-EF9FEE6E7F5D}"/>
              </a:ext>
            </a:extLst>
          </p:cNvPr>
          <p:cNvSpPr txBox="1">
            <a:spLocks/>
          </p:cNvSpPr>
          <p:nvPr/>
        </p:nvSpPr>
        <p:spPr>
          <a:xfrm>
            <a:off x="1133473" y="5629275"/>
            <a:ext cx="9439278" cy="781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</a:t>
            </a:r>
            <a: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17</a:t>
            </a:r>
            <a:r>
              <a:rPr lang="ja-JP" altLang="en-US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みかんだけじゃない。八幡浜に活力を</a:t>
            </a:r>
            <a: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8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極小産業にかけた地域活性化</a:t>
            </a:r>
            <a:r>
              <a:rPr lang="en-US" altLang="ja-JP" sz="240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43D9F94-9436-4361-A427-865DDDC6A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744321"/>
              </p:ext>
            </p:extLst>
          </p:nvPr>
        </p:nvGraphicFramePr>
        <p:xfrm>
          <a:off x="130728" y="1184219"/>
          <a:ext cx="11565553" cy="102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0598">
                  <a:extLst>
                    <a:ext uri="{9D8B030D-6E8A-4147-A177-3AD203B41FA5}">
                      <a16:colId xmlns:a16="http://schemas.microsoft.com/office/drawing/2014/main" val="3579744976"/>
                    </a:ext>
                  </a:extLst>
                </a:gridCol>
                <a:gridCol w="1938991">
                  <a:extLst>
                    <a:ext uri="{9D8B030D-6E8A-4147-A177-3AD203B41FA5}">
                      <a16:colId xmlns:a16="http://schemas.microsoft.com/office/drawing/2014/main" val="4037963700"/>
                    </a:ext>
                  </a:extLst>
                </a:gridCol>
                <a:gridCol w="1938991">
                  <a:extLst>
                    <a:ext uri="{9D8B030D-6E8A-4147-A177-3AD203B41FA5}">
                      <a16:colId xmlns:a16="http://schemas.microsoft.com/office/drawing/2014/main" val="108746574"/>
                    </a:ext>
                  </a:extLst>
                </a:gridCol>
                <a:gridCol w="1938991">
                  <a:extLst>
                    <a:ext uri="{9D8B030D-6E8A-4147-A177-3AD203B41FA5}">
                      <a16:colId xmlns:a16="http://schemas.microsoft.com/office/drawing/2014/main" val="2611996191"/>
                    </a:ext>
                  </a:extLst>
                </a:gridCol>
                <a:gridCol w="1938991">
                  <a:extLst>
                    <a:ext uri="{9D8B030D-6E8A-4147-A177-3AD203B41FA5}">
                      <a16:colId xmlns:a16="http://schemas.microsoft.com/office/drawing/2014/main" val="1765920265"/>
                    </a:ext>
                  </a:extLst>
                </a:gridCol>
                <a:gridCol w="1938991">
                  <a:extLst>
                    <a:ext uri="{9D8B030D-6E8A-4147-A177-3AD203B41FA5}">
                      <a16:colId xmlns:a16="http://schemas.microsoft.com/office/drawing/2014/main" val="919446734"/>
                    </a:ext>
                  </a:extLst>
                </a:gridCol>
              </a:tblGrid>
              <a:tr h="43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年代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平成２年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平成７年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平成</a:t>
                      </a:r>
                      <a:r>
                        <a:rPr lang="en-US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r>
                        <a:rPr 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平成</a:t>
                      </a:r>
                      <a:r>
                        <a:rPr lang="en-US" sz="20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  <a:r>
                        <a:rPr lang="ja-JP" sz="20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endParaRPr lang="ja-JP" sz="28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平成</a:t>
                      </a:r>
                      <a:r>
                        <a:rPr lang="en-US" sz="20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22</a:t>
                      </a:r>
                      <a:r>
                        <a:rPr lang="ja-JP" sz="20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endParaRPr lang="ja-JP" sz="28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1528326"/>
                  </a:ext>
                </a:extLst>
              </a:tr>
              <a:tr h="585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漁業従事者数</a:t>
                      </a:r>
                      <a:endParaRPr lang="ja-JP" sz="28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726</a:t>
                      </a:r>
                      <a:r>
                        <a:rPr lang="ja-JP" sz="11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lang="ja-JP" sz="28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569</a:t>
                      </a:r>
                      <a:r>
                        <a:rPr lang="ja-JP" sz="11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448</a:t>
                      </a:r>
                      <a:r>
                        <a:rPr lang="ja-JP" sz="11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305</a:t>
                      </a:r>
                      <a:r>
                        <a:rPr lang="ja-JP" sz="11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221</a:t>
                      </a:r>
                      <a:r>
                        <a:rPr lang="ja-JP" sz="11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8569746"/>
                  </a:ext>
                </a:extLst>
              </a:tr>
            </a:tbl>
          </a:graphicData>
        </a:graphic>
      </p:graphicFrame>
      <p:sp>
        <p:nvSpPr>
          <p:cNvPr id="11" name="四角形: 1 つの角を切り取る 10">
            <a:extLst>
              <a:ext uri="{FF2B5EF4-FFF2-40B4-BE49-F238E27FC236}">
                <a16:creationId xmlns:a16="http://schemas.microsoft.com/office/drawing/2014/main" id="{B3B116B7-2FF9-43A4-AFDD-A569F05C0346}"/>
              </a:ext>
            </a:extLst>
          </p:cNvPr>
          <p:cNvSpPr/>
          <p:nvPr/>
        </p:nvSpPr>
        <p:spPr>
          <a:xfrm>
            <a:off x="2114498" y="1665971"/>
            <a:ext cx="1603394" cy="454231"/>
          </a:xfrm>
          <a:prstGeom prst="snip1Rect">
            <a:avLst>
              <a:gd name="adj" fmla="val 3230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1 つの角を切り取る 12">
            <a:extLst>
              <a:ext uri="{FF2B5EF4-FFF2-40B4-BE49-F238E27FC236}">
                <a16:creationId xmlns:a16="http://schemas.microsoft.com/office/drawing/2014/main" id="{202D67DF-D9C6-42B2-BCEB-809E03648BCA}"/>
              </a:ext>
            </a:extLst>
          </p:cNvPr>
          <p:cNvSpPr/>
          <p:nvPr/>
        </p:nvSpPr>
        <p:spPr>
          <a:xfrm>
            <a:off x="4055503" y="1665971"/>
            <a:ext cx="1603394" cy="454231"/>
          </a:xfrm>
          <a:prstGeom prst="snip1Rect">
            <a:avLst>
              <a:gd name="adj" fmla="val 3230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1 つの角を切り取る 13">
            <a:extLst>
              <a:ext uri="{FF2B5EF4-FFF2-40B4-BE49-F238E27FC236}">
                <a16:creationId xmlns:a16="http://schemas.microsoft.com/office/drawing/2014/main" id="{9C218FBB-C339-46AD-8268-FE34AA4E10B2}"/>
              </a:ext>
            </a:extLst>
          </p:cNvPr>
          <p:cNvSpPr/>
          <p:nvPr/>
        </p:nvSpPr>
        <p:spPr>
          <a:xfrm>
            <a:off x="6006556" y="1665818"/>
            <a:ext cx="1603394" cy="454231"/>
          </a:xfrm>
          <a:prstGeom prst="snip1Rect">
            <a:avLst>
              <a:gd name="adj" fmla="val 3230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1 つの角を切り取る 14">
            <a:extLst>
              <a:ext uri="{FF2B5EF4-FFF2-40B4-BE49-F238E27FC236}">
                <a16:creationId xmlns:a16="http://schemas.microsoft.com/office/drawing/2014/main" id="{796902D4-CB14-4CAA-ADBE-A75887383046}"/>
              </a:ext>
            </a:extLst>
          </p:cNvPr>
          <p:cNvSpPr/>
          <p:nvPr/>
        </p:nvSpPr>
        <p:spPr>
          <a:xfrm>
            <a:off x="7937513" y="1665818"/>
            <a:ext cx="1603394" cy="454231"/>
          </a:xfrm>
          <a:prstGeom prst="snip1Rect">
            <a:avLst>
              <a:gd name="adj" fmla="val 3230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1 つの角を切り取る 15">
            <a:extLst>
              <a:ext uri="{FF2B5EF4-FFF2-40B4-BE49-F238E27FC236}">
                <a16:creationId xmlns:a16="http://schemas.microsoft.com/office/drawing/2014/main" id="{F30D100D-898B-4774-98D6-90AF97975505}"/>
              </a:ext>
            </a:extLst>
          </p:cNvPr>
          <p:cNvSpPr/>
          <p:nvPr/>
        </p:nvSpPr>
        <p:spPr>
          <a:xfrm>
            <a:off x="9868470" y="1665818"/>
            <a:ext cx="1603394" cy="454231"/>
          </a:xfrm>
          <a:prstGeom prst="snip1Rect">
            <a:avLst>
              <a:gd name="adj" fmla="val 3230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07045A7E-D577-4F68-8BF7-A23AB1E8474C}"/>
              </a:ext>
            </a:extLst>
          </p:cNvPr>
          <p:cNvSpPr txBox="1">
            <a:spLocks/>
          </p:cNvSpPr>
          <p:nvPr/>
        </p:nvSpPr>
        <p:spPr>
          <a:xfrm>
            <a:off x="38100" y="2262042"/>
            <a:ext cx="11906250" cy="85453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</a:rPr>
              <a:t>Q4</a:t>
            </a:r>
            <a:r>
              <a:rPr lang="ja-JP" altLang="en-US" dirty="0">
                <a:solidFill>
                  <a:schemeClr val="bg1"/>
                </a:solidFill>
              </a:rPr>
              <a:t>八幡浜市の年齢別漁業就業者人口について</a:t>
            </a:r>
            <a:endParaRPr lang="ja-JP" altLang="en-US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/>
            </a:endParaRPr>
          </a:p>
        </p:txBody>
      </p:sp>
      <p:pic>
        <p:nvPicPr>
          <p:cNvPr id="3074" name="グラフ 1">
            <a:extLst>
              <a:ext uri="{FF2B5EF4-FFF2-40B4-BE49-F238E27FC236}">
                <a16:creationId xmlns:a16="http://schemas.microsoft.com/office/drawing/2014/main" id="{D6E1F9AA-2DED-4022-B1A6-88776E6A2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170905"/>
            <a:ext cx="6523474" cy="237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9BF90A9C-24B7-405E-81BE-10688F855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50680"/>
              </p:ext>
            </p:extLst>
          </p:nvPr>
        </p:nvGraphicFramePr>
        <p:xfrm>
          <a:off x="6635716" y="3192085"/>
          <a:ext cx="5060565" cy="2400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0565">
                  <a:extLst>
                    <a:ext uri="{9D8B030D-6E8A-4147-A177-3AD203B41FA5}">
                      <a16:colId xmlns:a16="http://schemas.microsoft.com/office/drawing/2014/main" val="4142490358"/>
                    </a:ext>
                  </a:extLst>
                </a:gridCol>
              </a:tblGrid>
              <a:tr h="23567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ja-JP" sz="21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　　）の中について正しい方に〇を。</a:t>
                      </a:r>
                    </a:p>
                    <a:p>
                      <a:pPr indent="133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ja-JP" sz="21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八幡浜市では３０～５０歳代の就業者が多いため、漁業従事者の高齢化率は愛媛県全体に比べて（　</a:t>
                      </a:r>
                      <a:r>
                        <a:rPr lang="ja-JP" altLang="en-US" sz="21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ja-JP" sz="21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低く</a:t>
                      </a:r>
                      <a:r>
                        <a:rPr lang="ja-JP" altLang="en-US" sz="21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ja-JP" sz="21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）なっている。</a:t>
                      </a:r>
                      <a:endParaRPr lang="ja-JP" sz="21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588243"/>
                  </a:ext>
                </a:extLst>
              </a:tr>
            </a:tbl>
          </a:graphicData>
        </a:graphic>
      </p:graphicFrame>
      <p:sp>
        <p:nvSpPr>
          <p:cNvPr id="18" name="四角形: 1 つの角を切り取る 17">
            <a:extLst>
              <a:ext uri="{FF2B5EF4-FFF2-40B4-BE49-F238E27FC236}">
                <a16:creationId xmlns:a16="http://schemas.microsoft.com/office/drawing/2014/main" id="{DF7446AE-2FAE-4617-8B3A-F8BF59421F8D}"/>
              </a:ext>
            </a:extLst>
          </p:cNvPr>
          <p:cNvSpPr/>
          <p:nvPr/>
        </p:nvSpPr>
        <p:spPr>
          <a:xfrm>
            <a:off x="9196142" y="4657194"/>
            <a:ext cx="1603394" cy="454231"/>
          </a:xfrm>
          <a:prstGeom prst="snip1Rect">
            <a:avLst>
              <a:gd name="adj" fmla="val 3230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高く　・　低く</a:t>
            </a:r>
          </a:p>
        </p:txBody>
      </p:sp>
    </p:spTree>
    <p:extLst>
      <p:ext uri="{BB962C8B-B14F-4D97-AF65-F5344CB8AC3E}">
        <p14:creationId xmlns:p14="http://schemas.microsoft.com/office/powerpoint/2010/main" val="29338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ea typeface="AR P丸ゴシック体M" panose="020B0600010101010101"/>
              </a:rPr>
              <a:t>Q5</a:t>
            </a:r>
            <a:r>
              <a:rPr lang="ja-JP" altLang="en-US" dirty="0">
                <a:solidFill>
                  <a:schemeClr val="bg1"/>
                </a:solidFill>
                <a:ea typeface="AR P丸ゴシック体M" panose="020B0600010101010101"/>
              </a:rPr>
              <a:t>八幡浜市の漁獲高について</a:t>
            </a:r>
            <a:endParaRPr lang="ja-JP" altLang="en-US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EBBB81-2253-4019-8555-83211086B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1085221"/>
            <a:ext cx="18879438" cy="8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F35E53F6-BB15-4462-968E-7D2051DC4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85221"/>
            <a:ext cx="5629757" cy="44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2F30867-23B5-41FD-B8A5-0B6E0106A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895127"/>
              </p:ext>
            </p:extLst>
          </p:nvPr>
        </p:nvGraphicFramePr>
        <p:xfrm>
          <a:off x="5766800" y="1126713"/>
          <a:ext cx="6177550" cy="3692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3465">
                  <a:extLst>
                    <a:ext uri="{9D8B030D-6E8A-4147-A177-3AD203B41FA5}">
                      <a16:colId xmlns:a16="http://schemas.microsoft.com/office/drawing/2014/main" val="1306462003"/>
                    </a:ext>
                  </a:extLst>
                </a:gridCol>
                <a:gridCol w="2383605">
                  <a:extLst>
                    <a:ext uri="{9D8B030D-6E8A-4147-A177-3AD203B41FA5}">
                      <a16:colId xmlns:a16="http://schemas.microsoft.com/office/drawing/2014/main" val="3409826414"/>
                    </a:ext>
                  </a:extLst>
                </a:gridCol>
                <a:gridCol w="2430480">
                  <a:extLst>
                    <a:ext uri="{9D8B030D-6E8A-4147-A177-3AD203B41FA5}">
                      <a16:colId xmlns:a16="http://schemas.microsoft.com/office/drawing/2014/main" val="903058221"/>
                    </a:ext>
                  </a:extLst>
                </a:gridCol>
              </a:tblGrid>
              <a:tr h="1215795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　　）に入る適切な漁業種類は何か</a:t>
                      </a:r>
                      <a:r>
                        <a:rPr lang="ja-JP" altLang="en-US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？</a:t>
                      </a:r>
                      <a:r>
                        <a:rPr 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次の選択肢から選び答えなさい。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【</a:t>
                      </a:r>
                      <a:r>
                        <a:rPr lang="ja-JP" altLang="en-US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ja-JP" alt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一本釣り　　　底引き網　　　巻き網</a:t>
                      </a:r>
                      <a:r>
                        <a:rPr lang="ja-JP" altLang="en-US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】</a:t>
                      </a:r>
                      <a:r>
                        <a:rPr 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84939"/>
                  </a:ext>
                </a:extLst>
              </a:tr>
              <a:tr h="619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 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漁業種類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漁獲高（トン）</a:t>
                      </a:r>
                      <a:endParaRPr lang="ja-JP" sz="28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5809236"/>
                  </a:ext>
                </a:extLst>
              </a:tr>
              <a:tr h="619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底引き網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2,733</a:t>
                      </a:r>
                      <a:endParaRPr lang="ja-JP" sz="28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9396214"/>
                  </a:ext>
                </a:extLst>
              </a:tr>
              <a:tr h="619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</a:t>
                      </a:r>
                      <a:endParaRPr lang="ja-JP" sz="28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巻き網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1,323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6963767"/>
                  </a:ext>
                </a:extLst>
              </a:tr>
              <a:tr h="619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</a:t>
                      </a:r>
                      <a:endParaRPr lang="ja-JP" sz="28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一本釣り</a:t>
                      </a:r>
                      <a:endParaRPr lang="ja-JP" sz="2800" kern="10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484</a:t>
                      </a:r>
                      <a:endParaRPr lang="ja-JP" sz="28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lang="ja-JP" sz="18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   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4580877"/>
                  </a:ext>
                </a:extLst>
              </a:tr>
            </a:tbl>
          </a:graphicData>
        </a:graphic>
      </p:graphicFrame>
      <p:sp>
        <p:nvSpPr>
          <p:cNvPr id="22" name="四角形: 1 つの角を切り取る 21">
            <a:extLst>
              <a:ext uri="{FF2B5EF4-FFF2-40B4-BE49-F238E27FC236}">
                <a16:creationId xmlns:a16="http://schemas.microsoft.com/office/drawing/2014/main" id="{75ADFDD0-983A-4E4E-B849-DB9BB79B8DFC}"/>
              </a:ext>
            </a:extLst>
          </p:cNvPr>
          <p:cNvSpPr/>
          <p:nvPr/>
        </p:nvSpPr>
        <p:spPr>
          <a:xfrm>
            <a:off x="7344045" y="3005724"/>
            <a:ext cx="2025986" cy="538860"/>
          </a:xfrm>
          <a:prstGeom prst="snip1Rect">
            <a:avLst>
              <a:gd name="adj" fmla="val 3230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1 つの角を切り取る 22">
            <a:extLst>
              <a:ext uri="{FF2B5EF4-FFF2-40B4-BE49-F238E27FC236}">
                <a16:creationId xmlns:a16="http://schemas.microsoft.com/office/drawing/2014/main" id="{FCA327AE-4DE6-4A86-B063-92D2148F9F8E}"/>
              </a:ext>
            </a:extLst>
          </p:cNvPr>
          <p:cNvSpPr/>
          <p:nvPr/>
        </p:nvSpPr>
        <p:spPr>
          <a:xfrm>
            <a:off x="7344045" y="3621975"/>
            <a:ext cx="2025986" cy="538860"/>
          </a:xfrm>
          <a:prstGeom prst="snip1Rect">
            <a:avLst>
              <a:gd name="adj" fmla="val 3230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四角形: 1 つの角を切り取る 32">
            <a:extLst>
              <a:ext uri="{FF2B5EF4-FFF2-40B4-BE49-F238E27FC236}">
                <a16:creationId xmlns:a16="http://schemas.microsoft.com/office/drawing/2014/main" id="{4CCE96CF-FF75-4164-9109-92534DF75A03}"/>
              </a:ext>
            </a:extLst>
          </p:cNvPr>
          <p:cNvSpPr/>
          <p:nvPr/>
        </p:nvSpPr>
        <p:spPr>
          <a:xfrm>
            <a:off x="7344045" y="4238226"/>
            <a:ext cx="2025986" cy="538860"/>
          </a:xfrm>
          <a:prstGeom prst="snip1Rect">
            <a:avLst>
              <a:gd name="adj" fmla="val 3230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タイトル 1">
            <a:extLst>
              <a:ext uri="{FF2B5EF4-FFF2-40B4-BE49-F238E27FC236}">
                <a16:creationId xmlns:a16="http://schemas.microsoft.com/office/drawing/2014/main" id="{A335C4C8-8120-4604-BADC-4D73C0E2DC3D}"/>
              </a:ext>
            </a:extLst>
          </p:cNvPr>
          <p:cNvSpPr txBox="1">
            <a:spLocks/>
          </p:cNvSpPr>
          <p:nvPr/>
        </p:nvSpPr>
        <p:spPr>
          <a:xfrm>
            <a:off x="1133473" y="5629275"/>
            <a:ext cx="9439278" cy="781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</a:t>
            </a:r>
            <a: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17</a:t>
            </a:r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みかんだけじゃない。八幡浜に活力を</a:t>
            </a:r>
            <a: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極小産業にかけた地域活性化</a:t>
            </a:r>
            <a:r>
              <a:rPr lang="en-US" altLang="ja-JP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63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</a:t>
            </a:r>
            <a: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17</a:t>
            </a:r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みかんだけじゃない。八幡浜に活力を</a:t>
            </a:r>
            <a: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極小産業にかけた地域活性化</a:t>
            </a:r>
            <a:r>
              <a:rPr lang="en-US" altLang="ja-JP" sz="24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A628D52-CB31-43A3-9FA2-A76CF3E0EE1E}"/>
              </a:ext>
            </a:extLst>
          </p:cNvPr>
          <p:cNvSpPr txBox="1">
            <a:spLocks/>
          </p:cNvSpPr>
          <p:nvPr/>
        </p:nvSpPr>
        <p:spPr>
          <a:xfrm>
            <a:off x="261628" y="975361"/>
            <a:ext cx="11206472" cy="4644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+mj-ea"/>
              </a:rPr>
              <a:t>事前学習（</a:t>
            </a:r>
            <a:r>
              <a:rPr lang="en-US" altLang="ja-JP" sz="3600" dirty="0">
                <a:latin typeface="+mj-ea"/>
              </a:rPr>
              <a:t>20</a:t>
            </a:r>
            <a:r>
              <a:rPr lang="ja-JP" altLang="en-US" sz="3600" dirty="0">
                <a:latin typeface="+mj-ea"/>
              </a:rPr>
              <a:t>）</a:t>
            </a:r>
            <a:endParaRPr lang="en-US" altLang="ja-JP" sz="3600" dirty="0">
              <a:latin typeface="+mj-ea"/>
            </a:endParaRPr>
          </a:p>
          <a:p>
            <a:r>
              <a:rPr lang="en-US" altLang="ja-JP" sz="2400" dirty="0">
                <a:latin typeface="+mj-ea"/>
              </a:rPr>
              <a:t>  Q1</a:t>
            </a:r>
            <a:r>
              <a:rPr lang="ja-JP" altLang="en-US" sz="2400" dirty="0">
                <a:latin typeface="+mj-ea"/>
              </a:rPr>
              <a:t>　愛媛県南予地方に本社がある「スゴ技」を持った企業について</a:t>
            </a:r>
          </a:p>
          <a:p>
            <a:r>
              <a:rPr lang="ja-JP" altLang="en-US" sz="2400" dirty="0">
                <a:latin typeface="+mj-ea"/>
              </a:rPr>
              <a:t>　</a:t>
            </a:r>
            <a:r>
              <a:rPr lang="en-US" altLang="ja-JP" sz="2400" dirty="0">
                <a:latin typeface="+mj-ea"/>
              </a:rPr>
              <a:t>Q2</a:t>
            </a:r>
            <a:r>
              <a:rPr lang="ja-JP" altLang="en-US" sz="2400" dirty="0">
                <a:latin typeface="+mj-ea"/>
              </a:rPr>
              <a:t>　上記企業の中から興味のある企業を１つ選び、「スゴ技」について（調査）　</a:t>
            </a:r>
            <a:endParaRPr lang="en-US" altLang="ja-JP" sz="2400" dirty="0">
              <a:latin typeface="+mj-ea"/>
            </a:endParaRPr>
          </a:p>
          <a:p>
            <a:r>
              <a:rPr lang="ja-JP" altLang="en-US" sz="2400" dirty="0">
                <a:latin typeface="+mj-ea"/>
              </a:rPr>
              <a:t>　</a:t>
            </a:r>
            <a:r>
              <a:rPr lang="en-US" altLang="ja-JP" sz="2400" dirty="0">
                <a:latin typeface="+mj-ea"/>
              </a:rPr>
              <a:t>Q3</a:t>
            </a:r>
            <a:r>
              <a:rPr lang="ja-JP" altLang="en-US" sz="2400" dirty="0">
                <a:latin typeface="+mj-ea"/>
              </a:rPr>
              <a:t>　八幡浜市の漁業従事者数の推移について</a:t>
            </a:r>
            <a:endParaRPr lang="en-US" altLang="ja-JP" sz="2400" dirty="0">
              <a:latin typeface="+mj-ea"/>
            </a:endParaRPr>
          </a:p>
          <a:p>
            <a:r>
              <a:rPr lang="ja-JP" altLang="en-US" sz="2400" dirty="0">
                <a:latin typeface="+mj-ea"/>
              </a:rPr>
              <a:t>　</a:t>
            </a:r>
            <a:r>
              <a:rPr lang="en-US" altLang="ja-JP" sz="2400" dirty="0">
                <a:latin typeface="+mj-ea"/>
              </a:rPr>
              <a:t>Q4</a:t>
            </a:r>
            <a:r>
              <a:rPr lang="ja-JP" altLang="en-US" sz="2400" dirty="0">
                <a:latin typeface="+mj-ea"/>
              </a:rPr>
              <a:t>　八幡浜市の年齢別漁業就業者人口（割合）について</a:t>
            </a:r>
          </a:p>
          <a:p>
            <a:r>
              <a:rPr lang="ja-JP" altLang="en-US" sz="2400" dirty="0">
                <a:latin typeface="+mj-ea"/>
              </a:rPr>
              <a:t>　</a:t>
            </a:r>
            <a:r>
              <a:rPr lang="en-US" altLang="ja-JP" sz="2400" dirty="0">
                <a:latin typeface="+mj-ea"/>
              </a:rPr>
              <a:t>Q5</a:t>
            </a:r>
            <a:r>
              <a:rPr lang="ja-JP" altLang="en-US" sz="2400" dirty="0">
                <a:latin typeface="+mj-ea"/>
              </a:rPr>
              <a:t>　八幡浜市の漁獲高について</a:t>
            </a:r>
          </a:p>
          <a:p>
            <a:r>
              <a:rPr lang="ja-JP" altLang="en-US" sz="2000" dirty="0">
                <a:latin typeface="+mj-ea"/>
              </a:rPr>
              <a:t>　</a:t>
            </a:r>
            <a:endParaRPr lang="en-US" altLang="ja-JP" sz="2000" dirty="0">
              <a:latin typeface="+mj-ea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+mj-ea"/>
              </a:rPr>
              <a:t>グループワーク（</a:t>
            </a:r>
            <a:r>
              <a:rPr lang="en-US" altLang="ja-JP" sz="3600" dirty="0">
                <a:solidFill>
                  <a:srgbClr val="FF0000"/>
                </a:solidFill>
                <a:latin typeface="+mj-ea"/>
              </a:rPr>
              <a:t>30</a:t>
            </a:r>
            <a:r>
              <a:rPr lang="ja-JP" altLang="en-US" sz="3600" dirty="0">
                <a:solidFill>
                  <a:srgbClr val="FF0000"/>
                </a:solidFill>
                <a:latin typeface="+mj-ea"/>
              </a:rPr>
              <a:t>）</a:t>
            </a:r>
            <a:endParaRPr lang="en-US" altLang="ja-JP" sz="3600" dirty="0">
              <a:solidFill>
                <a:srgbClr val="FF0000"/>
              </a:solidFill>
              <a:latin typeface="+mj-ea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１　ケース教材について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２　魚網製造業者と網屋との関係について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３　新しいビジネスについて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４　感想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820BBAA4-4F4A-4F07-ACB9-55BAEDA88A8E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/>
              </a:rPr>
              <a:t>タイムスケジュール</a:t>
            </a:r>
          </a:p>
        </p:txBody>
      </p:sp>
    </p:spTree>
    <p:extLst>
      <p:ext uri="{BB962C8B-B14F-4D97-AF65-F5344CB8AC3E}">
        <p14:creationId xmlns:p14="http://schemas.microsoft.com/office/powerpoint/2010/main" val="16507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3188</TotalTime>
  <Words>448</Words>
  <Application>Microsoft Office PowerPoint</Application>
  <PresentationFormat>ワイド画面</PresentationFormat>
  <Paragraphs>141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5" baseType="lpstr">
      <vt:lpstr>AR P丸ゴシック体M</vt:lpstr>
      <vt:lpstr>AR明朝体U</vt:lpstr>
      <vt:lpstr>ＤＦ特太ゴシック体</vt:lpstr>
      <vt:lpstr>HGS創英角ｺﾞｼｯｸUB</vt:lpstr>
      <vt:lpstr>HG丸ｺﾞｼｯｸM-PRO</vt:lpstr>
      <vt:lpstr>ＭＳ Ｐゴシック</vt:lpstr>
      <vt:lpstr>Arial</vt:lpstr>
      <vt:lpstr>Calibri</vt:lpstr>
      <vt:lpstr>Impact</vt:lpstr>
      <vt:lpstr>Times New Roman</vt:lpstr>
      <vt:lpstr>メイン イベント</vt:lpstr>
      <vt:lpstr>PowerPoint プレゼンテーション</vt:lpstr>
      <vt:lpstr>ケース17　みかんだけじゃない。八幡浜に活力を ―極小産業にかけた地域活性化―</vt:lpstr>
      <vt:lpstr>ケース17　みかんだけじゃない。八幡浜に活力を ―極小産業にかけた地域活性化―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ケース17　みかんだけじゃない。八幡浜に活力を ―極小産業にかけた地域活性化―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アクティブラーニングのための ビジネス・ケース教材集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平成27年度県立学校10年教職経験者研修</dc:title>
  <dc:creator>山下潤</dc:creator>
  <cp:lastModifiedBy>Administrator</cp:lastModifiedBy>
  <cp:revision>251</cp:revision>
  <cp:lastPrinted>2017-08-07T07:26:09Z</cp:lastPrinted>
  <dcterms:created xsi:type="dcterms:W3CDTF">2015-08-06T08:44:01Z</dcterms:created>
  <dcterms:modified xsi:type="dcterms:W3CDTF">2018-03-16T10:47:43Z</dcterms:modified>
</cp:coreProperties>
</file>