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701" r:id="rId2"/>
  </p:sldMasterIdLst>
  <p:notesMasterIdLst>
    <p:notesMasterId r:id="rId14"/>
  </p:notesMasterIdLst>
  <p:handoutMasterIdLst>
    <p:handoutMasterId r:id="rId15"/>
  </p:handoutMasterIdLst>
  <p:sldIdLst>
    <p:sldId id="267" r:id="rId3"/>
    <p:sldId id="262" r:id="rId4"/>
    <p:sldId id="257" r:id="rId5"/>
    <p:sldId id="258" r:id="rId6"/>
    <p:sldId id="259" r:id="rId7"/>
    <p:sldId id="263" r:id="rId8"/>
    <p:sldId id="260" r:id="rId9"/>
    <p:sldId id="264" r:id="rId10"/>
    <p:sldId id="265" r:id="rId11"/>
    <p:sldId id="266" r:id="rId12"/>
    <p:sldId id="261" r:id="rId13"/>
  </p:sldIdLst>
  <p:sldSz cx="12192000" cy="6858000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3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ケース１８　「愛媛蚕種株式会社の活動について」　宇都宮先生　川之石高校　ＰＰデータ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6B1EA-D261-4F90-A3B8-EB83ACF2D37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4F6D6-087B-4335-9807-105EA4F8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07314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ケース１８　「愛媛蚕種株式会社の活動について」　宇都宮先生　川之石高校　ＰＰデータ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E2F7-41FC-4892-9462-0FA6F6F39199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BC85B-64F7-4408-84A6-0FCED0242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7330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50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44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397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013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07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50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1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2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1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82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01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4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14" y="2447166"/>
            <a:ext cx="2776339" cy="2566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300085" y="1270501"/>
            <a:ext cx="552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アクティブ・ラーニングのための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87489" y="1774558"/>
            <a:ext cx="914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ea typeface="ＤＦ特太ゴシック体" panose="02010609000101010101" pitchFamily="1" charset="-128"/>
              </a:rPr>
              <a:t>ビジネス・ケース教材集</a:t>
            </a:r>
            <a:endParaRPr lang="ja-JP" altLang="en-US" sz="3600" dirty="0">
              <a:ea typeface="ＤＦ特太ゴシック体" panose="02010609000101010101" pitchFamily="1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11856" y="515893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愛媛県商業教育研究会</a:t>
            </a:r>
            <a:endParaRPr lang="en-US" altLang="ja-JP" dirty="0"/>
          </a:p>
          <a:p>
            <a:pPr algn="ctr"/>
            <a:r>
              <a:rPr lang="ja-JP" altLang="en-US" dirty="0"/>
              <a:t>愛媛県マーケティング・ビジネス経済研究員会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24000" y="350100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「愛媛蚕種株式会社の活動について」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明朝体U" panose="020B0609010101010101" pitchFamily="49" charset="-128"/>
              <a:ea typeface="AR明朝体U" panose="020B0609010101010101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24000" y="267612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ケース１８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明朝体U" panose="020B0609010101010101" pitchFamily="49" charset="-128"/>
              <a:ea typeface="AR明朝体U" panose="020B0609010101010101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03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847725"/>
            <a:ext cx="10515600" cy="53292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ワークシート５</a:t>
            </a:r>
            <a:endParaRPr lang="en-US" altLang="ja-JP" sz="4800" dirty="0"/>
          </a:p>
          <a:p>
            <a:pPr marL="0" indent="0">
              <a:buNone/>
            </a:pPr>
            <a:r>
              <a:rPr kumimoji="1" lang="ja-JP" altLang="en-US" sz="4800" dirty="0" smtClean="0"/>
              <a:t>　　今後の方向性</a:t>
            </a:r>
            <a:r>
              <a:rPr kumimoji="1" lang="en-US" altLang="ja-JP" sz="4800" dirty="0" smtClean="0"/>
              <a:t>(</a:t>
            </a:r>
            <a:r>
              <a:rPr kumimoji="1" lang="ja-JP" altLang="en-US" sz="4800" dirty="0" smtClean="0"/>
              <a:t>経営活動</a:t>
            </a:r>
            <a:r>
              <a:rPr kumimoji="1" lang="en-US" altLang="ja-JP" sz="4800" dirty="0" smtClean="0"/>
              <a:t>)</a:t>
            </a:r>
            <a:r>
              <a:rPr kumimoji="1" lang="ja-JP" altLang="en-US" sz="4800" dirty="0" smtClean="0"/>
              <a:t>について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　述べなさい。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4775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新たな取組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1371599" y="1466850"/>
            <a:ext cx="10639425" cy="4400550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ネコやイヌの風邪治療薬製造に一役</a:t>
            </a:r>
            <a:endParaRPr kumimoji="1" lang="en-US" altLang="ja-JP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　　蚕をウイルスに感染させるとインターフェロンを作り出す。蚕がネコや</a:t>
            </a:r>
            <a:endParaRPr kumimoji="1"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イヌの風邪を治す時代になっている。</a:t>
            </a:r>
            <a:endParaRPr kumimoji="1"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400" dirty="0" smtClean="0"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インターフェロン</a:t>
            </a: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・・・ウイルス</a:t>
            </a: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増殖の阻止や細胞増殖の</a:t>
            </a: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抑制の働</a:t>
            </a:r>
            <a:endParaRPr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　　　　　　　　　　　　　　　きがある</a:t>
            </a:r>
            <a:endParaRPr kumimoji="1"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最先端技術</a:t>
            </a:r>
            <a:r>
              <a:rPr kumimoji="1" lang="en-US" altLang="ja-JP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kumimoji="1" lang="ja-JP" alt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バイオ産業</a:t>
            </a:r>
            <a:r>
              <a:rPr kumimoji="1" lang="en-US" altLang="ja-JP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kumimoji="1" lang="ja-JP" alt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に欠かせない存在</a:t>
            </a:r>
            <a:endParaRPr kumimoji="1" lang="en-US" altLang="ja-JP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　　蚕は各種の遺伝子を組み入れると絹・インターフェロン・コラーゲンな</a:t>
            </a:r>
            <a:endParaRPr kumimoji="1"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2400" dirty="0" err="1" smtClean="0">
                <a:latin typeface="ＭＳ ゴシック" pitchFamily="49" charset="-128"/>
                <a:ea typeface="ＭＳ ゴシック" pitchFamily="49" charset="-128"/>
              </a:rPr>
              <a:t>どを</a:t>
            </a: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大量につくり出すほか、酵素、試薬なども作り出す。さらに新しいシ</a:t>
            </a:r>
            <a:endParaRPr kumimoji="1"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　ルク素材も生まれている。</a:t>
            </a:r>
            <a:endParaRPr kumimoji="1" lang="en-US" altLang="ja-JP" sz="2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0" indent="0" algn="ctr">
              <a:buNone/>
            </a:pPr>
            <a:r>
              <a:rPr kumimoji="1"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蚕は</a:t>
            </a:r>
            <a:r>
              <a:rPr kumimoji="1" lang="en-US" altLang="ja-JP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kumimoji="1"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世紀のバイオ産業に欠かせない存在</a:t>
            </a:r>
            <a:endParaRPr kumimoji="1"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995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847725"/>
            <a:ext cx="11039475" cy="53292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ワークシート１</a:t>
            </a:r>
            <a:endParaRPr lang="en-US" altLang="ja-JP" sz="4800" dirty="0"/>
          </a:p>
          <a:p>
            <a:pPr marL="0" indent="0">
              <a:buNone/>
            </a:pPr>
            <a:r>
              <a:rPr kumimoji="1" lang="ja-JP" altLang="en-US" sz="4800" dirty="0" smtClean="0"/>
              <a:t>　　事例を読み、愛媛蚕種株式会社の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    沿革を述べなさい。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72598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愛媛蚕種株式会社の沿革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3925" y="1825624"/>
            <a:ext cx="11125199" cy="4558699"/>
          </a:xfrm>
          <a:ln cmpd="sng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kumimoji="1" lang="en-US" altLang="ja-JP" sz="2400" dirty="0" smtClean="0"/>
              <a:t>1884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明治</a:t>
            </a:r>
            <a:r>
              <a:rPr kumimoji="1" lang="en-US" altLang="ja-JP" sz="2400" dirty="0" smtClean="0"/>
              <a:t>17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　兵頭寅市郎が「麓屋」の屋号で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蚕種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sz="2400" dirty="0" err="1" smtClean="0">
                <a:solidFill>
                  <a:srgbClr val="FF0000"/>
                </a:solidFill>
              </a:rPr>
              <a:t>さん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しゅ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製</a:t>
            </a:r>
            <a:r>
              <a:rPr lang="ja-JP" altLang="en-US" sz="2400" dirty="0" smtClean="0">
                <a:solidFill>
                  <a:srgbClr val="FF0000"/>
                </a:solidFill>
              </a:rPr>
              <a:t>造</a:t>
            </a:r>
            <a:r>
              <a:rPr lang="ja-JP" altLang="en-US" sz="2400" dirty="0" smtClean="0"/>
              <a:t>を始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　　　　　　　　  </a:t>
            </a:r>
            <a:r>
              <a:rPr lang="ja-JP" altLang="en-US" sz="2400" dirty="0" err="1" smtClean="0"/>
              <a:t>めた</a:t>
            </a:r>
            <a:endParaRPr lang="en-US" altLang="ja-JP" sz="2400" dirty="0"/>
          </a:p>
          <a:p>
            <a:r>
              <a:rPr kumimoji="1" lang="en-US" altLang="ja-JP" sz="2400" dirty="0" smtClean="0"/>
              <a:t>1905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明治</a:t>
            </a:r>
            <a:r>
              <a:rPr kumimoji="1" lang="en-US" altLang="ja-JP" sz="2400" dirty="0" smtClean="0"/>
              <a:t>38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　</a:t>
            </a:r>
            <a:r>
              <a:rPr kumimoji="1" lang="ja-JP" altLang="en-US" sz="2400" u="sng" dirty="0" smtClean="0"/>
              <a:t>合資会社「日進館」</a:t>
            </a:r>
            <a:r>
              <a:rPr kumimoji="1" lang="ja-JP" altLang="en-US" sz="2400" dirty="0" smtClean="0"/>
              <a:t>となる。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1919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大正８年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　  </a:t>
            </a:r>
            <a:r>
              <a:rPr kumimoji="1" lang="ja-JP" altLang="en-US" sz="2400" u="sng" dirty="0" smtClean="0"/>
              <a:t>株式会社「日進館」</a:t>
            </a:r>
            <a:r>
              <a:rPr kumimoji="1" lang="ja-JP" altLang="en-US" sz="2400" dirty="0" smtClean="0"/>
              <a:t>と改める。社長：兵頭眞一郎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1946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昭和</a:t>
            </a:r>
            <a:r>
              <a:rPr kumimoji="1" lang="en-US" altLang="ja-JP" sz="2400" dirty="0" smtClean="0"/>
              <a:t>21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　愛媛蚕種株式会社を設立。社長：兵頭利雄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1999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平成</a:t>
            </a:r>
            <a:r>
              <a:rPr kumimoji="1" lang="en-US" altLang="ja-JP" sz="2400" dirty="0" smtClean="0"/>
              <a:t>11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　建物の一部が</a:t>
            </a:r>
            <a:r>
              <a:rPr kumimoji="1" lang="ja-JP" altLang="en-US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国の登録有形文化財</a:t>
            </a:r>
            <a:r>
              <a:rPr kumimoji="1" lang="ja-JP" altLang="en-US" sz="2400" dirty="0" smtClean="0"/>
              <a:t>に指定。</a:t>
            </a:r>
            <a:endParaRPr kumimoji="1" lang="en-US" altLang="ja-JP" sz="2400" dirty="0" smtClean="0"/>
          </a:p>
          <a:p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</a:t>
            </a:r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八幡浜市保内町川之石で</a:t>
            </a:r>
            <a:r>
              <a:rPr kumimoji="1" lang="en-US" altLang="ja-JP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130</a:t>
            </a:r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年以上も続いている蚕種製造の老舗で、全国数社しかなく、長野県以西では唯一の蚕種会社。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757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施設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1371600" y="1790700"/>
            <a:ext cx="9601200" cy="407670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明治後期・・・・・・・モルタル塗りの洋館・事務室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1919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大正８年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・・・木造蚕舎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en-US" altLang="ja-JP" sz="2800" dirty="0" smtClean="0"/>
              <a:t>1999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平成</a:t>
            </a:r>
            <a:r>
              <a:rPr kumimoji="1" lang="en-US" altLang="ja-JP" sz="2800" dirty="0" smtClean="0"/>
              <a:t>11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)</a:t>
            </a:r>
          </a:p>
          <a:p>
            <a:pPr marL="0" indent="0">
              <a:buNone/>
            </a:pPr>
            <a:r>
              <a:rPr kumimoji="1" lang="ja-JP" altLang="en-US" sz="2800" dirty="0" smtClean="0"/>
              <a:t>　　　</a:t>
            </a:r>
            <a:r>
              <a:rPr kumimoji="1" lang="ja-JP" altLang="en-US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国の登録有形文化財に指定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106" y="3644537"/>
            <a:ext cx="4580894" cy="321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65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蚕糸業と蚕種業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52525" y="1838325"/>
            <a:ext cx="9820275" cy="4029075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蚕糸業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</a:t>
            </a:r>
            <a:r>
              <a:rPr kumimoji="1" lang="ja-JP" altLang="en-US" sz="2800" u="sng" dirty="0" smtClean="0"/>
              <a:t>蚕種業</a:t>
            </a:r>
            <a:r>
              <a:rPr kumimoji="1" lang="ja-JP" altLang="en-US" sz="2800" dirty="0" smtClean="0"/>
              <a:t>・・・我から卵を採取する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</a:t>
            </a:r>
            <a:r>
              <a:rPr kumimoji="1" lang="ja-JP" altLang="en-US" sz="2800" u="sng" dirty="0" smtClean="0"/>
              <a:t>養蚕業</a:t>
            </a:r>
            <a:r>
              <a:rPr kumimoji="1" lang="ja-JP" altLang="en-US" sz="2800" dirty="0" smtClean="0"/>
              <a:t>・・・蚕が繭になるまで飼育する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</a:t>
            </a:r>
            <a:r>
              <a:rPr kumimoji="1" lang="ja-JP" altLang="en-US" sz="2800" u="sng" dirty="0" smtClean="0"/>
              <a:t>製糸業</a:t>
            </a:r>
            <a:r>
              <a:rPr kumimoji="1" lang="ja-JP" altLang="en-US" sz="2800" dirty="0" smtClean="0"/>
              <a:t>・・・繭から生糸を製造する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96210" y="3119346"/>
            <a:ext cx="3100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三つまとめて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　</a:t>
            </a:r>
            <a:r>
              <a:rPr kumimoji="1" lang="ja-JP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蚕糸業</a:t>
            </a:r>
            <a:endParaRPr kumimoji="1" lang="ja-JP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右中かっこ 5"/>
          <p:cNvSpPr/>
          <p:nvPr/>
        </p:nvSpPr>
        <p:spPr>
          <a:xfrm>
            <a:off x="8403624" y="2333624"/>
            <a:ext cx="230660" cy="2771775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15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847725"/>
            <a:ext cx="10515600" cy="53292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ワークシート２</a:t>
            </a:r>
            <a:endParaRPr lang="en-US" altLang="ja-JP" sz="4800" dirty="0"/>
          </a:p>
          <a:p>
            <a:pPr marL="0" indent="0">
              <a:buNone/>
            </a:pPr>
            <a:r>
              <a:rPr kumimoji="1" lang="ja-JP" altLang="en-US" sz="4800" dirty="0" smtClean="0"/>
              <a:t>　　蚕種業について述べなさい。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1243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蚕糸業と蚕種業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71599" y="1914525"/>
            <a:ext cx="10658475" cy="3952875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/>
              <a:t>蚕種業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ア　</a:t>
            </a:r>
            <a:r>
              <a:rPr lang="ja-JP" altLang="en-US" sz="2400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切　開</a:t>
            </a:r>
            <a:endParaRPr lang="en-US" altLang="ja-JP" sz="2400" u="sng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2400" dirty="0" smtClean="0"/>
              <a:t>　　　　　・繭先を切り、蛹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さなぎ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を取り出す作業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イ　</a:t>
            </a:r>
            <a:r>
              <a:rPr lang="ja-JP" altLang="en-US" sz="2400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鑑　別</a:t>
            </a:r>
            <a:endParaRPr lang="en-US" altLang="ja-JP" sz="2400" u="sng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2400" dirty="0" smtClean="0"/>
              <a:t>　　　　　・蛹を雌雄に分ける作業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ウ　</a:t>
            </a:r>
            <a:r>
              <a:rPr lang="ja-JP" altLang="en-US" sz="2400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羽化、交尾、産卵</a:t>
            </a:r>
            <a:endParaRPr lang="en-US" altLang="ja-JP" sz="2400" u="sng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2400" dirty="0" smtClean="0"/>
              <a:t>　　　　　・早朝に羽化した蛾を午前中に交尾させ卵を産ませる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　　　・交尾を終えたオスは冷蔵庫で休ませ、メスは卵を産ませる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　　　　・受精していれば卵の色は３日ほどで黄色から褐色に変わる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2639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847725"/>
            <a:ext cx="11229976" cy="53292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ワークシート３</a:t>
            </a:r>
            <a:endParaRPr lang="en-US" altLang="ja-JP" sz="4800" dirty="0"/>
          </a:p>
          <a:p>
            <a:pPr marL="0" indent="0">
              <a:buNone/>
            </a:pPr>
            <a:r>
              <a:rPr kumimoji="1" lang="ja-JP" altLang="en-US" sz="4800" dirty="0" smtClean="0"/>
              <a:t>　　冷蔵庫を設置している理由について　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　考えなさい。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96544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847725"/>
            <a:ext cx="11229975" cy="53292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ワークシート４</a:t>
            </a:r>
            <a:endParaRPr lang="en-US" altLang="ja-JP" sz="4800" dirty="0"/>
          </a:p>
          <a:p>
            <a:pPr marL="0" indent="0">
              <a:buNone/>
            </a:pPr>
            <a:r>
              <a:rPr kumimoji="1" lang="ja-JP" altLang="en-US" sz="4800" dirty="0" smtClean="0"/>
              <a:t>　　蚕はどのような最先端分野に利用さ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　</a:t>
            </a:r>
            <a:r>
              <a:rPr kumimoji="1" lang="ja-JP" altLang="en-US" sz="4800" dirty="0" err="1" smtClean="0"/>
              <a:t>れて</a:t>
            </a:r>
            <a:r>
              <a:rPr kumimoji="1" lang="ja-JP" altLang="en-US" sz="4800" dirty="0" smtClean="0"/>
              <a:t>いるか述べなさい。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31494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エグゼクティブ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TM02900771[[fn=スライス]]</Template>
  <TotalTime>104</TotalTime>
  <Words>117</Words>
  <Application>Microsoft Office PowerPoint</Application>
  <PresentationFormat>ワイド画面</PresentationFormat>
  <Paragraphs>70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7" baseType="lpstr">
      <vt:lpstr>AR明朝体U</vt:lpstr>
      <vt:lpstr>ＤＦ特太ゴシック体</vt:lpstr>
      <vt:lpstr>HGS明朝E</vt:lpstr>
      <vt:lpstr>HGｺﾞｼｯｸM</vt:lpstr>
      <vt:lpstr>ＭＳ Ｐゴシック</vt:lpstr>
      <vt:lpstr>ＭＳ ゴシック</vt:lpstr>
      <vt:lpstr>游ゴシック</vt:lpstr>
      <vt:lpstr>Arial</vt:lpstr>
      <vt:lpstr>Calibri</vt:lpstr>
      <vt:lpstr>Calibri Light</vt:lpstr>
      <vt:lpstr>Century Gothic</vt:lpstr>
      <vt:lpstr>Courier New</vt:lpstr>
      <vt:lpstr>Palatino Linotype</vt:lpstr>
      <vt:lpstr>Wingdings 2</vt:lpstr>
      <vt:lpstr>HDOfficeLightV0</vt:lpstr>
      <vt:lpstr>エグゼクティブ</vt:lpstr>
      <vt:lpstr>PowerPoint プレゼンテーション</vt:lpstr>
      <vt:lpstr>PowerPoint プレゼンテーション</vt:lpstr>
      <vt:lpstr>愛媛蚕種株式会社の沿革</vt:lpstr>
      <vt:lpstr>施設</vt:lpstr>
      <vt:lpstr>蚕糸業と蚕種業</vt:lpstr>
      <vt:lpstr>PowerPoint プレゼンテーション</vt:lpstr>
      <vt:lpstr>蚕糸業と蚕種業</vt:lpstr>
      <vt:lpstr>PowerPoint プレゼンテーション</vt:lpstr>
      <vt:lpstr>PowerPoint プレゼンテーション</vt:lpstr>
      <vt:lpstr>PowerPoint プレゼンテーション</vt:lpstr>
      <vt:lpstr>新たな取組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ehimeken</dc:creator>
  <cp:lastModifiedBy>Administrator</cp:lastModifiedBy>
  <cp:revision>16</cp:revision>
  <cp:lastPrinted>2018-01-28T09:00:56Z</cp:lastPrinted>
  <dcterms:created xsi:type="dcterms:W3CDTF">2017-11-27T00:52:45Z</dcterms:created>
  <dcterms:modified xsi:type="dcterms:W3CDTF">2018-03-16T10:13:47Z</dcterms:modified>
</cp:coreProperties>
</file>