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63" r:id="rId4"/>
    <p:sldId id="266" r:id="rId5"/>
    <p:sldId id="268" r:id="rId6"/>
    <p:sldId id="262" r:id="rId7"/>
    <p:sldId id="275" r:id="rId8"/>
    <p:sldId id="276" r:id="rId9"/>
    <p:sldId id="278" r:id="rId10"/>
    <p:sldId id="277" r:id="rId11"/>
    <p:sldId id="257" r:id="rId12"/>
    <p:sldId id="260" r:id="rId13"/>
    <p:sldId id="264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1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35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75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4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5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93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6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04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3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3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3765-619A-4E7D-A354-2041C378161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5ECF-3F92-4C4F-84A9-1B188D5237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96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4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00085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アクティブ・ラーニングのための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7489" y="1774558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ea typeface="ＤＦ特太ゴシック体" panose="02010609000101010101" pitchFamily="1" charset="-128"/>
              </a:rPr>
              <a:t>ビジネス・ケース教材集</a:t>
            </a:r>
            <a:endParaRPr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856" y="515893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愛媛県商業教育研究会</a:t>
            </a:r>
            <a:endParaRPr lang="en-US" altLang="ja-JP" dirty="0"/>
          </a:p>
          <a:p>
            <a:pPr algn="ctr"/>
            <a:r>
              <a:rPr lang="ja-JP" altLang="en-US" dirty="0"/>
              <a:t>愛媛県マーケティング・ビジネス経済研究員会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0" y="35010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「霧の森大福の開発・販売」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6761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１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3157" y="43226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「霧の森大福</a:t>
            </a:r>
            <a:r>
              <a:rPr lang="ja-JP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」ヒット</a:t>
            </a:r>
            <a:r>
              <a:rPr lang="ja-JP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の秘密</a:t>
            </a:r>
            <a:endParaRPr lang="ja-JP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4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霧の森　紹介</a:t>
            </a:r>
            <a:endParaRPr kumimoji="1" lang="ja-JP" altLang="en-US" dirty="0"/>
          </a:p>
        </p:txBody>
      </p:sp>
      <p:pic>
        <p:nvPicPr>
          <p:cNvPr id="4" name="コンテンツ プレースホルダ 3" descr="DSC_0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199" y="1485899"/>
            <a:ext cx="5262780" cy="3517901"/>
          </a:xfrm>
          <a:ln w="38100">
            <a:solidFill>
              <a:srgbClr val="FFC000"/>
            </a:solidFill>
          </a:ln>
        </p:spPr>
      </p:pic>
      <p:pic>
        <p:nvPicPr>
          <p:cNvPr id="5" name="図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1" y="1485900"/>
            <a:ext cx="5283199" cy="353155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9412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254" y="34457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>
                <a:solidFill>
                  <a:srgbClr val="FF0000"/>
                </a:solidFill>
              </a:rPr>
              <a:t>四国中央市の特徴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日本三台局地風「やまじ風」が吹く地域であり、根菜類の栽培が盛ん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紙関連製品出荷額が１０年連続日本一の町。「工場の煙突からの煙」が象徴する製紙業が好調</a:t>
            </a:r>
            <a:endParaRPr lang="en-US" altLang="ja-JP" sz="4000" dirty="0" smtClean="0"/>
          </a:p>
          <a:p>
            <a:r>
              <a:rPr lang="ja-JP" altLang="en-US" sz="4000" dirty="0" smtClean="0"/>
              <a:t>水翠高原や新宮霧の森は、観光の名所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30077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7609" y="3092516"/>
            <a:ext cx="2840982" cy="1993565"/>
          </a:xfrm>
          <a:prstGeom prst="rect">
            <a:avLst/>
          </a:prstGeom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457200" y="1066800"/>
            <a:ext cx="11734800" cy="3572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「霧の森大福」の</a:t>
            </a:r>
            <a:endParaRPr lang="en-US" altLang="ja-JP" sz="8800" b="1" dirty="0" smtClean="0"/>
          </a:p>
          <a:p>
            <a:r>
              <a:rPr lang="ja-JP" altLang="en-US" sz="8800" b="1" dirty="0" smtClean="0">
                <a:solidFill>
                  <a:srgbClr val="00B050"/>
                </a:solidFill>
              </a:rPr>
              <a:t>ブランドロイアルティ</a:t>
            </a:r>
            <a:endParaRPr lang="en-US" altLang="ja-JP" sz="8800" b="1" dirty="0" smtClean="0">
              <a:solidFill>
                <a:srgbClr val="00B050"/>
              </a:solidFill>
            </a:endParaRPr>
          </a:p>
          <a:p>
            <a:r>
              <a:rPr lang="ja-JP" altLang="en-US" sz="8800" b="1" dirty="0" smtClean="0"/>
              <a:t>は何だろう？</a:t>
            </a:r>
            <a:endParaRPr lang="ja-JP" altLang="en-US" sz="8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157569"/>
            <a:ext cx="1247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「霧の森大福の開発・販売を読んで</a:t>
            </a:r>
            <a:r>
              <a:rPr lang="ja-JP" altLang="en-US" sz="3600" dirty="0" smtClean="0"/>
              <a:t>話し合いをしてみよう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063" y="344184"/>
            <a:ext cx="32626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ワークシート　２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086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「霧の森大福」の</a:t>
            </a:r>
            <a:r>
              <a:rPr kumimoji="1" lang="ja-JP" altLang="en-US" b="1" dirty="0" smtClean="0">
                <a:solidFill>
                  <a:schemeClr val="accent6"/>
                </a:solidFill>
              </a:rPr>
              <a:t>ブランドロイアルティ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603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・地域特産品である「新宮茶」を活用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・原料である抹茶は、無農薬栽培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・収穫前に黒い布を被せて日光を遮る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「かぶせ抹茶」という栽培法で苦みを抑える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・品質にこだわり、</a:t>
            </a:r>
            <a:r>
              <a:rPr lang="ja-JP" altLang="en-US" sz="4000" dirty="0"/>
              <a:t>一</a:t>
            </a:r>
            <a:r>
              <a:rPr lang="ja-JP" altLang="en-US" sz="4000" dirty="0" smtClean="0"/>
              <a:t>つひとつ丁寧に作られ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err="1" smtClean="0"/>
              <a:t>て</a:t>
            </a:r>
            <a:r>
              <a:rPr lang="ja-JP" altLang="en-US" sz="4000" dirty="0" smtClean="0"/>
              <a:t>いる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22336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6259" y="49815"/>
            <a:ext cx="2840982" cy="1993565"/>
          </a:xfrm>
          <a:prstGeom prst="rect">
            <a:avLst/>
          </a:prstGeom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227176" y="1336278"/>
            <a:ext cx="11634624" cy="3626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「霧の森大福」の魅力</a:t>
            </a:r>
            <a:endParaRPr lang="en-US" altLang="ja-JP" sz="8000" b="1" dirty="0" smtClean="0">
              <a:solidFill>
                <a:srgbClr val="FF0000"/>
              </a:solidFill>
            </a:endParaRPr>
          </a:p>
          <a:p>
            <a:r>
              <a:rPr lang="ja-JP" altLang="en-US" sz="8000" b="1" dirty="0" smtClean="0">
                <a:solidFill>
                  <a:srgbClr val="FF0000"/>
                </a:solidFill>
              </a:rPr>
              <a:t>マスメディア</a:t>
            </a:r>
            <a:r>
              <a:rPr lang="ja-JP" altLang="en-US" sz="8000" b="1" dirty="0" smtClean="0"/>
              <a:t>に取り上げられた理由は何だろう？</a:t>
            </a:r>
            <a:endParaRPr lang="ja-JP" altLang="en-US" sz="8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9693" y="5252735"/>
            <a:ext cx="1145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「霧の森大福の開発・販売を読んで</a:t>
            </a:r>
            <a:r>
              <a:rPr lang="ja-JP" altLang="en-US" sz="4000" dirty="0" smtClean="0"/>
              <a:t>話し合いをしてみよう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063" y="344184"/>
            <a:ext cx="32626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ワークシート　３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96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「霧の森大福」の</a:t>
            </a:r>
            <a:r>
              <a:rPr kumimoji="1" lang="ja-JP" altLang="en-US" b="1" dirty="0" smtClean="0">
                <a:solidFill>
                  <a:schemeClr val="accent6"/>
                </a:solidFill>
              </a:rPr>
              <a:t>メディア戦略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2339"/>
          </a:xfrm>
          <a:ln w="603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/>
              <a:t>・認知度が上がるまでの地道な活動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・</a:t>
            </a:r>
            <a:r>
              <a:rPr lang="en-US" altLang="ja-JP" sz="4400" dirty="0" smtClean="0"/>
              <a:t>『</a:t>
            </a:r>
            <a:r>
              <a:rPr lang="ja-JP" altLang="en-US" sz="4400" dirty="0" smtClean="0"/>
              <a:t>「ぷっ」</a:t>
            </a:r>
            <a:r>
              <a:rPr lang="ja-JP" altLang="en-US" sz="4400" dirty="0" err="1" smtClean="0"/>
              <a:t>すま</a:t>
            </a:r>
            <a:r>
              <a:rPr lang="en-US" altLang="ja-JP" sz="4400" dirty="0" smtClean="0"/>
              <a:t>』『</a:t>
            </a:r>
            <a:r>
              <a:rPr lang="ja-JP" altLang="en-US" sz="4400" dirty="0" err="1" smtClean="0"/>
              <a:t>あさ</a:t>
            </a:r>
            <a:r>
              <a:rPr lang="ja-JP" altLang="en-US" sz="4400" dirty="0" smtClean="0"/>
              <a:t>パラ</a:t>
            </a:r>
            <a:r>
              <a:rPr lang="en-US" altLang="ja-JP" sz="4400" dirty="0" smtClean="0"/>
              <a:t>』</a:t>
            </a:r>
            <a:r>
              <a:rPr lang="ja-JP" altLang="en-US" sz="4400" dirty="0" smtClean="0"/>
              <a:t>などの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全国ネットのテレビ番組</a:t>
            </a:r>
            <a:endParaRPr lang="en-US" altLang="ja-JP" sz="4400" dirty="0" smtClean="0"/>
          </a:p>
          <a:p>
            <a:pPr marL="0" indent="0">
              <a:buNone/>
            </a:pPr>
            <a:r>
              <a:rPr kumimoji="1" lang="ja-JP" altLang="en-US" sz="4400" dirty="0" smtClean="0"/>
              <a:t>・「幻のスイーツ」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・販売数量限定＆</a:t>
            </a:r>
            <a:r>
              <a:rPr kumimoji="1" lang="ja-JP" altLang="en-US" sz="4400" dirty="0" smtClean="0"/>
              <a:t>ネット入手困難</a:t>
            </a:r>
            <a:endParaRPr kumimoji="1" lang="en-US" altLang="ja-JP" sz="4400" dirty="0" smtClean="0"/>
          </a:p>
        </p:txBody>
      </p:sp>
    </p:spTree>
    <p:extLst>
      <p:ext uri="{BB962C8B-B14F-4D97-AF65-F5344CB8AC3E}">
        <p14:creationId xmlns:p14="http://schemas.microsoft.com/office/powerpoint/2010/main" val="219304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4959" y="4571015"/>
            <a:ext cx="2840982" cy="1993565"/>
          </a:xfrm>
          <a:prstGeom prst="rect">
            <a:avLst/>
          </a:prstGeom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227176" y="1336279"/>
            <a:ext cx="11300717" cy="261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「</a:t>
            </a:r>
            <a:r>
              <a:rPr lang="ja-JP" altLang="en-US" sz="8000" b="1" dirty="0" smtClean="0">
                <a:solidFill>
                  <a:srgbClr val="FF0000"/>
                </a:solidFill>
              </a:rPr>
              <a:t>道の駅</a:t>
            </a:r>
            <a:r>
              <a:rPr lang="ja-JP" altLang="en-US" sz="8000" b="1" dirty="0" smtClean="0"/>
              <a:t>」に登録された効果は何だろう？</a:t>
            </a:r>
            <a:endParaRPr lang="ja-JP" altLang="en-US" sz="8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208" y="4039885"/>
            <a:ext cx="1145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「霧の森大福の開発・販売を読んで</a:t>
            </a:r>
            <a:r>
              <a:rPr lang="ja-JP" altLang="en-US" sz="4000" dirty="0" smtClean="0"/>
              <a:t>話し合いをしてみよう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063" y="344184"/>
            <a:ext cx="32626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ワークシート　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30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ja-JP" altLang="en-US" b="1" dirty="0" smtClean="0">
                <a:solidFill>
                  <a:srgbClr val="92D050"/>
                </a:solidFill>
              </a:rPr>
              <a:t>道の駅</a:t>
            </a:r>
            <a:r>
              <a:rPr kumimoji="1" lang="ja-JP" altLang="en-US" dirty="0" smtClean="0"/>
              <a:t>」登録のメリット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603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 smtClean="0"/>
              <a:t>・地域における雇用の増加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・大福目的の観光客を誘致</a:t>
            </a: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・喫茶店＆温泉施設など併設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・観光客の滞在時間増加による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経済効果</a:t>
            </a:r>
            <a:endParaRPr kumimoji="1" lang="en-US" altLang="ja-JP" sz="4800" dirty="0" smtClean="0"/>
          </a:p>
          <a:p>
            <a:pPr marL="0" indent="0">
              <a:buNone/>
            </a:pP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07672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8759" y="652600"/>
            <a:ext cx="2840982" cy="1993565"/>
          </a:xfrm>
          <a:prstGeom prst="rect">
            <a:avLst/>
          </a:prstGeom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227176" y="1336279"/>
            <a:ext cx="11748924" cy="2619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地域資源活用による</a:t>
            </a:r>
            <a:endParaRPr lang="en-US" altLang="ja-JP" sz="8000" b="1" dirty="0" smtClean="0"/>
          </a:p>
          <a:p>
            <a:r>
              <a:rPr lang="ja-JP" altLang="en-US" sz="8000" b="1" dirty="0" smtClean="0"/>
              <a:t>「</a:t>
            </a:r>
            <a:r>
              <a:rPr lang="ja-JP" altLang="en-US" sz="8000" b="1" dirty="0" smtClean="0">
                <a:solidFill>
                  <a:srgbClr val="FF0000"/>
                </a:solidFill>
              </a:rPr>
              <a:t>地域活性化</a:t>
            </a:r>
            <a:r>
              <a:rPr lang="ja-JP" altLang="en-US" sz="8000" b="1" dirty="0" smtClean="0"/>
              <a:t>」</a:t>
            </a:r>
            <a:endParaRPr lang="en-US" altLang="ja-JP" sz="8000" b="1" dirty="0" smtClean="0"/>
          </a:p>
          <a:p>
            <a:r>
              <a:rPr lang="ja-JP" altLang="en-US" sz="8000" b="1" dirty="0" err="1" smtClean="0"/>
              <a:t>への</a:t>
            </a:r>
            <a:r>
              <a:rPr lang="ja-JP" altLang="en-US" sz="8000" b="1" dirty="0" smtClean="0"/>
              <a:t>工夫を調べてみよう</a:t>
            </a:r>
            <a:endParaRPr lang="ja-JP" altLang="en-US" sz="8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7176" y="4906077"/>
            <a:ext cx="1145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「霧の森大福の開発・販売を読んで</a:t>
            </a:r>
            <a:r>
              <a:rPr lang="ja-JP" altLang="en-US" sz="4000" dirty="0" smtClean="0"/>
              <a:t>話し合いをしてみよう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063" y="344184"/>
            <a:ext cx="32626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ワークシート　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124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ja-JP" altLang="en-US" b="1" dirty="0" smtClean="0">
                <a:solidFill>
                  <a:srgbClr val="92D050"/>
                </a:solidFill>
              </a:rPr>
              <a:t>地域活性化</a:t>
            </a:r>
            <a:r>
              <a:rPr kumimoji="1" lang="ja-JP" altLang="en-US" dirty="0" smtClean="0"/>
              <a:t>」への工夫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6032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800" dirty="0" smtClean="0"/>
              <a:t>・地域資源である抹茶を使用した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新たな商品開発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・レストラン利用者に温泉施設利用券の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　配布</a:t>
            </a: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・観光客参加型のイベント企画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・抹茶をテーマとした芸術作品制作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69594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3982" y="631861"/>
            <a:ext cx="414562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学習の目標</a:t>
            </a:r>
            <a:endParaRPr kumimoji="1" lang="ja-JP" altLang="en-US" sz="6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150" y="2254250"/>
            <a:ext cx="11137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地域産業発展を目指すビジネスの取組の事例の考察を通して、その</a:t>
            </a:r>
            <a:r>
              <a:rPr kumimoji="1" lang="ja-JP" altLang="en-US" sz="4400" b="1" dirty="0" smtClean="0"/>
              <a:t>特徴</a:t>
            </a:r>
            <a:r>
              <a:rPr kumimoji="1" lang="ja-JP" altLang="en-US" sz="4400" dirty="0" smtClean="0"/>
              <a:t>や</a:t>
            </a:r>
            <a:r>
              <a:rPr kumimoji="1" lang="ja-JP" altLang="en-US" sz="4400" b="1" dirty="0" smtClean="0"/>
              <a:t>在り方</a:t>
            </a:r>
            <a:r>
              <a:rPr kumimoji="1" lang="ja-JP" altLang="en-US" sz="4400" dirty="0" smtClean="0"/>
              <a:t>について理解しよう。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87" y="404131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ブランドロイアルティ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000" b="1" dirty="0">
                <a:solidFill>
                  <a:srgbClr val="00B050"/>
                </a:solidFill>
              </a:rPr>
              <a:t>特定のブランド（商標）</a:t>
            </a:r>
            <a:r>
              <a:rPr lang="ja-JP" altLang="en-US" dirty="0"/>
              <a:t>に対する忠誠、愛着のこと。ちなみに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ロイ</a:t>
            </a:r>
            <a:r>
              <a:rPr lang="ja-JP" altLang="en-US" sz="4000" b="1" dirty="0">
                <a:solidFill>
                  <a:srgbClr val="00B050"/>
                </a:solidFill>
              </a:rPr>
              <a:t>ア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ルティ</a:t>
            </a:r>
            <a:r>
              <a:rPr lang="ja-JP" altLang="en-US" sz="4000" b="1" dirty="0">
                <a:solidFill>
                  <a:srgbClr val="00B050"/>
                </a:solidFill>
              </a:rPr>
              <a:t>とは忠誠</a:t>
            </a:r>
            <a:r>
              <a:rPr lang="ja-JP" altLang="en-US" dirty="0"/>
              <a:t>の意味。 </a:t>
            </a:r>
            <a:endParaRPr lang="en-US" altLang="ja-JP" dirty="0" smtClean="0"/>
          </a:p>
          <a:p>
            <a:r>
              <a:rPr lang="ja-JP" altLang="en-US" dirty="0" smtClean="0"/>
              <a:t>ブランドロイアルティ</a:t>
            </a:r>
            <a:r>
              <a:rPr lang="ja-JP" altLang="en-US" dirty="0"/>
              <a:t>の高い顧客は、</a:t>
            </a:r>
            <a:r>
              <a:rPr lang="ja-JP" altLang="en-US" sz="4000" b="1" dirty="0">
                <a:solidFill>
                  <a:srgbClr val="FFC000"/>
                </a:solidFill>
              </a:rPr>
              <a:t>簡単に他ブランドに切り替えること（ブランドスイッチ）</a:t>
            </a:r>
            <a:r>
              <a:rPr lang="ja-JP" altLang="en-US" dirty="0"/>
              <a:t>がなく、同一ブランドを反復購買する傾向がある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r>
              <a:rPr lang="ja-JP" altLang="en-US" dirty="0"/>
              <a:t>企業は顧客の</a:t>
            </a:r>
            <a:r>
              <a:rPr lang="ja-JP" altLang="en-US" dirty="0" smtClean="0"/>
              <a:t>ブランドロイアルティ</a:t>
            </a:r>
            <a:r>
              <a:rPr lang="ja-JP" altLang="en-US" dirty="0"/>
              <a:t>を高めることで、市場において</a:t>
            </a:r>
            <a:r>
              <a:rPr lang="ja-JP" altLang="en-US" sz="4000" b="1" dirty="0">
                <a:solidFill>
                  <a:srgbClr val="FF0000"/>
                </a:solidFill>
              </a:rPr>
              <a:t>強固な参入障壁を築くことができ</a:t>
            </a:r>
            <a:r>
              <a:rPr lang="ja-JP" altLang="en-US" dirty="0"/>
              <a:t>、競争を優位に展開できる。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3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販売促進</a:t>
            </a:r>
            <a:r>
              <a:rPr kumimoji="1" lang="ja-JP" altLang="en-US" dirty="0" smtClean="0"/>
              <a:t>活動について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売り手</a:t>
            </a:r>
            <a:r>
              <a:rPr lang="ja-JP" altLang="en-US" dirty="0"/>
              <a:t>が、買い手の購買心を刺激し、</a:t>
            </a:r>
            <a:r>
              <a:rPr lang="ja-JP" altLang="en-US" sz="4000" b="1" dirty="0">
                <a:solidFill>
                  <a:srgbClr val="00B050"/>
                </a:solidFill>
              </a:rPr>
              <a:t>商品を購入させるために行う組織的な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活動</a:t>
            </a:r>
            <a:endParaRPr lang="en-US" altLang="ja-JP" dirty="0" smtClean="0"/>
          </a:p>
          <a:p>
            <a:r>
              <a:rPr lang="ja-JP" altLang="en-US" dirty="0" smtClean="0"/>
              <a:t>マスメディア</a:t>
            </a:r>
            <a:r>
              <a:rPr lang="ja-JP" altLang="en-US" dirty="0"/>
              <a:t>を使った</a:t>
            </a:r>
            <a:r>
              <a:rPr lang="ja-JP" altLang="en-US" sz="4000" b="1" dirty="0">
                <a:solidFill>
                  <a:srgbClr val="0070C0"/>
                </a:solidFill>
              </a:rPr>
              <a:t>大規模な宣伝</a:t>
            </a:r>
            <a:r>
              <a:rPr lang="ja-JP" altLang="en-US" dirty="0"/>
              <a:t>、ダイレクトメールなどの配布、景品・試供品の提供、陳列の仕方や説明の仕方などの店員教育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アフターサービス</a:t>
            </a:r>
            <a:r>
              <a:rPr lang="ja-JP" altLang="en-US" sz="4000" b="1" dirty="0">
                <a:solidFill>
                  <a:srgbClr val="FF0000"/>
                </a:solidFill>
              </a:rPr>
              <a:t>の充実</a:t>
            </a:r>
            <a:r>
              <a:rPr lang="ja-JP" altLang="en-US" dirty="0"/>
              <a:t>もこの</a:t>
            </a:r>
            <a:r>
              <a:rPr lang="ja-JP" altLang="en-US" dirty="0" smtClean="0"/>
              <a:t>活動。</a:t>
            </a:r>
            <a:r>
              <a:rPr lang="ja-JP" altLang="en-US" sz="4000" b="1" dirty="0"/>
              <a:t>販促</a:t>
            </a:r>
            <a:r>
              <a:rPr lang="ja-JP" altLang="en-US" dirty="0"/>
              <a:t>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0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道の駅</a:t>
            </a:r>
            <a:r>
              <a:rPr kumimoji="1" lang="ja-JP" altLang="en-US" b="1" dirty="0" smtClean="0">
                <a:solidFill>
                  <a:srgbClr val="00B0F0"/>
                </a:solidFill>
              </a:rPr>
              <a:t>　</a:t>
            </a:r>
            <a:r>
              <a:rPr kumimoji="1" lang="ja-JP" altLang="en-US" dirty="0" smtClean="0"/>
              <a:t>登録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安全</a:t>
            </a:r>
            <a:r>
              <a:rPr lang="ja-JP" altLang="en-US" dirty="0"/>
              <a:t>で快適に道路を利用するための道路交通環境の提供、地域のにぎわい創出を目的とした</a:t>
            </a:r>
            <a:r>
              <a:rPr lang="ja-JP" altLang="en-US" dirty="0" smtClean="0"/>
              <a:t>施設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/>
              <a:t>地域とともにつくる個性豊かなにぎわいの場</a:t>
            </a:r>
            <a:r>
              <a:rPr lang="ja-JP" altLang="en-US" dirty="0" smtClean="0"/>
              <a:t>」</a:t>
            </a:r>
            <a:endParaRPr lang="ja-JP" altLang="en-US" dirty="0"/>
          </a:p>
          <a:p>
            <a:r>
              <a:rPr lang="en-US" altLang="ja-JP" dirty="0" smtClean="0"/>
              <a:t>24</a:t>
            </a:r>
            <a:r>
              <a:rPr lang="ja-JP" altLang="en-US" dirty="0"/>
              <a:t>時間無料で利用できる駐車場、トイレなどの「休憩機能」、道路情報、観光情報、緊急医療情報などの「情報提供機能」、文化教養施設、観光レクリエーション施設などの地域振興施設で地域と交流を図る「地域連携機能</a:t>
            </a:r>
            <a:r>
              <a:rPr lang="ja-JP" altLang="en-US" dirty="0" smtClean="0"/>
              <a:t>」の３機能をはたす</a:t>
            </a:r>
            <a:endParaRPr lang="ja-JP" altLang="en-US" dirty="0"/>
          </a:p>
          <a:p>
            <a:r>
              <a:rPr lang="ja-JP" altLang="en-US" dirty="0"/>
              <a:t>駅ごとに地方の特色や個性を表現し、文化などの情報発信や様々なイベントを</a:t>
            </a:r>
            <a:r>
              <a:rPr lang="ja-JP" altLang="en-US" dirty="0" smtClean="0"/>
              <a:t>開催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39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霧の森　紹介</a:t>
            </a:r>
            <a:endParaRPr kumimoji="1" lang="ja-JP" altLang="en-US" dirty="0"/>
          </a:p>
        </p:txBody>
      </p:sp>
      <p:pic>
        <p:nvPicPr>
          <p:cNvPr id="4" name="コンテンツ プレースホルダ 3" descr="DSC_0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098" y="923925"/>
            <a:ext cx="8601501" cy="5749666"/>
          </a:xfrm>
        </p:spPr>
      </p:pic>
    </p:spTree>
    <p:extLst>
      <p:ext uri="{BB962C8B-B14F-4D97-AF65-F5344CB8AC3E}">
        <p14:creationId xmlns:p14="http://schemas.microsoft.com/office/powerpoint/2010/main" val="249412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霧の森　紹介</a:t>
            </a:r>
            <a:endParaRPr kumimoji="1" lang="ja-JP" altLang="en-US" dirty="0"/>
          </a:p>
        </p:txBody>
      </p:sp>
      <p:pic>
        <p:nvPicPr>
          <p:cNvPr id="4" name="コンテンツ プレースホルダ 3" descr="DSC_0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" y="898525"/>
            <a:ext cx="6509602" cy="4351338"/>
          </a:xfrm>
          <a:ln w="38100">
            <a:noFill/>
          </a:ln>
          <a:scene3d>
            <a:camera prst="orthographicFront"/>
            <a:lightRig rig="threePt" dir="t"/>
          </a:scene3d>
          <a:sp3d contourW="44450"/>
        </p:spPr>
      </p:pic>
      <p:pic>
        <p:nvPicPr>
          <p:cNvPr id="5" name="図 4" descr="DSC_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100" y="2036754"/>
            <a:ext cx="6642608" cy="4440246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9412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霧の森　紹介</a:t>
            </a:r>
            <a:endParaRPr kumimoji="1" lang="ja-JP" altLang="en-US" dirty="0"/>
          </a:p>
        </p:txBody>
      </p:sp>
      <p:pic>
        <p:nvPicPr>
          <p:cNvPr id="4" name="コンテンツ プレースホルダ 3" descr="DSC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92199"/>
            <a:ext cx="4585933" cy="3065463"/>
          </a:xfrm>
          <a:ln w="38100">
            <a:solidFill>
              <a:schemeClr val="accent4"/>
            </a:solidFill>
          </a:ln>
        </p:spPr>
      </p:pic>
      <p:pic>
        <p:nvPicPr>
          <p:cNvPr id="5" name="図 4" descr="DSC_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1107" y="3644900"/>
            <a:ext cx="4540809" cy="303530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7" name="図 6" descr="DSC_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478" y="1079500"/>
            <a:ext cx="4445813" cy="297180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8" name="図 7" descr="DSC_0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5222" y="3644900"/>
            <a:ext cx="4521809" cy="302260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9412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霧の森　紹介</a:t>
            </a:r>
            <a:endParaRPr kumimoji="1" lang="ja-JP" altLang="en-US" dirty="0"/>
          </a:p>
        </p:txBody>
      </p:sp>
      <p:pic>
        <p:nvPicPr>
          <p:cNvPr id="4" name="コンテンツ プレースホルダ 3" descr="DSC_0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0" y="927100"/>
            <a:ext cx="4254500" cy="2843917"/>
          </a:xfrm>
          <a:ln w="28575">
            <a:solidFill>
              <a:srgbClr val="FFC000"/>
            </a:solidFill>
          </a:ln>
        </p:spPr>
      </p:pic>
      <p:pic>
        <p:nvPicPr>
          <p:cNvPr id="5" name="図 4" descr="DSC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392" y="3835400"/>
            <a:ext cx="4236821" cy="28321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図 5" descr="DSC_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2900" y="927099"/>
            <a:ext cx="4229508" cy="282721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図 6" descr="DSC_0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5093" y="3822699"/>
            <a:ext cx="4217824" cy="281940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9412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657</Words>
  <Application>Microsoft Office PowerPoint</Application>
  <PresentationFormat>ワイド画面</PresentationFormat>
  <Paragraphs>74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AR明朝体U</vt:lpstr>
      <vt:lpstr>ＤＦ特太ゴシック体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ブランドロイアルティについて</vt:lpstr>
      <vt:lpstr>販売促進活動について</vt:lpstr>
      <vt:lpstr>道の駅　登録</vt:lpstr>
      <vt:lpstr>霧の森　紹介</vt:lpstr>
      <vt:lpstr>霧の森　紹介</vt:lpstr>
      <vt:lpstr>霧の森　紹介</vt:lpstr>
      <vt:lpstr>霧の森　紹介</vt:lpstr>
      <vt:lpstr>霧の森　紹介</vt:lpstr>
      <vt:lpstr>四国中央市の特徴</vt:lpstr>
      <vt:lpstr>PowerPoint プレゼンテーション</vt:lpstr>
      <vt:lpstr>「霧の森大福」のブランドロイアルティ</vt:lpstr>
      <vt:lpstr>PowerPoint プレゼンテーション</vt:lpstr>
      <vt:lpstr>「霧の森大福」のメディア戦略</vt:lpstr>
      <vt:lpstr>PowerPoint プレゼンテーション</vt:lpstr>
      <vt:lpstr>「道の駅」登録のメリット</vt:lpstr>
      <vt:lpstr>PowerPoint プレゼンテーション</vt:lpstr>
      <vt:lpstr>「地域活性化」への工夫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「霧の森大福」 ヒットの秘密</dc:title>
  <dc:creator>Administrator</dc:creator>
  <cp:lastModifiedBy>Administrator</cp:lastModifiedBy>
  <cp:revision>20</cp:revision>
  <dcterms:created xsi:type="dcterms:W3CDTF">2017-07-19T02:33:21Z</dcterms:created>
  <dcterms:modified xsi:type="dcterms:W3CDTF">2018-03-16T09:36:48Z</dcterms:modified>
</cp:coreProperties>
</file>