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80" r:id="rId2"/>
    <p:sldId id="259" r:id="rId3"/>
    <p:sldId id="267" r:id="rId4"/>
    <p:sldId id="260" r:id="rId5"/>
    <p:sldId id="261" r:id="rId6"/>
    <p:sldId id="268" r:id="rId7"/>
    <p:sldId id="269" r:id="rId8"/>
    <p:sldId id="270" r:id="rId9"/>
    <p:sldId id="271" r:id="rId10"/>
    <p:sldId id="273" r:id="rId11"/>
    <p:sldId id="274" r:id="rId12"/>
    <p:sldId id="275" r:id="rId13"/>
    <p:sldId id="276" r:id="rId14"/>
    <p:sldId id="277" r:id="rId15"/>
    <p:sldId id="278" r:id="rId16"/>
    <p:sldId id="279" r:id="rId17"/>
  </p:sldIdLst>
  <p:sldSz cx="12192000" cy="6858000"/>
  <p:notesSz cx="6784975"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81" d="100"/>
          <a:sy n="81" d="100"/>
        </p:scale>
        <p:origin x="51"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0156" cy="497020"/>
          </a:xfrm>
          <a:prstGeom prst="rect">
            <a:avLst/>
          </a:prstGeom>
        </p:spPr>
        <p:txBody>
          <a:bodyPr vert="horz" lIns="91440" tIns="45720" rIns="91440" bIns="45720" rtlCol="0"/>
          <a:lstStyle>
            <a:lvl1pPr algn="l">
              <a:defRPr sz="1200"/>
            </a:lvl1pPr>
          </a:lstStyle>
          <a:p>
            <a:r>
              <a:rPr kumimoji="1" lang="ja-JP" altLang="en-US" smtClean="0"/>
              <a:t>ケース</a:t>
            </a:r>
            <a:r>
              <a:rPr kumimoji="1" lang="en-US" altLang="ja-JP" smtClean="0"/>
              <a:t>20</a:t>
            </a:r>
            <a:r>
              <a:rPr kumimoji="1" lang="ja-JP" altLang="en-US" smtClean="0"/>
              <a:t>　「被災地に１４２億円寄付の運送会社社長の行動と投資家の判断」　　梅田　宇和島東高校　ＰＰデータ</a:t>
            </a:r>
            <a:endParaRPr kumimoji="1" lang="ja-JP" altLang="en-US"/>
          </a:p>
        </p:txBody>
      </p:sp>
      <p:sp>
        <p:nvSpPr>
          <p:cNvPr id="3" name="日付プレースホルダー 2"/>
          <p:cNvSpPr>
            <a:spLocks noGrp="1"/>
          </p:cNvSpPr>
          <p:nvPr>
            <p:ph type="dt" sz="quarter" idx="1"/>
          </p:nvPr>
        </p:nvSpPr>
        <p:spPr>
          <a:xfrm>
            <a:off x="3843249" y="0"/>
            <a:ext cx="2940156" cy="497020"/>
          </a:xfrm>
          <a:prstGeom prst="rect">
            <a:avLst/>
          </a:prstGeom>
        </p:spPr>
        <p:txBody>
          <a:bodyPr vert="horz" lIns="91440" tIns="45720" rIns="91440" bIns="45720" rtlCol="0"/>
          <a:lstStyle>
            <a:lvl1pPr algn="r">
              <a:defRPr sz="1200"/>
            </a:lvl1pPr>
          </a:lstStyle>
          <a:p>
            <a:fld id="{FB22F37C-BDDD-4E0F-9D3D-E85F5DA5825D}" type="datetimeFigureOut">
              <a:rPr kumimoji="1" lang="ja-JP" altLang="en-US" smtClean="0"/>
              <a:t>2018/3/16</a:t>
            </a:fld>
            <a:endParaRPr kumimoji="1" lang="ja-JP" altLang="en-US"/>
          </a:p>
        </p:txBody>
      </p:sp>
      <p:sp>
        <p:nvSpPr>
          <p:cNvPr id="4" name="フッター プレースホルダー 3"/>
          <p:cNvSpPr>
            <a:spLocks noGrp="1"/>
          </p:cNvSpPr>
          <p:nvPr>
            <p:ph type="ftr" sz="quarter" idx="2"/>
          </p:nvPr>
        </p:nvSpPr>
        <p:spPr>
          <a:xfrm>
            <a:off x="0" y="9408981"/>
            <a:ext cx="2940156" cy="49701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3249" y="9408981"/>
            <a:ext cx="2940156" cy="497019"/>
          </a:xfrm>
          <a:prstGeom prst="rect">
            <a:avLst/>
          </a:prstGeom>
        </p:spPr>
        <p:txBody>
          <a:bodyPr vert="horz" lIns="91440" tIns="45720" rIns="91440" bIns="45720" rtlCol="0" anchor="b"/>
          <a:lstStyle>
            <a:lvl1pPr algn="r">
              <a:defRPr sz="1200"/>
            </a:lvl1pPr>
          </a:lstStyle>
          <a:p>
            <a:fld id="{6F1A5A81-1691-404F-BC2E-0FB4D29FA118}" type="slidenum">
              <a:rPr kumimoji="1" lang="ja-JP" altLang="en-US" smtClean="0"/>
              <a:t>‹#›</a:t>
            </a:fld>
            <a:endParaRPr kumimoji="1" lang="ja-JP" altLang="en-US"/>
          </a:p>
        </p:txBody>
      </p:sp>
    </p:spTree>
    <p:extLst>
      <p:ext uri="{BB962C8B-B14F-4D97-AF65-F5344CB8AC3E}">
        <p14:creationId xmlns:p14="http://schemas.microsoft.com/office/powerpoint/2010/main" val="61641511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0156" cy="497020"/>
          </a:xfrm>
          <a:prstGeom prst="rect">
            <a:avLst/>
          </a:prstGeom>
        </p:spPr>
        <p:txBody>
          <a:bodyPr vert="horz" lIns="91440" tIns="45720" rIns="91440" bIns="45720" rtlCol="0"/>
          <a:lstStyle>
            <a:lvl1pPr algn="l">
              <a:defRPr sz="1200"/>
            </a:lvl1pPr>
          </a:lstStyle>
          <a:p>
            <a:r>
              <a:rPr kumimoji="1" lang="ja-JP" altLang="en-US" smtClean="0"/>
              <a:t>ケース</a:t>
            </a:r>
            <a:r>
              <a:rPr kumimoji="1" lang="en-US" altLang="ja-JP" smtClean="0"/>
              <a:t>20</a:t>
            </a:r>
            <a:r>
              <a:rPr kumimoji="1" lang="ja-JP" altLang="en-US" smtClean="0"/>
              <a:t>　「被災地に１４２億円寄付の運送会社社長の行動と投資家の判断」　　梅田　宇和島東高校　ＰＰデータ</a:t>
            </a:r>
            <a:endParaRPr kumimoji="1" lang="ja-JP" altLang="en-US"/>
          </a:p>
        </p:txBody>
      </p:sp>
      <p:sp>
        <p:nvSpPr>
          <p:cNvPr id="3" name="日付プレースホルダー 2"/>
          <p:cNvSpPr>
            <a:spLocks noGrp="1"/>
          </p:cNvSpPr>
          <p:nvPr>
            <p:ph type="dt" idx="1"/>
          </p:nvPr>
        </p:nvSpPr>
        <p:spPr>
          <a:xfrm>
            <a:off x="3843249" y="0"/>
            <a:ext cx="2940156" cy="497020"/>
          </a:xfrm>
          <a:prstGeom prst="rect">
            <a:avLst/>
          </a:prstGeom>
        </p:spPr>
        <p:txBody>
          <a:bodyPr vert="horz" lIns="91440" tIns="45720" rIns="91440" bIns="45720" rtlCol="0"/>
          <a:lstStyle>
            <a:lvl1pPr algn="r">
              <a:defRPr sz="1200"/>
            </a:lvl1pPr>
          </a:lstStyle>
          <a:p>
            <a:fld id="{34AB6C9C-1346-4C61-BAD7-5F47768AFB1D}" type="datetimeFigureOut">
              <a:rPr kumimoji="1" lang="ja-JP" altLang="en-US" smtClean="0"/>
              <a:t>2018/3/16</a:t>
            </a:fld>
            <a:endParaRPr kumimoji="1" lang="ja-JP" altLang="en-US"/>
          </a:p>
        </p:txBody>
      </p:sp>
      <p:sp>
        <p:nvSpPr>
          <p:cNvPr id="4" name="スライド イメージ プレースホルダー 3"/>
          <p:cNvSpPr>
            <a:spLocks noGrp="1" noRot="1" noChangeAspect="1"/>
          </p:cNvSpPr>
          <p:nvPr>
            <p:ph type="sldImg" idx="2"/>
          </p:nvPr>
        </p:nvSpPr>
        <p:spPr>
          <a:xfrm>
            <a:off x="420688" y="1238250"/>
            <a:ext cx="5943600" cy="3343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8498" y="4767262"/>
            <a:ext cx="5427980" cy="39004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08981"/>
            <a:ext cx="2940156" cy="49701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3249" y="9408981"/>
            <a:ext cx="2940156" cy="497019"/>
          </a:xfrm>
          <a:prstGeom prst="rect">
            <a:avLst/>
          </a:prstGeom>
        </p:spPr>
        <p:txBody>
          <a:bodyPr vert="horz" lIns="91440" tIns="45720" rIns="91440" bIns="45720" rtlCol="0" anchor="b"/>
          <a:lstStyle>
            <a:lvl1pPr algn="r">
              <a:defRPr sz="1200"/>
            </a:lvl1pPr>
          </a:lstStyle>
          <a:p>
            <a:fld id="{A84BCE86-2C35-4A5C-A23C-1758FF768433}" type="slidenum">
              <a:rPr kumimoji="1" lang="ja-JP" altLang="en-US" smtClean="0"/>
              <a:t>‹#›</a:t>
            </a:fld>
            <a:endParaRPr kumimoji="1" lang="ja-JP" altLang="en-US"/>
          </a:p>
        </p:txBody>
      </p:sp>
    </p:spTree>
    <p:extLst>
      <p:ext uri="{BB962C8B-B14F-4D97-AF65-F5344CB8AC3E}">
        <p14:creationId xmlns:p14="http://schemas.microsoft.com/office/powerpoint/2010/main" val="402915717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814" y="2447166"/>
            <a:ext cx="2776339" cy="256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300085" y="1270501"/>
            <a:ext cx="5520289" cy="369332"/>
          </a:xfrm>
          <a:prstGeom prst="rect">
            <a:avLst/>
          </a:prstGeom>
          <a:noFill/>
        </p:spPr>
        <p:txBody>
          <a:bodyPr wrap="square" rtlCol="0">
            <a:spAutoFit/>
          </a:bodyPr>
          <a:lstStyle/>
          <a:p>
            <a:pPr algn="ctr"/>
            <a:r>
              <a:rPr kumimoji="1" lang="ja-JP" altLang="en-US" dirty="0"/>
              <a:t>アクティブ・ラーニングのための</a:t>
            </a:r>
            <a:endParaRPr kumimoji="1" lang="ja-JP" altLang="en-US" dirty="0"/>
          </a:p>
        </p:txBody>
      </p:sp>
      <p:sp>
        <p:nvSpPr>
          <p:cNvPr id="3" name="テキスト ボックス 2"/>
          <p:cNvSpPr txBox="1"/>
          <p:nvPr/>
        </p:nvSpPr>
        <p:spPr>
          <a:xfrm>
            <a:off x="1487489" y="1774558"/>
            <a:ext cx="9145481" cy="646331"/>
          </a:xfrm>
          <a:prstGeom prst="rect">
            <a:avLst/>
          </a:prstGeom>
          <a:noFill/>
        </p:spPr>
        <p:txBody>
          <a:bodyPr wrap="square" rtlCol="0">
            <a:spAutoFit/>
          </a:bodyPr>
          <a:lstStyle/>
          <a:p>
            <a:pPr algn="ctr"/>
            <a:r>
              <a:rPr kumimoji="1" lang="ja-JP" altLang="en-US" sz="3600" dirty="0">
                <a:ea typeface="ＤＦ特太ゴシック体" panose="02010609000101010101" pitchFamily="1" charset="-128"/>
              </a:rPr>
              <a:t>ビジネス・ケース教材集</a:t>
            </a:r>
            <a:endParaRPr kumimoji="1" lang="ja-JP" altLang="en-US" sz="3600" dirty="0">
              <a:ea typeface="ＤＦ特太ゴシック体" panose="02010609000101010101" pitchFamily="1" charset="-128"/>
            </a:endParaRPr>
          </a:p>
        </p:txBody>
      </p:sp>
      <p:sp>
        <p:nvSpPr>
          <p:cNvPr id="4" name="テキスト ボックス 3"/>
          <p:cNvSpPr txBox="1"/>
          <p:nvPr/>
        </p:nvSpPr>
        <p:spPr>
          <a:xfrm>
            <a:off x="2711856" y="5158934"/>
            <a:ext cx="6696744" cy="646331"/>
          </a:xfrm>
          <a:prstGeom prst="rect">
            <a:avLst/>
          </a:prstGeom>
          <a:noFill/>
        </p:spPr>
        <p:txBody>
          <a:bodyPr wrap="square" rtlCol="0">
            <a:spAutoFit/>
          </a:bodyPr>
          <a:lstStyle/>
          <a:p>
            <a:pPr algn="ctr"/>
            <a:r>
              <a:rPr kumimoji="1" lang="ja-JP" altLang="en-US" dirty="0"/>
              <a:t>愛媛県商業教育研究会</a:t>
            </a:r>
            <a:endParaRPr kumimoji="1" lang="en-US" altLang="ja-JP" dirty="0"/>
          </a:p>
          <a:p>
            <a:pPr algn="ctr"/>
            <a:r>
              <a:rPr lang="ja-JP" altLang="en-US" dirty="0"/>
              <a:t>愛媛県マーケティング・ビジネス経済研究員会</a:t>
            </a:r>
            <a:endParaRPr kumimoji="1" lang="ja-JP" altLang="en-US" dirty="0"/>
          </a:p>
        </p:txBody>
      </p:sp>
      <p:sp>
        <p:nvSpPr>
          <p:cNvPr id="5" name="テキスト ボックス 4"/>
          <p:cNvSpPr txBox="1"/>
          <p:nvPr/>
        </p:nvSpPr>
        <p:spPr>
          <a:xfrm>
            <a:off x="1524000" y="3501009"/>
            <a:ext cx="9144000" cy="1077218"/>
          </a:xfrm>
          <a:prstGeom prst="rect">
            <a:avLst/>
          </a:prstGeom>
          <a:noFill/>
        </p:spPr>
        <p:txBody>
          <a:bodyPr wrap="square" rtlCol="0">
            <a:spAutoFit/>
          </a:bodyPr>
          <a:lstStyle/>
          <a:p>
            <a:pPr algn="ctr"/>
            <a:r>
              <a:rPr kumimoji="1"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「被災地に１４２億円寄付の</a:t>
            </a:r>
            <a:r>
              <a:rPr kumimoji="1" lang="ja-JP" altLang="en-US" sz="32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運送</a:t>
            </a:r>
            <a:endParaRPr kumimoji="1" lang="en-US" altLang="ja-JP" sz="32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a:p>
            <a:pPr algn="ctr"/>
            <a:r>
              <a:rPr kumimoji="1" lang="ja-JP" altLang="en-US" sz="3200" b="1" dirty="0" smtClean="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会社社長</a:t>
            </a:r>
            <a:r>
              <a:rPr kumimoji="1"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の行動と投資家の判断」</a:t>
            </a:r>
            <a:endParaRPr kumimoji="1"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p:txBody>
      </p:sp>
      <p:sp>
        <p:nvSpPr>
          <p:cNvPr id="7" name="テキスト ボックス 6"/>
          <p:cNvSpPr txBox="1"/>
          <p:nvPr/>
        </p:nvSpPr>
        <p:spPr>
          <a:xfrm>
            <a:off x="1524000" y="2676128"/>
            <a:ext cx="9144000" cy="584775"/>
          </a:xfrm>
          <a:prstGeom prst="rect">
            <a:avLst/>
          </a:prstGeom>
          <a:noFill/>
        </p:spPr>
        <p:txBody>
          <a:bodyPr wrap="square" rtlCol="0">
            <a:spAutoFit/>
          </a:bodyPr>
          <a:lstStyle/>
          <a:p>
            <a:pPr algn="ctr"/>
            <a:r>
              <a:rPr kumimoji="1"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ケース２０</a:t>
            </a:r>
            <a:endParaRPr kumimoji="1"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p:txBody>
      </p:sp>
    </p:spTree>
    <p:extLst>
      <p:ext uri="{BB962C8B-B14F-4D97-AF65-F5344CB8AC3E}">
        <p14:creationId xmlns:p14="http://schemas.microsoft.com/office/powerpoint/2010/main" val="2293099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u"/>
            </a:pPr>
            <a:r>
              <a:rPr lang="ja-JP" altLang="en-US" sz="4000" b="1" dirty="0"/>
              <a:t>参考資料（社会貢献への</a:t>
            </a:r>
            <a:r>
              <a:rPr lang="ja-JP" altLang="en-US" sz="4000" b="1" dirty="0" smtClean="0"/>
              <a:t>取組）</a:t>
            </a:r>
            <a:endParaRPr kumimoji="1" lang="ja-JP" altLang="en-US" sz="4800" b="1" dirty="0"/>
          </a:p>
        </p:txBody>
      </p:sp>
      <p:sp>
        <p:nvSpPr>
          <p:cNvPr id="5" name="テキスト ボックス 4">
            <a:extLst>
              <a:ext uri="{FF2B5EF4-FFF2-40B4-BE49-F238E27FC236}">
                <a16:creationId xmlns:a16="http://schemas.microsoft.com/office/drawing/2014/main" id="{A52BA50B-6DC6-4A16-880A-F7A417089EEC}"/>
              </a:ext>
            </a:extLst>
          </p:cNvPr>
          <p:cNvSpPr txBox="1"/>
          <p:nvPr/>
        </p:nvSpPr>
        <p:spPr>
          <a:xfrm>
            <a:off x="1394046" y="6314754"/>
            <a:ext cx="10322334" cy="523220"/>
          </a:xfrm>
          <a:prstGeom prst="rect">
            <a:avLst/>
          </a:prstGeom>
          <a:noFill/>
        </p:spPr>
        <p:txBody>
          <a:bodyPr wrap="square" rtlCol="0">
            <a:spAutoFit/>
          </a:bodyPr>
          <a:lstStyle/>
          <a:p>
            <a:r>
              <a:rPr lang="en-US" altLang="ja-JP" sz="1400" dirty="0"/>
              <a:t>  </a:t>
            </a:r>
            <a:r>
              <a:rPr lang="ja-JP" altLang="en-US" sz="1400" dirty="0"/>
              <a:t>出典</a:t>
            </a:r>
            <a:r>
              <a:rPr lang="en-US" altLang="ja-JP" sz="1400" dirty="0"/>
              <a:t>:(</a:t>
            </a:r>
            <a:r>
              <a:rPr lang="ja-JP" altLang="en-US" sz="1400" dirty="0"/>
              <a:t>トヨタ自動車（株）ＨＰ　社会貢献活動</a:t>
            </a:r>
            <a:r>
              <a:rPr lang="en-US" altLang="ja-JP" sz="1400" dirty="0"/>
              <a:t>) (http://www.toyota.co.jp/jpn/sustainability/social_contribution/vision/) (</a:t>
            </a:r>
            <a:r>
              <a:rPr lang="ja-JP" altLang="en-US" sz="1400" dirty="0"/>
              <a:t>平成</a:t>
            </a:r>
            <a:r>
              <a:rPr lang="en-US" altLang="ja-JP" sz="1400" dirty="0"/>
              <a:t>30</a:t>
            </a:r>
            <a:r>
              <a:rPr lang="ja-JP" altLang="en-US" sz="1400" dirty="0"/>
              <a:t>年１月</a:t>
            </a:r>
            <a:r>
              <a:rPr lang="en-US" altLang="ja-JP" sz="1400" dirty="0"/>
              <a:t>26</a:t>
            </a:r>
            <a:r>
              <a:rPr lang="ja-JP" altLang="en-US" sz="1400" dirty="0"/>
              <a:t>日に利用</a:t>
            </a:r>
            <a:r>
              <a:rPr lang="en-US" altLang="ja-JP" sz="1400" dirty="0"/>
              <a:t>)</a:t>
            </a:r>
            <a:r>
              <a:rPr lang="ja-JP" altLang="en-US" sz="1400" dirty="0"/>
              <a:t> </a:t>
            </a:r>
            <a:endParaRPr kumimoji="1" lang="ja-JP" altLang="en-US" sz="1400" dirty="0"/>
          </a:p>
        </p:txBody>
      </p:sp>
      <p:sp>
        <p:nvSpPr>
          <p:cNvPr id="10" name="テキスト ボックス 9">
            <a:extLst>
              <a:ext uri="{FF2B5EF4-FFF2-40B4-BE49-F238E27FC236}">
                <a16:creationId xmlns:a16="http://schemas.microsoft.com/office/drawing/2014/main" id="{61B92227-DF4C-49E5-A2FD-D9CDB57F1EF6}"/>
              </a:ext>
            </a:extLst>
          </p:cNvPr>
          <p:cNvSpPr txBox="1"/>
          <p:nvPr/>
        </p:nvSpPr>
        <p:spPr>
          <a:xfrm>
            <a:off x="1394045" y="1485037"/>
            <a:ext cx="10086755"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t>上場会社　売上１位　トヨタ自動車株式</a:t>
            </a:r>
            <a:r>
              <a:rPr lang="ja-JP" altLang="en-US" sz="2400" dirty="0" smtClean="0"/>
              <a:t>会社の</a:t>
            </a:r>
            <a:r>
              <a:rPr lang="ja-JP" altLang="en-US" sz="2400" dirty="0"/>
              <a:t>例</a:t>
            </a:r>
            <a:endParaRPr kumimoji="1" lang="ja-JP" altLang="en-US" sz="8800" dirty="0"/>
          </a:p>
        </p:txBody>
      </p:sp>
      <p:sp>
        <p:nvSpPr>
          <p:cNvPr id="11" name="テキスト ボックス 10">
            <a:extLst>
              <a:ext uri="{FF2B5EF4-FFF2-40B4-BE49-F238E27FC236}">
                <a16:creationId xmlns:a16="http://schemas.microsoft.com/office/drawing/2014/main" id="{080808FD-4936-49EF-B395-A0ED25978C09}"/>
              </a:ext>
            </a:extLst>
          </p:cNvPr>
          <p:cNvSpPr txBox="1"/>
          <p:nvPr/>
        </p:nvSpPr>
        <p:spPr>
          <a:xfrm>
            <a:off x="1394044" y="1946702"/>
            <a:ext cx="10086755" cy="163121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dirty="0"/>
              <a:t>基本的な考え方　　　　　　　　　　　　　　　　　　　　　　　　　　　　　「クルマづくりを通じて社会に貢献する」本業を通じた社会貢献と「環境」「交通安全」「人材育成」をグローバル重点</a:t>
            </a:r>
            <a:r>
              <a:rPr lang="en-US" altLang="ja-JP" sz="2000" dirty="0"/>
              <a:t>3 </a:t>
            </a:r>
            <a:r>
              <a:rPr lang="ja-JP" altLang="en-US" sz="2000" dirty="0"/>
              <a:t>分野とし、それに各国・各地域の社会ニーズに応じた社会・文化」などの分野を加え、トヨタの持つ技術やノウハウといったリソーセスを活用しながら、積極的に活動を進めています。</a:t>
            </a:r>
            <a:endParaRPr lang="en-US" altLang="ja-JP" sz="2000" dirty="0"/>
          </a:p>
        </p:txBody>
      </p:sp>
      <p:pic>
        <p:nvPicPr>
          <p:cNvPr id="4" name="図 3">
            <a:extLst>
              <a:ext uri="{FF2B5EF4-FFF2-40B4-BE49-F238E27FC236}">
                <a16:creationId xmlns:a16="http://schemas.microsoft.com/office/drawing/2014/main" id="{652E2AFF-1E2E-4C6C-9E84-8FC2CEFF48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843" y="3577918"/>
            <a:ext cx="6589515" cy="2522600"/>
          </a:xfrm>
          <a:prstGeom prst="rect">
            <a:avLst/>
          </a:prstGeom>
        </p:spPr>
      </p:pic>
      <p:pic>
        <p:nvPicPr>
          <p:cNvPr id="3" name="図 2">
            <a:extLst>
              <a:ext uri="{FF2B5EF4-FFF2-40B4-BE49-F238E27FC236}">
                <a16:creationId xmlns:a16="http://schemas.microsoft.com/office/drawing/2014/main" id="{8C5D9AFF-D68B-4E03-A457-36680AE969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0038" y="3577918"/>
            <a:ext cx="4096681" cy="2522601"/>
          </a:xfrm>
          <a:prstGeom prst="rect">
            <a:avLst/>
          </a:prstGeom>
        </p:spPr>
      </p:pic>
    </p:spTree>
    <p:extLst>
      <p:ext uri="{BB962C8B-B14F-4D97-AF65-F5344CB8AC3E}">
        <p14:creationId xmlns:p14="http://schemas.microsoft.com/office/powerpoint/2010/main" val="20103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u"/>
            </a:pPr>
            <a:r>
              <a:rPr lang="ja-JP" altLang="en-US" sz="4000" b="1" dirty="0"/>
              <a:t>参考資料（社会貢献への</a:t>
            </a:r>
            <a:r>
              <a:rPr lang="ja-JP" altLang="en-US" sz="4000" b="1" dirty="0" smtClean="0"/>
              <a:t>取組）</a:t>
            </a:r>
            <a:endParaRPr kumimoji="1" lang="ja-JP" altLang="en-US" sz="4800" b="1" dirty="0"/>
          </a:p>
        </p:txBody>
      </p:sp>
      <p:sp>
        <p:nvSpPr>
          <p:cNvPr id="5" name="テキスト ボックス 4">
            <a:extLst>
              <a:ext uri="{FF2B5EF4-FFF2-40B4-BE49-F238E27FC236}">
                <a16:creationId xmlns:a16="http://schemas.microsoft.com/office/drawing/2014/main" id="{A52BA50B-6DC6-4A16-880A-F7A417089EEC}"/>
              </a:ext>
            </a:extLst>
          </p:cNvPr>
          <p:cNvSpPr txBox="1"/>
          <p:nvPr/>
        </p:nvSpPr>
        <p:spPr>
          <a:xfrm>
            <a:off x="1394046" y="6314754"/>
            <a:ext cx="10322334" cy="523220"/>
          </a:xfrm>
          <a:prstGeom prst="rect">
            <a:avLst/>
          </a:prstGeom>
          <a:noFill/>
        </p:spPr>
        <p:txBody>
          <a:bodyPr wrap="square" rtlCol="0">
            <a:spAutoFit/>
          </a:bodyPr>
          <a:lstStyle/>
          <a:p>
            <a:r>
              <a:rPr lang="en-US" altLang="ja-JP" sz="1400" dirty="0"/>
              <a:t>  </a:t>
            </a:r>
            <a:r>
              <a:rPr lang="ja-JP" altLang="en-US" sz="1400" dirty="0"/>
              <a:t>出典</a:t>
            </a:r>
            <a:r>
              <a:rPr lang="en-US" altLang="ja-JP" sz="1400" dirty="0"/>
              <a:t>:(</a:t>
            </a:r>
            <a:r>
              <a:rPr lang="ja-JP" altLang="en-US" sz="1400" dirty="0"/>
              <a:t>トヨタ自動車（株）ＨＰ　社会貢献活動</a:t>
            </a:r>
            <a:r>
              <a:rPr lang="en-US" altLang="ja-JP" sz="1400" dirty="0" smtClean="0"/>
              <a:t>) </a:t>
            </a:r>
            <a:r>
              <a:rPr lang="ja-JP" altLang="en-US" sz="1400" dirty="0" smtClean="0"/>
              <a:t>　　　　　　　　　　</a:t>
            </a:r>
            <a:r>
              <a:rPr lang="en-US" altLang="ja-JP" sz="1400" dirty="0" smtClean="0"/>
              <a:t>(</a:t>
            </a:r>
            <a:r>
              <a:rPr lang="en-US" altLang="ja-JP" sz="1400" dirty="0"/>
              <a:t>http://www.toyota.co.jp/jpn/sustainability/social_contribution/education/domestic</a:t>
            </a:r>
            <a:r>
              <a:rPr lang="en-US" altLang="ja-JP" sz="1400" dirty="0" smtClean="0"/>
              <a:t>/) </a:t>
            </a:r>
            <a:r>
              <a:rPr lang="en-US" altLang="ja-JP" sz="1400" dirty="0"/>
              <a:t>(</a:t>
            </a:r>
            <a:r>
              <a:rPr lang="ja-JP" altLang="en-US" sz="1400" dirty="0"/>
              <a:t>平成</a:t>
            </a:r>
            <a:r>
              <a:rPr lang="en-US" altLang="ja-JP" sz="1400" dirty="0"/>
              <a:t>30</a:t>
            </a:r>
            <a:r>
              <a:rPr lang="ja-JP" altLang="en-US" sz="1400" dirty="0"/>
              <a:t>年１月</a:t>
            </a:r>
            <a:r>
              <a:rPr lang="en-US" altLang="ja-JP" sz="1400" dirty="0"/>
              <a:t>26</a:t>
            </a:r>
            <a:r>
              <a:rPr lang="ja-JP" altLang="en-US" sz="1400" dirty="0"/>
              <a:t>日に利用</a:t>
            </a:r>
            <a:r>
              <a:rPr lang="en-US" altLang="ja-JP" sz="1400" dirty="0"/>
              <a:t>)</a:t>
            </a:r>
            <a:r>
              <a:rPr lang="ja-JP" altLang="en-US" sz="1400" dirty="0"/>
              <a:t> </a:t>
            </a:r>
            <a:endParaRPr kumimoji="1" lang="ja-JP" altLang="en-US" sz="1400" dirty="0"/>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9805" y="1197338"/>
            <a:ext cx="7975927" cy="5155556"/>
          </a:xfrm>
          <a:prstGeom prst="rect">
            <a:avLst/>
          </a:prstGeom>
        </p:spPr>
      </p:pic>
    </p:spTree>
    <p:extLst>
      <p:ext uri="{BB962C8B-B14F-4D97-AF65-F5344CB8AC3E}">
        <p14:creationId xmlns:p14="http://schemas.microsoft.com/office/powerpoint/2010/main" val="932821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u"/>
            </a:pPr>
            <a:r>
              <a:rPr lang="ja-JP" altLang="en-US" sz="4000" b="1" dirty="0"/>
              <a:t>参考資料（社会貢献への</a:t>
            </a:r>
            <a:r>
              <a:rPr lang="ja-JP" altLang="en-US" sz="4000" b="1" dirty="0" smtClean="0"/>
              <a:t>取組）</a:t>
            </a:r>
            <a:endParaRPr kumimoji="1" lang="ja-JP" altLang="en-US" sz="4800" b="1" dirty="0"/>
          </a:p>
        </p:txBody>
      </p:sp>
      <p:sp>
        <p:nvSpPr>
          <p:cNvPr id="5" name="テキスト ボックス 4">
            <a:extLst>
              <a:ext uri="{FF2B5EF4-FFF2-40B4-BE49-F238E27FC236}">
                <a16:creationId xmlns:a16="http://schemas.microsoft.com/office/drawing/2014/main" id="{A52BA50B-6DC6-4A16-880A-F7A417089EEC}"/>
              </a:ext>
            </a:extLst>
          </p:cNvPr>
          <p:cNvSpPr txBox="1"/>
          <p:nvPr/>
        </p:nvSpPr>
        <p:spPr>
          <a:xfrm>
            <a:off x="1394046" y="6314754"/>
            <a:ext cx="10322334" cy="523220"/>
          </a:xfrm>
          <a:prstGeom prst="rect">
            <a:avLst/>
          </a:prstGeom>
          <a:noFill/>
        </p:spPr>
        <p:txBody>
          <a:bodyPr wrap="square" rtlCol="0">
            <a:spAutoFit/>
          </a:bodyPr>
          <a:lstStyle/>
          <a:p>
            <a:r>
              <a:rPr lang="en-US" altLang="ja-JP" sz="1400" dirty="0"/>
              <a:t>  </a:t>
            </a:r>
            <a:r>
              <a:rPr lang="ja-JP" altLang="en-US" sz="1400" dirty="0"/>
              <a:t>出典</a:t>
            </a:r>
            <a:r>
              <a:rPr lang="en-US" altLang="ja-JP" sz="1400" dirty="0" smtClean="0"/>
              <a:t>:(</a:t>
            </a:r>
            <a:r>
              <a:rPr lang="ja-JP" altLang="en-US" sz="1400" dirty="0" smtClean="0"/>
              <a:t>本田技研工業（</a:t>
            </a:r>
            <a:r>
              <a:rPr lang="ja-JP" altLang="en-US" sz="1400" dirty="0"/>
              <a:t>株）ＨＰ　</a:t>
            </a:r>
            <a:r>
              <a:rPr lang="ja-JP" altLang="en-US" sz="1400" dirty="0" smtClean="0"/>
              <a:t>社会活動</a:t>
            </a:r>
            <a:r>
              <a:rPr lang="en-US" altLang="ja-JP" sz="1400" dirty="0"/>
              <a:t>) (http://www.honda.co.jp/philanthropy/rinen.html) </a:t>
            </a:r>
            <a:endParaRPr lang="en-US" altLang="ja-JP" sz="1400" dirty="0" smtClean="0"/>
          </a:p>
          <a:p>
            <a:r>
              <a:rPr lang="ja-JP" altLang="en-US" sz="1400" dirty="0" smtClean="0"/>
              <a:t>　　　　　　　　　　　　　　　　　　　　　　　　　　　　　　　　　　　　　　　　　　　</a:t>
            </a:r>
            <a:r>
              <a:rPr lang="en-US" altLang="ja-JP" sz="1400" dirty="0" smtClean="0"/>
              <a:t>(</a:t>
            </a:r>
            <a:r>
              <a:rPr lang="ja-JP" altLang="en-US" sz="1400" dirty="0"/>
              <a:t>平成</a:t>
            </a:r>
            <a:r>
              <a:rPr lang="en-US" altLang="ja-JP" sz="1400" dirty="0"/>
              <a:t>30</a:t>
            </a:r>
            <a:r>
              <a:rPr lang="ja-JP" altLang="en-US" sz="1400" dirty="0"/>
              <a:t>年１月</a:t>
            </a:r>
            <a:r>
              <a:rPr lang="en-US" altLang="ja-JP" sz="1400" dirty="0"/>
              <a:t>26</a:t>
            </a:r>
            <a:r>
              <a:rPr lang="ja-JP" altLang="en-US" sz="1400" dirty="0"/>
              <a:t>日に利用</a:t>
            </a:r>
            <a:r>
              <a:rPr lang="en-US" altLang="ja-JP" sz="1400" dirty="0"/>
              <a:t>)</a:t>
            </a:r>
            <a:r>
              <a:rPr lang="ja-JP" altLang="en-US" sz="1400" dirty="0"/>
              <a:t> </a:t>
            </a:r>
            <a:endParaRPr kumimoji="1" lang="ja-JP" altLang="en-US" sz="1400" dirty="0"/>
          </a:p>
        </p:txBody>
      </p:sp>
      <p:sp>
        <p:nvSpPr>
          <p:cNvPr id="10" name="テキスト ボックス 9">
            <a:extLst>
              <a:ext uri="{FF2B5EF4-FFF2-40B4-BE49-F238E27FC236}">
                <a16:creationId xmlns:a16="http://schemas.microsoft.com/office/drawing/2014/main" id="{61B92227-DF4C-49E5-A2FD-D9CDB57F1EF6}"/>
              </a:ext>
            </a:extLst>
          </p:cNvPr>
          <p:cNvSpPr txBox="1"/>
          <p:nvPr/>
        </p:nvSpPr>
        <p:spPr>
          <a:xfrm>
            <a:off x="1394045" y="1485037"/>
            <a:ext cx="10086755"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t>上場会社　</a:t>
            </a:r>
            <a:r>
              <a:rPr lang="ja-JP" altLang="en-US" sz="2400" dirty="0" smtClean="0"/>
              <a:t>売上２位</a:t>
            </a:r>
            <a:r>
              <a:rPr lang="ja-JP" altLang="en-US" sz="2400" dirty="0"/>
              <a:t>　本田技研工業株式</a:t>
            </a:r>
            <a:r>
              <a:rPr lang="ja-JP" altLang="en-US" sz="2400" dirty="0" smtClean="0"/>
              <a:t>会社の</a:t>
            </a:r>
            <a:r>
              <a:rPr lang="ja-JP" altLang="en-US" sz="2400" dirty="0"/>
              <a:t>例</a:t>
            </a:r>
            <a:endParaRPr kumimoji="1" lang="ja-JP" altLang="en-US" sz="8800" dirty="0"/>
          </a:p>
        </p:txBody>
      </p:sp>
      <p:sp>
        <p:nvSpPr>
          <p:cNvPr id="11" name="テキスト ボックス 10">
            <a:extLst>
              <a:ext uri="{FF2B5EF4-FFF2-40B4-BE49-F238E27FC236}">
                <a16:creationId xmlns:a16="http://schemas.microsoft.com/office/drawing/2014/main" id="{080808FD-4936-49EF-B395-A0ED25978C09}"/>
              </a:ext>
            </a:extLst>
          </p:cNvPr>
          <p:cNvSpPr txBox="1"/>
          <p:nvPr/>
        </p:nvSpPr>
        <p:spPr>
          <a:xfrm>
            <a:off x="1530678" y="3444230"/>
            <a:ext cx="10086755" cy="132343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dirty="0" smtClean="0"/>
              <a:t>活動理念　　　　　　　　　　　　　　　　　　　　　　　　　　　　　　　　　●</a:t>
            </a:r>
            <a:r>
              <a:rPr lang="ja-JP" altLang="en-US" sz="2000" dirty="0"/>
              <a:t>地球的視野に立ち、「商品・技術」を通じて社会に貢献</a:t>
            </a:r>
            <a:r>
              <a:rPr lang="ja-JP" altLang="en-US" sz="2000" dirty="0" smtClean="0"/>
              <a:t>する　　　　　　　　　●</a:t>
            </a:r>
            <a:r>
              <a:rPr lang="ja-JP" altLang="en-US" sz="2000" dirty="0"/>
              <a:t>良き企業市民として地域に根付き、社会的責任を</a:t>
            </a:r>
            <a:r>
              <a:rPr lang="ja-JP" altLang="en-US" sz="2000" dirty="0" smtClean="0"/>
              <a:t>果たす　　　　　　　　　　　●</a:t>
            </a:r>
            <a:r>
              <a:rPr lang="ja-JP" altLang="en-US" sz="2000" dirty="0"/>
              <a:t>次世代のために、心豊かで活力のある人と社会づくりに</a:t>
            </a:r>
            <a:r>
              <a:rPr lang="ja-JP" altLang="en-US" sz="2000" dirty="0" smtClean="0"/>
              <a:t>努める</a:t>
            </a:r>
            <a:endParaRPr lang="en-US" altLang="ja-JP" sz="2000" dirty="0"/>
          </a:p>
        </p:txBody>
      </p:sp>
      <p:sp>
        <p:nvSpPr>
          <p:cNvPr id="9" name="テキスト ボックス 8">
            <a:extLst>
              <a:ext uri="{FF2B5EF4-FFF2-40B4-BE49-F238E27FC236}">
                <a16:creationId xmlns:a16="http://schemas.microsoft.com/office/drawing/2014/main" id="{080808FD-4936-49EF-B395-A0ED25978C09}"/>
              </a:ext>
            </a:extLst>
          </p:cNvPr>
          <p:cNvSpPr txBox="1"/>
          <p:nvPr/>
        </p:nvSpPr>
        <p:spPr>
          <a:xfrm>
            <a:off x="1546443" y="1888259"/>
            <a:ext cx="10086755" cy="1631216"/>
          </a:xfrm>
          <a:prstGeom prst="rect">
            <a:avLst/>
          </a:prstGeom>
          <a:noFill/>
        </p:spPr>
        <p:txBody>
          <a:bodyPr wrap="square" rtlCol="0">
            <a:spAutoFit/>
          </a:bodyPr>
          <a:lstStyle/>
          <a:p>
            <a:pPr marL="342900" indent="-342900">
              <a:buFont typeface="Wingdings" panose="05000000000000000000" pitchFamily="2" charset="2"/>
              <a:buChar char="l"/>
            </a:pPr>
            <a:r>
              <a:rPr lang="en-US" altLang="ja-JP" sz="2000" dirty="0"/>
              <a:t>Honda</a:t>
            </a:r>
            <a:r>
              <a:rPr lang="ja-JP" altLang="en-US" sz="2000" dirty="0"/>
              <a:t>　社会活動の</a:t>
            </a:r>
            <a:r>
              <a:rPr lang="ja-JP" altLang="en-US" sz="2000" dirty="0" smtClean="0"/>
              <a:t>想い</a:t>
            </a:r>
            <a:endParaRPr lang="en-US" altLang="ja-JP" sz="2000" dirty="0" smtClean="0"/>
          </a:p>
          <a:p>
            <a:pPr marL="342900" indent="-342900">
              <a:buFont typeface="Wingdings" panose="05000000000000000000" pitchFamily="2" charset="2"/>
              <a:buChar char="l"/>
            </a:pPr>
            <a:r>
              <a:rPr lang="en-US" altLang="ja-JP" sz="2000" dirty="0"/>
              <a:t>Honda</a:t>
            </a:r>
            <a:r>
              <a:rPr lang="ja-JP" altLang="en-US" sz="2000" dirty="0"/>
              <a:t>社会活動のめざす</a:t>
            </a:r>
            <a:r>
              <a:rPr lang="ja-JP" altLang="en-US" sz="2000" dirty="0" smtClean="0"/>
              <a:t>もの　　　　　　　　　　　　　　　　　　　　　　</a:t>
            </a:r>
            <a:r>
              <a:rPr lang="en-US" altLang="ja-JP" sz="2000" dirty="0" smtClean="0"/>
              <a:t>Honda</a:t>
            </a:r>
            <a:r>
              <a:rPr lang="ja-JP" altLang="en-US" sz="2000" dirty="0"/>
              <a:t>の企業理念である“人間尊重”と“三つの喜び”を基本に</a:t>
            </a:r>
            <a:r>
              <a:rPr lang="ja-JP" altLang="en-US" sz="2000" dirty="0" smtClean="0"/>
              <a:t>、　　　　　　　　　企業市民としての活動を通じて世界中の人々と喜びを分かちあい、　　　　　　　その</a:t>
            </a:r>
            <a:r>
              <a:rPr lang="ja-JP" altLang="en-US" sz="2000" dirty="0"/>
              <a:t>存在を期待される企業になる</a:t>
            </a:r>
            <a:r>
              <a:rPr lang="ja-JP" altLang="en-US" sz="2000" dirty="0" smtClean="0"/>
              <a:t>こと</a:t>
            </a:r>
            <a:endParaRPr lang="en-US" altLang="ja-JP" sz="2000" dirty="0"/>
          </a:p>
        </p:txBody>
      </p:sp>
      <p:sp>
        <p:nvSpPr>
          <p:cNvPr id="12" name="テキスト ボックス 11">
            <a:extLst>
              <a:ext uri="{FF2B5EF4-FFF2-40B4-BE49-F238E27FC236}">
                <a16:creationId xmlns:a16="http://schemas.microsoft.com/office/drawing/2014/main" id="{080808FD-4936-49EF-B395-A0ED25978C09}"/>
              </a:ext>
            </a:extLst>
          </p:cNvPr>
          <p:cNvSpPr txBox="1"/>
          <p:nvPr/>
        </p:nvSpPr>
        <p:spPr>
          <a:xfrm>
            <a:off x="1538560" y="4736116"/>
            <a:ext cx="10086755" cy="163121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dirty="0" smtClean="0"/>
              <a:t>活動</a:t>
            </a:r>
            <a:r>
              <a:rPr lang="ja-JP" altLang="en-US" sz="2000" dirty="0"/>
              <a:t>方針</a:t>
            </a:r>
          </a:p>
          <a:p>
            <a:pPr marL="342900" indent="-342900">
              <a:buFont typeface="Wingdings" panose="05000000000000000000" pitchFamily="2" charset="2"/>
              <a:buChar char="l"/>
            </a:pPr>
            <a:r>
              <a:rPr lang="en-US" altLang="ja-JP" sz="2000" dirty="0"/>
              <a:t>Honda</a:t>
            </a:r>
            <a:r>
              <a:rPr lang="ja-JP" altLang="en-US" sz="2000" dirty="0"/>
              <a:t>は、夢のある明日の社会づくりを</a:t>
            </a:r>
            <a:r>
              <a:rPr lang="ja-JP" altLang="en-US" sz="2000" dirty="0" smtClean="0"/>
              <a:t>めざして　　　　　　　　　　　　　　　●</a:t>
            </a:r>
            <a:r>
              <a:rPr lang="ja-JP" altLang="en-US" sz="2000" dirty="0"/>
              <a:t>未来を創る子どもの育成支援活動を</a:t>
            </a:r>
            <a:r>
              <a:rPr lang="ja-JP" altLang="en-US" sz="2000" dirty="0" smtClean="0"/>
              <a:t>行います　　　　　　　　　　　　　　　　●</a:t>
            </a:r>
            <a:r>
              <a:rPr lang="ja-JP" altLang="en-US" sz="2000" dirty="0"/>
              <a:t>地球環境を守る活動を</a:t>
            </a:r>
            <a:r>
              <a:rPr lang="ja-JP" altLang="en-US" sz="2000" dirty="0" smtClean="0"/>
              <a:t>行います　　　　　　　　　　　　　　　　　　　　　　●</a:t>
            </a:r>
            <a:r>
              <a:rPr lang="ja-JP" altLang="en-US" sz="2000" dirty="0"/>
              <a:t>交通安全の教育・普及活動を行います</a:t>
            </a:r>
            <a:endParaRPr lang="en-US" altLang="ja-JP" sz="2000" dirty="0"/>
          </a:p>
        </p:txBody>
      </p:sp>
    </p:spTree>
    <p:extLst>
      <p:ext uri="{BB962C8B-B14F-4D97-AF65-F5344CB8AC3E}">
        <p14:creationId xmlns:p14="http://schemas.microsoft.com/office/powerpoint/2010/main" val="276115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u"/>
            </a:pPr>
            <a:r>
              <a:rPr lang="ja-JP" altLang="en-US" sz="4000" b="1" dirty="0"/>
              <a:t>参考資料（社会貢献への</a:t>
            </a:r>
            <a:r>
              <a:rPr lang="ja-JP" altLang="en-US" sz="4000" b="1" dirty="0" smtClean="0"/>
              <a:t>取組）</a:t>
            </a:r>
            <a:endParaRPr kumimoji="1" lang="ja-JP" altLang="en-US" sz="4800" b="1" dirty="0"/>
          </a:p>
        </p:txBody>
      </p:sp>
      <p:sp>
        <p:nvSpPr>
          <p:cNvPr id="5" name="テキスト ボックス 4">
            <a:extLst>
              <a:ext uri="{FF2B5EF4-FFF2-40B4-BE49-F238E27FC236}">
                <a16:creationId xmlns:a16="http://schemas.microsoft.com/office/drawing/2014/main" id="{A52BA50B-6DC6-4A16-880A-F7A417089EEC}"/>
              </a:ext>
            </a:extLst>
          </p:cNvPr>
          <p:cNvSpPr txBox="1"/>
          <p:nvPr/>
        </p:nvSpPr>
        <p:spPr>
          <a:xfrm>
            <a:off x="1394046" y="6314754"/>
            <a:ext cx="10322334" cy="523220"/>
          </a:xfrm>
          <a:prstGeom prst="rect">
            <a:avLst/>
          </a:prstGeom>
          <a:noFill/>
        </p:spPr>
        <p:txBody>
          <a:bodyPr wrap="square" rtlCol="0">
            <a:spAutoFit/>
          </a:bodyPr>
          <a:lstStyle/>
          <a:p>
            <a:r>
              <a:rPr lang="en-US" altLang="ja-JP" sz="1400" dirty="0"/>
              <a:t>  </a:t>
            </a:r>
            <a:r>
              <a:rPr lang="ja-JP" altLang="en-US" sz="1400" dirty="0"/>
              <a:t>出典</a:t>
            </a:r>
            <a:r>
              <a:rPr lang="en-US" altLang="ja-JP" sz="1400" dirty="0" smtClean="0"/>
              <a:t>:(</a:t>
            </a:r>
            <a:r>
              <a:rPr lang="ja-JP" altLang="en-US" sz="1400" dirty="0" smtClean="0"/>
              <a:t>本田技研工業（</a:t>
            </a:r>
            <a:r>
              <a:rPr lang="ja-JP" altLang="en-US" sz="1400" dirty="0"/>
              <a:t>株）ＨＰ　</a:t>
            </a:r>
            <a:r>
              <a:rPr lang="ja-JP" altLang="en-US" sz="1400" dirty="0" smtClean="0"/>
              <a:t>社会活動</a:t>
            </a:r>
            <a:r>
              <a:rPr lang="en-US" altLang="ja-JP" sz="1400" dirty="0"/>
              <a:t>) (http://www.honda.co.jp/philanthropy/rinen.html) </a:t>
            </a:r>
          </a:p>
          <a:p>
            <a:r>
              <a:rPr lang="ja-JP" altLang="en-US" sz="1400" dirty="0"/>
              <a:t>　　　　　　　　　　　　　　　　　　　　　　　　　　　　　　　　　　　　　　　　　　　</a:t>
            </a:r>
            <a:r>
              <a:rPr lang="en-US" altLang="ja-JP" sz="1400" dirty="0"/>
              <a:t>(</a:t>
            </a:r>
            <a:r>
              <a:rPr lang="ja-JP" altLang="en-US" sz="1400" dirty="0"/>
              <a:t>平成</a:t>
            </a:r>
            <a:r>
              <a:rPr lang="en-US" altLang="ja-JP" sz="1400" dirty="0"/>
              <a:t>30</a:t>
            </a:r>
            <a:r>
              <a:rPr lang="ja-JP" altLang="en-US" sz="1400" dirty="0"/>
              <a:t>年１月</a:t>
            </a:r>
            <a:r>
              <a:rPr lang="en-US" altLang="ja-JP" sz="1400" dirty="0"/>
              <a:t>26</a:t>
            </a:r>
            <a:r>
              <a:rPr lang="ja-JP" altLang="en-US" sz="1400" dirty="0"/>
              <a:t>日に利用</a:t>
            </a:r>
            <a:r>
              <a:rPr lang="en-US" altLang="ja-JP" sz="1400" dirty="0"/>
              <a:t>)</a:t>
            </a:r>
            <a:r>
              <a:rPr lang="ja-JP" altLang="en-US" sz="1400" dirty="0"/>
              <a:t> </a:t>
            </a:r>
            <a:endParaRPr kumimoji="1" lang="ja-JP" altLang="en-US" sz="1400" dirty="0"/>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7321" y="1117835"/>
            <a:ext cx="6957357" cy="5115038"/>
          </a:xfrm>
          <a:prstGeom prst="rect">
            <a:avLst/>
          </a:prstGeom>
        </p:spPr>
      </p:pic>
    </p:spTree>
    <p:extLst>
      <p:ext uri="{BB962C8B-B14F-4D97-AF65-F5344CB8AC3E}">
        <p14:creationId xmlns:p14="http://schemas.microsoft.com/office/powerpoint/2010/main" val="3544280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u"/>
            </a:pPr>
            <a:r>
              <a:rPr lang="ja-JP" altLang="en-US" sz="4000" b="1" dirty="0"/>
              <a:t>参考資料（社会貢献への</a:t>
            </a:r>
            <a:r>
              <a:rPr lang="ja-JP" altLang="en-US" sz="4000" b="1" dirty="0" smtClean="0"/>
              <a:t>取組）</a:t>
            </a:r>
            <a:endParaRPr kumimoji="1" lang="ja-JP" altLang="en-US" sz="4800" b="1" dirty="0"/>
          </a:p>
        </p:txBody>
      </p:sp>
      <p:sp>
        <p:nvSpPr>
          <p:cNvPr id="5" name="テキスト ボックス 4">
            <a:extLst>
              <a:ext uri="{FF2B5EF4-FFF2-40B4-BE49-F238E27FC236}">
                <a16:creationId xmlns:a16="http://schemas.microsoft.com/office/drawing/2014/main" id="{A52BA50B-6DC6-4A16-880A-F7A417089EEC}"/>
              </a:ext>
            </a:extLst>
          </p:cNvPr>
          <p:cNvSpPr txBox="1"/>
          <p:nvPr/>
        </p:nvSpPr>
        <p:spPr>
          <a:xfrm>
            <a:off x="1394046" y="6314754"/>
            <a:ext cx="10322334" cy="523220"/>
          </a:xfrm>
          <a:prstGeom prst="rect">
            <a:avLst/>
          </a:prstGeom>
          <a:noFill/>
        </p:spPr>
        <p:txBody>
          <a:bodyPr wrap="square" rtlCol="0">
            <a:spAutoFit/>
          </a:bodyPr>
          <a:lstStyle/>
          <a:p>
            <a:r>
              <a:rPr lang="en-US" altLang="ja-JP" sz="1400" dirty="0"/>
              <a:t>  </a:t>
            </a:r>
            <a:r>
              <a:rPr lang="ja-JP" altLang="en-US" sz="1400" dirty="0"/>
              <a:t>出典</a:t>
            </a:r>
            <a:r>
              <a:rPr lang="en-US" altLang="ja-JP" sz="1400" dirty="0" smtClean="0"/>
              <a:t>:(</a:t>
            </a:r>
            <a:r>
              <a:rPr lang="ja-JP" altLang="en-US" sz="1400" dirty="0" smtClean="0"/>
              <a:t>日産自動車</a:t>
            </a:r>
            <a:r>
              <a:rPr lang="ja-JP" altLang="en-US" sz="1400" dirty="0"/>
              <a:t>（株）ＨＰ　社会</a:t>
            </a:r>
            <a:r>
              <a:rPr lang="ja-JP" altLang="en-US" sz="1400" dirty="0" smtClean="0"/>
              <a:t>貢献の取り組み</a:t>
            </a:r>
            <a:r>
              <a:rPr lang="en-US" altLang="ja-JP" sz="1400" dirty="0" smtClean="0"/>
              <a:t>) </a:t>
            </a:r>
            <a:r>
              <a:rPr lang="en-US" altLang="ja-JP" sz="1400" dirty="0"/>
              <a:t>(https://www.nissan-global.com/JP/CITIZENSHIP</a:t>
            </a:r>
            <a:r>
              <a:rPr lang="en-US" altLang="ja-JP" sz="1400" dirty="0" smtClean="0"/>
              <a:t>/)</a:t>
            </a:r>
          </a:p>
          <a:p>
            <a:r>
              <a:rPr lang="ja-JP" altLang="en-US" sz="1400" dirty="0" smtClean="0"/>
              <a:t>　　　　　　　　　　　　　　　　　　　　　　　　　　　　　　　　　　　　　　　　　　　</a:t>
            </a:r>
            <a:r>
              <a:rPr lang="en-US" altLang="ja-JP" sz="1400" dirty="0" smtClean="0"/>
              <a:t> </a:t>
            </a:r>
            <a:r>
              <a:rPr lang="en-US" altLang="ja-JP" sz="1400" dirty="0"/>
              <a:t>(</a:t>
            </a:r>
            <a:r>
              <a:rPr lang="ja-JP" altLang="en-US" sz="1400" dirty="0"/>
              <a:t>平成</a:t>
            </a:r>
            <a:r>
              <a:rPr lang="en-US" altLang="ja-JP" sz="1400" dirty="0"/>
              <a:t>30</a:t>
            </a:r>
            <a:r>
              <a:rPr lang="ja-JP" altLang="en-US" sz="1400" dirty="0"/>
              <a:t>年１月</a:t>
            </a:r>
            <a:r>
              <a:rPr lang="en-US" altLang="ja-JP" sz="1400" dirty="0"/>
              <a:t>26</a:t>
            </a:r>
            <a:r>
              <a:rPr lang="ja-JP" altLang="en-US" sz="1400" dirty="0"/>
              <a:t>日に利用</a:t>
            </a:r>
            <a:r>
              <a:rPr lang="en-US" altLang="ja-JP" sz="1400" dirty="0"/>
              <a:t>)</a:t>
            </a:r>
            <a:r>
              <a:rPr lang="ja-JP" altLang="en-US" sz="1400" dirty="0"/>
              <a:t> </a:t>
            </a:r>
            <a:endParaRPr kumimoji="1" lang="ja-JP" altLang="en-US" sz="1400" dirty="0"/>
          </a:p>
        </p:txBody>
      </p:sp>
      <p:sp>
        <p:nvSpPr>
          <p:cNvPr id="10" name="テキスト ボックス 9">
            <a:extLst>
              <a:ext uri="{FF2B5EF4-FFF2-40B4-BE49-F238E27FC236}">
                <a16:creationId xmlns:a16="http://schemas.microsoft.com/office/drawing/2014/main" id="{61B92227-DF4C-49E5-A2FD-D9CDB57F1EF6}"/>
              </a:ext>
            </a:extLst>
          </p:cNvPr>
          <p:cNvSpPr txBox="1"/>
          <p:nvPr/>
        </p:nvSpPr>
        <p:spPr>
          <a:xfrm>
            <a:off x="1394045" y="1485037"/>
            <a:ext cx="10086755"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t>上場会社　</a:t>
            </a:r>
            <a:r>
              <a:rPr lang="ja-JP" altLang="en-US" sz="2400" dirty="0" smtClean="0"/>
              <a:t>売上３位</a:t>
            </a:r>
            <a:r>
              <a:rPr lang="ja-JP" altLang="en-US" sz="2400" dirty="0"/>
              <a:t>　</a:t>
            </a:r>
            <a:r>
              <a:rPr lang="ja-JP" altLang="en-US" sz="2400" dirty="0" smtClean="0"/>
              <a:t>日産自動車株式会社の</a:t>
            </a:r>
            <a:r>
              <a:rPr lang="ja-JP" altLang="en-US" sz="2400" dirty="0"/>
              <a:t>例</a:t>
            </a:r>
            <a:endParaRPr kumimoji="1" lang="ja-JP" altLang="en-US" sz="8800" dirty="0"/>
          </a:p>
        </p:txBody>
      </p:sp>
      <p:sp>
        <p:nvSpPr>
          <p:cNvPr id="11" name="テキスト ボックス 10">
            <a:extLst>
              <a:ext uri="{FF2B5EF4-FFF2-40B4-BE49-F238E27FC236}">
                <a16:creationId xmlns:a16="http://schemas.microsoft.com/office/drawing/2014/main" id="{080808FD-4936-49EF-B395-A0ED25978C09}"/>
              </a:ext>
            </a:extLst>
          </p:cNvPr>
          <p:cNvSpPr txBox="1"/>
          <p:nvPr/>
        </p:nvSpPr>
        <p:spPr>
          <a:xfrm>
            <a:off x="1394044" y="1946702"/>
            <a:ext cx="10086755"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dirty="0"/>
              <a:t>基本的な</a:t>
            </a:r>
            <a:r>
              <a:rPr lang="ja-JP" altLang="en-US" sz="2000" dirty="0" smtClean="0"/>
              <a:t>考え方</a:t>
            </a:r>
            <a:endParaRPr lang="en-US" altLang="ja-JP" sz="2000" dirty="0" smtClean="0"/>
          </a:p>
          <a:p>
            <a:pPr marL="342900" indent="-342900">
              <a:buFont typeface="Wingdings" panose="05000000000000000000" pitchFamily="2" charset="2"/>
              <a:buChar char="l"/>
            </a:pPr>
            <a:r>
              <a:rPr lang="ja-JP" altLang="en-US" sz="2000" dirty="0" smtClean="0"/>
              <a:t>日産</a:t>
            </a:r>
            <a:r>
              <a:rPr lang="ja-JP" altLang="en-US" sz="2000" dirty="0"/>
              <a:t>自動車は「人々の生活を豊かに」したいと考えています。日産ならではの価値を創造し、社会に必要とされる企業であり続けたいとの願いをこめたビジョンです。このビジョンのもと、グローバルコミュニティの一員として、世界各地の日産の事業所や社員が、次世代へと続く社会の発展のために、教育や環境や人道支援等の分野で、企業市民としての活動に積極的に取り組んでいます。</a:t>
            </a:r>
            <a:endParaRPr lang="en-US" altLang="ja-JP" sz="2000" dirty="0"/>
          </a:p>
        </p:txBody>
      </p:sp>
      <p:sp>
        <p:nvSpPr>
          <p:cNvPr id="9" name="テキスト ボックス 8">
            <a:extLst>
              <a:ext uri="{FF2B5EF4-FFF2-40B4-BE49-F238E27FC236}">
                <a16:creationId xmlns:a16="http://schemas.microsoft.com/office/drawing/2014/main" id="{080808FD-4936-49EF-B395-A0ED25978C09}"/>
              </a:ext>
            </a:extLst>
          </p:cNvPr>
          <p:cNvSpPr txBox="1"/>
          <p:nvPr/>
        </p:nvSpPr>
        <p:spPr>
          <a:xfrm>
            <a:off x="1394044" y="3885694"/>
            <a:ext cx="10086755" cy="132343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dirty="0"/>
              <a:t>実際の活動にあたっては、世界各国の日産の事業所が同じビジョンをグローバルで共有しながら、国や地域の実情やニーズに合った活動を展開しています</a:t>
            </a:r>
            <a:r>
              <a:rPr lang="ja-JP" altLang="en-US" sz="2000" dirty="0" smtClean="0"/>
              <a:t>。　　　　事業所</a:t>
            </a:r>
            <a:r>
              <a:rPr lang="ja-JP" altLang="en-US" sz="2000" dirty="0"/>
              <a:t>近隣においては、雇用の創出など経済的貢献のみならず、社会的な貢献を通じて、地域コミュニケーションとの良好かつ強固な関係づくりに努めています。</a:t>
            </a:r>
            <a:endParaRPr lang="en-US" altLang="ja-JP" sz="2000" dirty="0"/>
          </a:p>
        </p:txBody>
      </p:sp>
    </p:spTree>
    <p:extLst>
      <p:ext uri="{BB962C8B-B14F-4D97-AF65-F5344CB8AC3E}">
        <p14:creationId xmlns:p14="http://schemas.microsoft.com/office/powerpoint/2010/main" val="7510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u"/>
            </a:pPr>
            <a:r>
              <a:rPr lang="ja-JP" altLang="en-US" sz="4000" b="1" dirty="0"/>
              <a:t>参考資料（社会貢献への</a:t>
            </a:r>
            <a:r>
              <a:rPr lang="ja-JP" altLang="en-US" sz="4000" b="1" dirty="0" smtClean="0"/>
              <a:t>取組）</a:t>
            </a:r>
            <a:endParaRPr kumimoji="1" lang="ja-JP" altLang="en-US" sz="4800" b="1" dirty="0"/>
          </a:p>
        </p:txBody>
      </p:sp>
      <p:sp>
        <p:nvSpPr>
          <p:cNvPr id="5" name="テキスト ボックス 4">
            <a:extLst>
              <a:ext uri="{FF2B5EF4-FFF2-40B4-BE49-F238E27FC236}">
                <a16:creationId xmlns:a16="http://schemas.microsoft.com/office/drawing/2014/main" id="{A52BA50B-6DC6-4A16-880A-F7A417089EEC}"/>
              </a:ext>
            </a:extLst>
          </p:cNvPr>
          <p:cNvSpPr txBox="1"/>
          <p:nvPr/>
        </p:nvSpPr>
        <p:spPr>
          <a:xfrm>
            <a:off x="1394046" y="6314754"/>
            <a:ext cx="10322334" cy="523220"/>
          </a:xfrm>
          <a:prstGeom prst="rect">
            <a:avLst/>
          </a:prstGeom>
          <a:noFill/>
        </p:spPr>
        <p:txBody>
          <a:bodyPr wrap="square" rtlCol="0">
            <a:spAutoFit/>
          </a:bodyPr>
          <a:lstStyle/>
          <a:p>
            <a:r>
              <a:rPr lang="en-US" altLang="ja-JP" sz="1400" dirty="0"/>
              <a:t>  </a:t>
            </a:r>
            <a:r>
              <a:rPr lang="ja-JP" altLang="en-US" sz="1400" dirty="0"/>
              <a:t>出典</a:t>
            </a:r>
            <a:r>
              <a:rPr lang="en-US" altLang="ja-JP" sz="1400" dirty="0" smtClean="0"/>
              <a:t>:(</a:t>
            </a:r>
            <a:r>
              <a:rPr lang="ja-JP" altLang="en-US" sz="1400" dirty="0" smtClean="0"/>
              <a:t>日産自動車</a:t>
            </a:r>
            <a:r>
              <a:rPr lang="ja-JP" altLang="en-US" sz="1400" dirty="0"/>
              <a:t>（株）ＨＰ　社会</a:t>
            </a:r>
            <a:r>
              <a:rPr lang="ja-JP" altLang="en-US" sz="1400" dirty="0" smtClean="0"/>
              <a:t>貢献の取り組み</a:t>
            </a:r>
            <a:r>
              <a:rPr lang="en-US" altLang="ja-JP" sz="1400" dirty="0" smtClean="0"/>
              <a:t>) </a:t>
            </a:r>
            <a:r>
              <a:rPr lang="en-US" altLang="ja-JP" sz="1400" dirty="0"/>
              <a:t>(https://www.nissan-global.com/JP/CITIZENSHIP</a:t>
            </a:r>
            <a:r>
              <a:rPr lang="en-US" altLang="ja-JP" sz="1400" dirty="0" smtClean="0"/>
              <a:t>/)</a:t>
            </a:r>
          </a:p>
          <a:p>
            <a:r>
              <a:rPr lang="ja-JP" altLang="en-US" sz="1400" dirty="0" smtClean="0"/>
              <a:t>　　　　　　　　　　　　　　　　　　　　　　　　　　　　　　　　　　　　　　　　　　　</a:t>
            </a:r>
            <a:r>
              <a:rPr lang="en-US" altLang="ja-JP" sz="1400" dirty="0" smtClean="0"/>
              <a:t> </a:t>
            </a:r>
            <a:r>
              <a:rPr lang="en-US" altLang="ja-JP" sz="1400" dirty="0"/>
              <a:t>(</a:t>
            </a:r>
            <a:r>
              <a:rPr lang="ja-JP" altLang="en-US" sz="1400" dirty="0"/>
              <a:t>平成</a:t>
            </a:r>
            <a:r>
              <a:rPr lang="en-US" altLang="ja-JP" sz="1400" dirty="0"/>
              <a:t>30</a:t>
            </a:r>
            <a:r>
              <a:rPr lang="ja-JP" altLang="en-US" sz="1400" dirty="0"/>
              <a:t>年１月</a:t>
            </a:r>
            <a:r>
              <a:rPr lang="en-US" altLang="ja-JP" sz="1400" dirty="0"/>
              <a:t>26</a:t>
            </a:r>
            <a:r>
              <a:rPr lang="ja-JP" altLang="en-US" sz="1400" dirty="0"/>
              <a:t>日に利用</a:t>
            </a:r>
            <a:r>
              <a:rPr lang="en-US" altLang="ja-JP" sz="1400" dirty="0"/>
              <a:t>)</a:t>
            </a:r>
            <a:r>
              <a:rPr lang="ja-JP" altLang="en-US" sz="1400" dirty="0"/>
              <a:t> </a:t>
            </a:r>
            <a:endParaRPr kumimoji="1" lang="ja-JP" altLang="en-US" sz="1400" dirty="0"/>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2382" y="3120248"/>
            <a:ext cx="7466177" cy="2303276"/>
          </a:xfrm>
          <a:prstGeom prst="rect">
            <a:avLst/>
          </a:prstGeom>
        </p:spPr>
      </p:pic>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2382" y="1551548"/>
            <a:ext cx="7447235" cy="1175879"/>
          </a:xfrm>
          <a:prstGeom prst="rect">
            <a:avLst/>
          </a:prstGeom>
        </p:spPr>
      </p:pic>
    </p:spTree>
    <p:extLst>
      <p:ext uri="{BB962C8B-B14F-4D97-AF65-F5344CB8AC3E}">
        <p14:creationId xmlns:p14="http://schemas.microsoft.com/office/powerpoint/2010/main" val="204503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u"/>
            </a:pPr>
            <a:r>
              <a:rPr lang="ja-JP" altLang="en-US" sz="4000" b="1" dirty="0"/>
              <a:t>参考資料（社会貢献への</a:t>
            </a:r>
            <a:r>
              <a:rPr lang="ja-JP" altLang="en-US" sz="4000" b="1" dirty="0" smtClean="0"/>
              <a:t>取組）</a:t>
            </a:r>
            <a:endParaRPr kumimoji="1" lang="ja-JP" altLang="en-US" sz="4800" b="1" dirty="0"/>
          </a:p>
        </p:txBody>
      </p:sp>
      <p:sp>
        <p:nvSpPr>
          <p:cNvPr id="5" name="テキスト ボックス 4">
            <a:extLst>
              <a:ext uri="{FF2B5EF4-FFF2-40B4-BE49-F238E27FC236}">
                <a16:creationId xmlns:a16="http://schemas.microsoft.com/office/drawing/2014/main" id="{A52BA50B-6DC6-4A16-880A-F7A417089EEC}"/>
              </a:ext>
            </a:extLst>
          </p:cNvPr>
          <p:cNvSpPr txBox="1"/>
          <p:nvPr/>
        </p:nvSpPr>
        <p:spPr>
          <a:xfrm>
            <a:off x="1394046" y="6314754"/>
            <a:ext cx="10322334" cy="523220"/>
          </a:xfrm>
          <a:prstGeom prst="rect">
            <a:avLst/>
          </a:prstGeom>
          <a:noFill/>
        </p:spPr>
        <p:txBody>
          <a:bodyPr wrap="square" rtlCol="0">
            <a:spAutoFit/>
          </a:bodyPr>
          <a:lstStyle/>
          <a:p>
            <a:r>
              <a:rPr lang="en-US" altLang="ja-JP" sz="1400" dirty="0"/>
              <a:t>  </a:t>
            </a:r>
            <a:r>
              <a:rPr lang="ja-JP" altLang="en-US" sz="1400" dirty="0"/>
              <a:t>出典</a:t>
            </a:r>
            <a:r>
              <a:rPr lang="en-US" altLang="ja-JP" sz="1400" dirty="0" smtClean="0"/>
              <a:t>:(</a:t>
            </a:r>
            <a:r>
              <a:rPr lang="ja-JP" altLang="en-US" sz="1400" dirty="0" smtClean="0"/>
              <a:t>日産自動車</a:t>
            </a:r>
            <a:r>
              <a:rPr lang="ja-JP" altLang="en-US" sz="1400" dirty="0"/>
              <a:t>（株）ＨＰ　社会</a:t>
            </a:r>
            <a:r>
              <a:rPr lang="ja-JP" altLang="en-US" sz="1400" dirty="0" smtClean="0"/>
              <a:t>貢献の取り組み</a:t>
            </a:r>
            <a:r>
              <a:rPr lang="en-US" altLang="ja-JP" sz="1400" dirty="0" smtClean="0"/>
              <a:t>) </a:t>
            </a:r>
            <a:r>
              <a:rPr lang="en-US" altLang="ja-JP" sz="1400" dirty="0"/>
              <a:t>(https://www.nissan-global.com/JP/CITIZENSHIP/VISITINGSCHOOL</a:t>
            </a:r>
            <a:r>
              <a:rPr lang="en-US" altLang="ja-JP" sz="1400" dirty="0" smtClean="0"/>
              <a:t>/)</a:t>
            </a:r>
          </a:p>
          <a:p>
            <a:r>
              <a:rPr lang="ja-JP" altLang="en-US" sz="1400" dirty="0" smtClean="0"/>
              <a:t>　　　　　　　　　　　　　　　　　　　　　　　　　　　　　　　　　　　　　　　　　　　</a:t>
            </a:r>
            <a:r>
              <a:rPr lang="en-US" altLang="ja-JP" sz="1400" dirty="0" smtClean="0"/>
              <a:t> </a:t>
            </a:r>
            <a:r>
              <a:rPr lang="en-US" altLang="ja-JP" sz="1400" dirty="0"/>
              <a:t>(</a:t>
            </a:r>
            <a:r>
              <a:rPr lang="ja-JP" altLang="en-US" sz="1400" dirty="0"/>
              <a:t>平成</a:t>
            </a:r>
            <a:r>
              <a:rPr lang="en-US" altLang="ja-JP" sz="1400" dirty="0"/>
              <a:t>30</a:t>
            </a:r>
            <a:r>
              <a:rPr lang="ja-JP" altLang="en-US" sz="1400" dirty="0"/>
              <a:t>年１月</a:t>
            </a:r>
            <a:r>
              <a:rPr lang="en-US" altLang="ja-JP" sz="1400" dirty="0"/>
              <a:t>26</a:t>
            </a:r>
            <a:r>
              <a:rPr lang="ja-JP" altLang="en-US" sz="1400" dirty="0"/>
              <a:t>日に利用</a:t>
            </a:r>
            <a:r>
              <a:rPr lang="en-US" altLang="ja-JP" sz="1400" dirty="0"/>
              <a:t>)</a:t>
            </a:r>
            <a:r>
              <a:rPr lang="ja-JP" altLang="en-US" sz="1400" dirty="0"/>
              <a:t> </a:t>
            </a:r>
            <a:endParaRPr kumimoji="1" lang="ja-JP" altLang="en-US" sz="1400"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4919" y="1119046"/>
            <a:ext cx="8722162" cy="5223217"/>
          </a:xfrm>
          <a:prstGeom prst="rect">
            <a:avLst/>
          </a:prstGeom>
        </p:spPr>
      </p:pic>
    </p:spTree>
    <p:extLst>
      <p:ext uri="{BB962C8B-B14F-4D97-AF65-F5344CB8AC3E}">
        <p14:creationId xmlns:p14="http://schemas.microsoft.com/office/powerpoint/2010/main" val="211110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rmAutofit/>
          </a:bodyPr>
          <a:lstStyle/>
          <a:p>
            <a:pPr marL="571500" indent="-571500">
              <a:buFont typeface="Wingdings" panose="05000000000000000000" pitchFamily="2" charset="2"/>
              <a:buChar char="Ø"/>
            </a:pPr>
            <a:r>
              <a:rPr lang="ja-JP" altLang="ja-JP" sz="4000" b="1" dirty="0"/>
              <a:t>運送会社の総ぐるみの取組</a:t>
            </a:r>
          </a:p>
        </p:txBody>
      </p:sp>
      <p:sp>
        <p:nvSpPr>
          <p:cNvPr id="4" name="テキスト ボックス 3">
            <a:extLst>
              <a:ext uri="{FF2B5EF4-FFF2-40B4-BE49-F238E27FC236}">
                <a16:creationId xmlns:a16="http://schemas.microsoft.com/office/drawing/2014/main" id="{8205E854-C99B-4534-BE1D-3F2F8C60189A}"/>
              </a:ext>
            </a:extLst>
          </p:cNvPr>
          <p:cNvSpPr txBox="1"/>
          <p:nvPr/>
        </p:nvSpPr>
        <p:spPr>
          <a:xfrm>
            <a:off x="1394045" y="1485037"/>
            <a:ext cx="10086755" cy="1077218"/>
          </a:xfrm>
          <a:prstGeom prst="rect">
            <a:avLst/>
          </a:prstGeom>
          <a:noFill/>
        </p:spPr>
        <p:txBody>
          <a:bodyPr wrap="square" rtlCol="0">
            <a:spAutoFit/>
          </a:bodyPr>
          <a:lstStyle/>
          <a:p>
            <a:pPr marL="457200" indent="-457200">
              <a:buFont typeface="Wingdings" panose="05000000000000000000" pitchFamily="2" charset="2"/>
              <a:buChar char="u"/>
            </a:pPr>
            <a:r>
              <a:rPr lang="ja-JP" altLang="ja-JP" sz="3200" dirty="0"/>
              <a:t>「宅急便１個につき</a:t>
            </a:r>
            <a:r>
              <a:rPr lang="en-US" altLang="ja-JP" sz="3200" dirty="0"/>
              <a:t>10</a:t>
            </a:r>
            <a:r>
              <a:rPr lang="ja-JP" altLang="ja-JP" sz="3200" dirty="0"/>
              <a:t>円の寄付」で集めた</a:t>
            </a:r>
            <a:r>
              <a:rPr lang="en-US" altLang="ja-JP" sz="3200" dirty="0"/>
              <a:t>142</a:t>
            </a:r>
            <a:r>
              <a:rPr lang="ja-JP" altLang="ja-JP" sz="3200" dirty="0"/>
              <a:t>億円を復興・再生事業に</a:t>
            </a:r>
            <a:endParaRPr kumimoji="1" lang="ja-JP" altLang="en-US" sz="7200" dirty="0"/>
          </a:p>
        </p:txBody>
      </p:sp>
      <p:sp>
        <p:nvSpPr>
          <p:cNvPr id="5" name="テキスト ボックス 4">
            <a:extLst>
              <a:ext uri="{FF2B5EF4-FFF2-40B4-BE49-F238E27FC236}">
                <a16:creationId xmlns:a16="http://schemas.microsoft.com/office/drawing/2014/main" id="{53E5E013-7C11-4EE3-B27E-6915F1212F6F}"/>
              </a:ext>
            </a:extLst>
          </p:cNvPr>
          <p:cNvSpPr txBox="1"/>
          <p:nvPr/>
        </p:nvSpPr>
        <p:spPr>
          <a:xfrm>
            <a:off x="1394045" y="2670742"/>
            <a:ext cx="10086755"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これまでの災害復興では国が中心になり、民間はそれぞれが自分のために努力して乗り越えてきた</a:t>
            </a:r>
            <a:r>
              <a:rPr lang="ja-JP" altLang="en-US" sz="3200" dirty="0"/>
              <a:t>　　</a:t>
            </a:r>
            <a:r>
              <a:rPr lang="ja-JP" altLang="ja-JP" sz="3200" dirty="0"/>
              <a:t>しかし、今回は違う</a:t>
            </a:r>
            <a:r>
              <a:rPr lang="ja-JP" altLang="en-US" sz="3200" dirty="0"/>
              <a:t>・・・</a:t>
            </a:r>
            <a:endParaRPr kumimoji="1" lang="ja-JP" altLang="en-US" sz="7200" dirty="0"/>
          </a:p>
        </p:txBody>
      </p:sp>
      <p:sp>
        <p:nvSpPr>
          <p:cNvPr id="6" name="テキスト ボックス 5">
            <a:extLst>
              <a:ext uri="{FF2B5EF4-FFF2-40B4-BE49-F238E27FC236}">
                <a16:creationId xmlns:a16="http://schemas.microsoft.com/office/drawing/2014/main" id="{7F72EF21-29DE-44E9-8679-62AC49283230}"/>
              </a:ext>
            </a:extLst>
          </p:cNvPr>
          <p:cNvSpPr txBox="1"/>
          <p:nvPr/>
        </p:nvSpPr>
        <p:spPr>
          <a:xfrm>
            <a:off x="1394044" y="4245502"/>
            <a:ext cx="10086755" cy="1077218"/>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国、自治体、民間企業、そして個人というすべての主体が参画し、最大限の努力をしなければ</a:t>
            </a:r>
            <a:r>
              <a:rPr lang="ja-JP" altLang="en-US" sz="3200" dirty="0"/>
              <a:t>・・・</a:t>
            </a:r>
            <a:endParaRPr kumimoji="1" lang="ja-JP" altLang="en-US" sz="11500" dirty="0"/>
          </a:p>
        </p:txBody>
      </p:sp>
      <p:sp>
        <p:nvSpPr>
          <p:cNvPr id="7" name="テキスト ボックス 6">
            <a:extLst>
              <a:ext uri="{FF2B5EF4-FFF2-40B4-BE49-F238E27FC236}">
                <a16:creationId xmlns:a16="http://schemas.microsoft.com/office/drawing/2014/main" id="{91097793-FF68-47F7-B8FA-0C1B0FEC29C2}"/>
              </a:ext>
            </a:extLst>
          </p:cNvPr>
          <p:cNvSpPr txBox="1"/>
          <p:nvPr/>
        </p:nvSpPr>
        <p:spPr>
          <a:xfrm>
            <a:off x="1394044" y="5322720"/>
            <a:ext cx="10086755" cy="1077218"/>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１回で出すのは難しい金額でも、年間で取り扱う約</a:t>
            </a:r>
            <a:r>
              <a:rPr lang="en-US" altLang="ja-JP" sz="3200" dirty="0"/>
              <a:t>13</a:t>
            </a:r>
            <a:r>
              <a:rPr lang="ja-JP" altLang="ja-JP" sz="3200" dirty="0"/>
              <a:t>億個の荷物につき１個</a:t>
            </a:r>
            <a:r>
              <a:rPr lang="en-US" altLang="ja-JP" sz="3200" dirty="0"/>
              <a:t>10</a:t>
            </a:r>
            <a:r>
              <a:rPr lang="ja-JP" altLang="ja-JP" sz="3200" dirty="0"/>
              <a:t>円を積み立て</a:t>
            </a:r>
            <a:r>
              <a:rPr lang="ja-JP" altLang="en-US" sz="3200" dirty="0"/>
              <a:t>れ</a:t>
            </a:r>
            <a:r>
              <a:rPr lang="ja-JP" altLang="ja-JP" sz="3200" dirty="0"/>
              <a:t>ば可能に</a:t>
            </a:r>
            <a:endParaRPr kumimoji="1" lang="ja-JP" altLang="en-US" sz="23900" dirty="0"/>
          </a:p>
        </p:txBody>
      </p:sp>
    </p:spTree>
    <p:extLst>
      <p:ext uri="{BB962C8B-B14F-4D97-AF65-F5344CB8AC3E}">
        <p14:creationId xmlns:p14="http://schemas.microsoft.com/office/powerpoint/2010/main" val="215934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rmAutofit/>
          </a:bodyPr>
          <a:lstStyle/>
          <a:p>
            <a:pPr marL="571500" indent="-571500">
              <a:buFont typeface="Wingdings" panose="05000000000000000000" pitchFamily="2" charset="2"/>
              <a:buChar char="Ø"/>
            </a:pPr>
            <a:r>
              <a:rPr lang="ja-JP" altLang="ja-JP" sz="4000" b="1" dirty="0"/>
              <a:t>運送会社の総ぐるみの取組</a:t>
            </a:r>
          </a:p>
        </p:txBody>
      </p:sp>
      <p:sp>
        <p:nvSpPr>
          <p:cNvPr id="4" name="テキスト ボックス 3">
            <a:extLst>
              <a:ext uri="{FF2B5EF4-FFF2-40B4-BE49-F238E27FC236}">
                <a16:creationId xmlns:a16="http://schemas.microsoft.com/office/drawing/2014/main" id="{8205E854-C99B-4534-BE1D-3F2F8C60189A}"/>
              </a:ext>
            </a:extLst>
          </p:cNvPr>
          <p:cNvSpPr txBox="1"/>
          <p:nvPr/>
        </p:nvSpPr>
        <p:spPr>
          <a:xfrm>
            <a:off x="1394045" y="1485037"/>
            <a:ext cx="10086755" cy="1077218"/>
          </a:xfrm>
          <a:prstGeom prst="rect">
            <a:avLst/>
          </a:prstGeom>
          <a:noFill/>
        </p:spPr>
        <p:txBody>
          <a:bodyPr wrap="square" rtlCol="0">
            <a:spAutoFit/>
          </a:bodyPr>
          <a:lstStyle/>
          <a:p>
            <a:pPr marL="457200" indent="-457200">
              <a:buFont typeface="Wingdings" panose="05000000000000000000" pitchFamily="2" charset="2"/>
              <a:buChar char="l"/>
            </a:pPr>
            <a:r>
              <a:rPr lang="ja-JP" altLang="ja-JP" sz="3200" dirty="0"/>
              <a:t>宅急便を利用されるお客様にも、復興支援に参画していただけることになる</a:t>
            </a:r>
            <a:endParaRPr kumimoji="1" lang="ja-JP" altLang="en-US" sz="11500" dirty="0"/>
          </a:p>
        </p:txBody>
      </p:sp>
      <p:sp>
        <p:nvSpPr>
          <p:cNvPr id="5" name="テキスト ボックス 4">
            <a:extLst>
              <a:ext uri="{FF2B5EF4-FFF2-40B4-BE49-F238E27FC236}">
                <a16:creationId xmlns:a16="http://schemas.microsoft.com/office/drawing/2014/main" id="{53E5E013-7C11-4EE3-B27E-6915F1212F6F}"/>
              </a:ext>
            </a:extLst>
          </p:cNvPr>
          <p:cNvSpPr txBox="1"/>
          <p:nvPr/>
        </p:nvSpPr>
        <p:spPr>
          <a:xfrm>
            <a:off x="1394045" y="2670742"/>
            <a:ext cx="10086755"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最終的に積み立てた</a:t>
            </a:r>
            <a:r>
              <a:rPr lang="en-US" altLang="ja-JP" sz="3200" dirty="0"/>
              <a:t>142</a:t>
            </a:r>
            <a:r>
              <a:rPr lang="ja-JP" altLang="ja-JP" sz="3200" dirty="0"/>
              <a:t>億円以上の寄付金は、純利益の約４割に相当。巨額なだけに、株主が納得してくれるかどうか懸念していた</a:t>
            </a:r>
            <a:endParaRPr kumimoji="1" lang="ja-JP" altLang="en-US" sz="11500" dirty="0"/>
          </a:p>
        </p:txBody>
      </p:sp>
      <p:sp>
        <p:nvSpPr>
          <p:cNvPr id="6" name="テキスト ボックス 5">
            <a:extLst>
              <a:ext uri="{FF2B5EF4-FFF2-40B4-BE49-F238E27FC236}">
                <a16:creationId xmlns:a16="http://schemas.microsoft.com/office/drawing/2014/main" id="{7F72EF21-29DE-44E9-8679-62AC49283230}"/>
              </a:ext>
            </a:extLst>
          </p:cNvPr>
          <p:cNvSpPr txBox="1"/>
          <p:nvPr/>
        </p:nvSpPr>
        <p:spPr>
          <a:xfrm>
            <a:off x="1394044" y="4245502"/>
            <a:ext cx="10086755"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震災直後から、被災地の社員たちは自主的に救援物資の配送をボランティアで始め</a:t>
            </a:r>
            <a:r>
              <a:rPr lang="ja-JP" altLang="en-US" sz="3200" dirty="0"/>
              <a:t>、</a:t>
            </a:r>
            <a:r>
              <a:rPr lang="ja-JP" altLang="ja-JP" sz="3200" dirty="0"/>
              <a:t>本社も「救援物資輸送協力隊」を組織した</a:t>
            </a:r>
            <a:endParaRPr kumimoji="1" lang="ja-JP" altLang="en-US" sz="23900" dirty="0"/>
          </a:p>
        </p:txBody>
      </p:sp>
      <p:sp>
        <p:nvSpPr>
          <p:cNvPr id="7" name="テキスト ボックス 6">
            <a:extLst>
              <a:ext uri="{FF2B5EF4-FFF2-40B4-BE49-F238E27FC236}">
                <a16:creationId xmlns:a16="http://schemas.microsoft.com/office/drawing/2014/main" id="{91097793-FF68-47F7-B8FA-0C1B0FEC29C2}"/>
              </a:ext>
            </a:extLst>
          </p:cNvPr>
          <p:cNvSpPr txBox="1"/>
          <p:nvPr/>
        </p:nvSpPr>
        <p:spPr>
          <a:xfrm>
            <a:off x="1394044" y="5746081"/>
            <a:ext cx="10086755" cy="1077218"/>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被災地での奮闘を他の社員たちは知って</a:t>
            </a:r>
            <a:r>
              <a:rPr lang="ja-JP" altLang="en-US" sz="3200" dirty="0"/>
              <a:t>おり</a:t>
            </a:r>
            <a:r>
              <a:rPr lang="ja-JP" altLang="ja-JP" sz="3200" dirty="0"/>
              <a:t>、寄付の提案には社員の家族も諸手を挙げて賛成</a:t>
            </a:r>
            <a:endParaRPr kumimoji="1" lang="ja-JP" altLang="en-US" sz="49600" dirty="0"/>
          </a:p>
        </p:txBody>
      </p:sp>
    </p:spTree>
    <p:extLst>
      <p:ext uri="{BB962C8B-B14F-4D97-AF65-F5344CB8AC3E}">
        <p14:creationId xmlns:p14="http://schemas.microsoft.com/office/powerpoint/2010/main" val="63232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Ø"/>
            </a:pPr>
            <a:r>
              <a:rPr lang="ja-JP" altLang="ja-JP" sz="4000" b="1" dirty="0"/>
              <a:t>株主の反応</a:t>
            </a:r>
            <a:br>
              <a:rPr lang="ja-JP" altLang="ja-JP" sz="4000" b="1" dirty="0"/>
            </a:br>
            <a:r>
              <a:rPr lang="ja-JP" altLang="ja-JP" sz="4000" b="1" dirty="0"/>
              <a:t/>
            </a:r>
            <a:br>
              <a:rPr lang="ja-JP" altLang="ja-JP" sz="4000" b="1" dirty="0"/>
            </a:br>
            <a:endParaRPr kumimoji="1" lang="ja-JP" altLang="en-US" sz="4400" b="1" dirty="0"/>
          </a:p>
        </p:txBody>
      </p:sp>
      <p:sp>
        <p:nvSpPr>
          <p:cNvPr id="4" name="テキスト ボックス 3">
            <a:extLst>
              <a:ext uri="{FF2B5EF4-FFF2-40B4-BE49-F238E27FC236}">
                <a16:creationId xmlns:a16="http://schemas.microsoft.com/office/drawing/2014/main" id="{8205E854-C99B-4534-BE1D-3F2F8C60189A}"/>
              </a:ext>
            </a:extLst>
          </p:cNvPr>
          <p:cNvSpPr txBox="1"/>
          <p:nvPr/>
        </p:nvSpPr>
        <p:spPr>
          <a:xfrm>
            <a:off x="1394045" y="1485037"/>
            <a:ext cx="10086755" cy="1077218"/>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ヤマトＨＤ</a:t>
            </a:r>
            <a:r>
              <a:rPr lang="ja-JP" altLang="en-US" sz="3200" dirty="0"/>
              <a:t>社の</a:t>
            </a:r>
            <a:r>
              <a:rPr lang="ja-JP" altLang="ja-JP" sz="3200" dirty="0"/>
              <a:t>株の約３割は</a:t>
            </a:r>
            <a:r>
              <a:rPr lang="ja-JP" altLang="en-US" sz="3200" dirty="0"/>
              <a:t>、</a:t>
            </a:r>
            <a:r>
              <a:rPr lang="ja-JP" altLang="ja-JP" sz="3200" dirty="0"/>
              <a:t>ヘッジファンドを含む外国人投資家が保有</a:t>
            </a:r>
            <a:endParaRPr kumimoji="1" lang="ja-JP" altLang="en-US" sz="11500" dirty="0"/>
          </a:p>
        </p:txBody>
      </p:sp>
      <p:sp>
        <p:nvSpPr>
          <p:cNvPr id="5" name="テキスト ボックス 4">
            <a:extLst>
              <a:ext uri="{FF2B5EF4-FFF2-40B4-BE49-F238E27FC236}">
                <a16:creationId xmlns:a16="http://schemas.microsoft.com/office/drawing/2014/main" id="{53E5E013-7C11-4EE3-B27E-6915F1212F6F}"/>
              </a:ext>
            </a:extLst>
          </p:cNvPr>
          <p:cNvSpPr txBox="1"/>
          <p:nvPr/>
        </p:nvSpPr>
        <p:spPr>
          <a:xfrm>
            <a:off x="1394045" y="2890391"/>
            <a:ext cx="10086755" cy="1077218"/>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短期的な収益を重視する彼らから、株主代表訴訟を起こされる恐れ</a:t>
            </a:r>
            <a:r>
              <a:rPr lang="ja-JP" altLang="en-US" sz="3200" dirty="0"/>
              <a:t>があった</a:t>
            </a:r>
            <a:endParaRPr kumimoji="1" lang="ja-JP" altLang="en-US" sz="11500" dirty="0"/>
          </a:p>
        </p:txBody>
      </p:sp>
      <p:sp>
        <p:nvSpPr>
          <p:cNvPr id="6" name="テキスト ボックス 5">
            <a:extLst>
              <a:ext uri="{FF2B5EF4-FFF2-40B4-BE49-F238E27FC236}">
                <a16:creationId xmlns:a16="http://schemas.microsoft.com/office/drawing/2014/main" id="{7F72EF21-29DE-44E9-8679-62AC49283230}"/>
              </a:ext>
            </a:extLst>
          </p:cNvPr>
          <p:cNvSpPr txBox="1"/>
          <p:nvPr/>
        </p:nvSpPr>
        <p:spPr>
          <a:xfrm>
            <a:off x="1394045" y="4295745"/>
            <a:ext cx="10086755"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アメリカに飛び、株主に寄付を説明すると、 「もし文句を言う奴がいたら、俺のところに連れてこい」</a:t>
            </a:r>
            <a:r>
              <a:rPr lang="ja-JP" altLang="en-US" sz="3200" dirty="0"/>
              <a:t>と、</a:t>
            </a:r>
            <a:r>
              <a:rPr lang="ja-JP" altLang="ja-JP" sz="3200" dirty="0"/>
              <a:t>意外にも極めて好意的に評価してくれた</a:t>
            </a:r>
            <a:endParaRPr kumimoji="1" lang="ja-JP" altLang="en-US" sz="23900" dirty="0"/>
          </a:p>
        </p:txBody>
      </p:sp>
    </p:spTree>
    <p:extLst>
      <p:ext uri="{BB962C8B-B14F-4D97-AF65-F5344CB8AC3E}">
        <p14:creationId xmlns:p14="http://schemas.microsoft.com/office/powerpoint/2010/main" val="31259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Ø"/>
            </a:pPr>
            <a:r>
              <a:rPr lang="ja-JP" altLang="ja-JP" sz="4000" b="1" dirty="0"/>
              <a:t>行政の前向きな取組</a:t>
            </a:r>
            <a:endParaRPr kumimoji="1" lang="ja-JP" altLang="en-US" sz="4800" b="1" dirty="0"/>
          </a:p>
        </p:txBody>
      </p:sp>
      <p:sp>
        <p:nvSpPr>
          <p:cNvPr id="4" name="テキスト ボックス 3">
            <a:extLst>
              <a:ext uri="{FF2B5EF4-FFF2-40B4-BE49-F238E27FC236}">
                <a16:creationId xmlns:a16="http://schemas.microsoft.com/office/drawing/2014/main" id="{8205E854-C99B-4534-BE1D-3F2F8C60189A}"/>
              </a:ext>
            </a:extLst>
          </p:cNvPr>
          <p:cNvSpPr txBox="1"/>
          <p:nvPr/>
        </p:nvSpPr>
        <p:spPr>
          <a:xfrm>
            <a:off x="1394041" y="1485037"/>
            <a:ext cx="10086755" cy="1077218"/>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私たちが目指したのは「使い途が見える」「スピードが速い」「効果が高い」支援</a:t>
            </a:r>
            <a:endParaRPr kumimoji="1" lang="ja-JP" altLang="en-US" sz="23900" dirty="0"/>
          </a:p>
        </p:txBody>
      </p:sp>
      <p:sp>
        <p:nvSpPr>
          <p:cNvPr id="5" name="テキスト ボックス 4">
            <a:extLst>
              <a:ext uri="{FF2B5EF4-FFF2-40B4-BE49-F238E27FC236}">
                <a16:creationId xmlns:a16="http://schemas.microsoft.com/office/drawing/2014/main" id="{53E5E013-7C11-4EE3-B27E-6915F1212F6F}"/>
              </a:ext>
            </a:extLst>
          </p:cNvPr>
          <p:cNvSpPr txBox="1"/>
          <p:nvPr/>
        </p:nvSpPr>
        <p:spPr>
          <a:xfrm>
            <a:off x="1394036" y="2893704"/>
            <a:ext cx="10086755"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寄付</a:t>
            </a:r>
            <a:r>
              <a:rPr lang="ja-JP" altLang="en-US" sz="3200" dirty="0"/>
              <a:t>を</a:t>
            </a:r>
            <a:r>
              <a:rPr lang="ja-JP" altLang="ja-JP" sz="3200" dirty="0"/>
              <a:t>１円たりとも無駄にせず、直接的に被災地の水産業や農業の再生、壊滅した生活基盤の復興に使いたい</a:t>
            </a:r>
            <a:endParaRPr kumimoji="1" lang="ja-JP" altLang="en-US" sz="23900" dirty="0"/>
          </a:p>
        </p:txBody>
      </p:sp>
      <p:sp>
        <p:nvSpPr>
          <p:cNvPr id="6" name="テキスト ボックス 5">
            <a:extLst>
              <a:ext uri="{FF2B5EF4-FFF2-40B4-BE49-F238E27FC236}">
                <a16:creationId xmlns:a16="http://schemas.microsoft.com/office/drawing/2014/main" id="{7F72EF21-29DE-44E9-8679-62AC49283230}"/>
              </a:ext>
            </a:extLst>
          </p:cNvPr>
          <p:cNvSpPr txBox="1"/>
          <p:nvPr/>
        </p:nvSpPr>
        <p:spPr>
          <a:xfrm>
            <a:off x="1394036" y="4794813"/>
            <a:ext cx="10086755" cy="1077218"/>
          </a:xfrm>
          <a:prstGeom prst="rect">
            <a:avLst/>
          </a:prstGeom>
          <a:noFill/>
        </p:spPr>
        <p:txBody>
          <a:bodyPr wrap="square" rtlCol="0">
            <a:spAutoFit/>
          </a:bodyPr>
          <a:lstStyle/>
          <a:p>
            <a:pPr marL="457200" indent="-457200">
              <a:buFont typeface="Wingdings" panose="05000000000000000000" pitchFamily="2" charset="2"/>
              <a:buChar char="l"/>
            </a:pPr>
            <a:r>
              <a:rPr lang="ja-JP" altLang="ja-JP" sz="3200" dirty="0">
                <a:latin typeface="+mn-ea"/>
              </a:rPr>
              <a:t>税法上、使い途を自社で決めるような寄付活動は営業活動と見なされるケースがある</a:t>
            </a:r>
            <a:endParaRPr kumimoji="1" lang="ja-JP" altLang="en-US" sz="49600" dirty="0">
              <a:latin typeface="+mn-ea"/>
            </a:endParaRPr>
          </a:p>
        </p:txBody>
      </p:sp>
    </p:spTree>
    <p:extLst>
      <p:ext uri="{BB962C8B-B14F-4D97-AF65-F5344CB8AC3E}">
        <p14:creationId xmlns:p14="http://schemas.microsoft.com/office/powerpoint/2010/main" val="120835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Ø"/>
            </a:pPr>
            <a:r>
              <a:rPr lang="ja-JP" altLang="ja-JP" sz="4000" b="1" dirty="0"/>
              <a:t>行政の前向きな取組</a:t>
            </a:r>
            <a:endParaRPr kumimoji="1" lang="ja-JP" altLang="en-US" sz="4800" b="1" dirty="0"/>
          </a:p>
        </p:txBody>
      </p:sp>
      <p:sp>
        <p:nvSpPr>
          <p:cNvPr id="4" name="テキスト ボックス 3">
            <a:extLst>
              <a:ext uri="{FF2B5EF4-FFF2-40B4-BE49-F238E27FC236}">
                <a16:creationId xmlns:a16="http://schemas.microsoft.com/office/drawing/2014/main" id="{8205E854-C99B-4534-BE1D-3F2F8C60189A}"/>
              </a:ext>
            </a:extLst>
          </p:cNvPr>
          <p:cNvSpPr txBox="1"/>
          <p:nvPr/>
        </p:nvSpPr>
        <p:spPr>
          <a:xfrm>
            <a:off x="1394041" y="1485037"/>
            <a:ext cx="10086755"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latin typeface="+mn-ea"/>
              </a:rPr>
              <a:t>すると、通常の法人税がかかり、</a:t>
            </a:r>
            <a:r>
              <a:rPr lang="en-US" altLang="ja-JP" sz="3200" dirty="0">
                <a:latin typeface="+mn-ea"/>
              </a:rPr>
              <a:t>142</a:t>
            </a:r>
            <a:r>
              <a:rPr lang="ja-JP" altLang="ja-JP" sz="3200" dirty="0">
                <a:latin typeface="+mn-ea"/>
              </a:rPr>
              <a:t>億円の寄付ならば、半分近くを税金として納めなくてはならなくなる</a:t>
            </a:r>
            <a:endParaRPr kumimoji="1" lang="ja-JP" altLang="en-US" sz="49600" dirty="0"/>
          </a:p>
        </p:txBody>
      </p:sp>
      <p:sp>
        <p:nvSpPr>
          <p:cNvPr id="5" name="テキスト ボックス 4">
            <a:extLst>
              <a:ext uri="{FF2B5EF4-FFF2-40B4-BE49-F238E27FC236}">
                <a16:creationId xmlns:a16="http://schemas.microsoft.com/office/drawing/2014/main" id="{53E5E013-7C11-4EE3-B27E-6915F1212F6F}"/>
              </a:ext>
            </a:extLst>
          </p:cNvPr>
          <p:cNvSpPr txBox="1"/>
          <p:nvPr/>
        </p:nvSpPr>
        <p:spPr>
          <a:xfrm>
            <a:off x="1394040" y="3264695"/>
            <a:ext cx="10086755" cy="1077218"/>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専門家には「無税化は難しい」と早い段階から言われていた</a:t>
            </a:r>
            <a:endParaRPr kumimoji="1" lang="ja-JP" altLang="en-US" sz="49600" dirty="0"/>
          </a:p>
        </p:txBody>
      </p:sp>
      <p:sp>
        <p:nvSpPr>
          <p:cNvPr id="6" name="テキスト ボックス 5">
            <a:extLst>
              <a:ext uri="{FF2B5EF4-FFF2-40B4-BE49-F238E27FC236}">
                <a16:creationId xmlns:a16="http://schemas.microsoft.com/office/drawing/2014/main" id="{7F72EF21-29DE-44E9-8679-62AC49283230}"/>
              </a:ext>
            </a:extLst>
          </p:cNvPr>
          <p:cNvSpPr txBox="1"/>
          <p:nvPr/>
        </p:nvSpPr>
        <p:spPr>
          <a:xfrm>
            <a:off x="1394039" y="4551911"/>
            <a:ext cx="10086755"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ja-JP" sz="3200" dirty="0"/>
              <a:t>財務省に伝えて１か月半の交渉をした結果、税金として</a:t>
            </a:r>
            <a:r>
              <a:rPr lang="ja-JP" altLang="en-US" sz="3200" dirty="0"/>
              <a:t>徴収される</a:t>
            </a:r>
            <a:r>
              <a:rPr lang="ja-JP" altLang="ja-JP" sz="3200" dirty="0"/>
              <a:t>ことなく</a:t>
            </a:r>
            <a:r>
              <a:rPr lang="ja-JP" altLang="en-US" sz="3200" dirty="0"/>
              <a:t>、</a:t>
            </a:r>
            <a:r>
              <a:rPr lang="ja-JP" altLang="ja-JP" sz="3200" dirty="0"/>
              <a:t>全額を復興事業に使えるスキーム</a:t>
            </a:r>
            <a:r>
              <a:rPr lang="ja-JP" altLang="en-US" sz="3200" dirty="0"/>
              <a:t>を実現</a:t>
            </a:r>
            <a:endParaRPr kumimoji="1" lang="ja-JP" altLang="en-US" sz="49600" dirty="0"/>
          </a:p>
        </p:txBody>
      </p:sp>
    </p:spTree>
    <p:extLst>
      <p:ext uri="{BB962C8B-B14F-4D97-AF65-F5344CB8AC3E}">
        <p14:creationId xmlns:p14="http://schemas.microsoft.com/office/powerpoint/2010/main" val="196730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u"/>
            </a:pPr>
            <a:r>
              <a:rPr lang="ja-JP" altLang="en-US" sz="4000" b="1" dirty="0"/>
              <a:t>参考資料</a:t>
            </a:r>
            <a:endParaRPr kumimoji="1" lang="ja-JP" altLang="en-US" sz="4800" b="1" dirty="0"/>
          </a:p>
        </p:txBody>
      </p:sp>
      <p:pic>
        <p:nvPicPr>
          <p:cNvPr id="7" name="図 6">
            <a:extLst>
              <a:ext uri="{FF2B5EF4-FFF2-40B4-BE49-F238E27FC236}">
                <a16:creationId xmlns:a16="http://schemas.microsoft.com/office/drawing/2014/main" id="{AD57FE4D-6427-4F52-B30A-DCB46C7D4F1C}"/>
              </a:ext>
            </a:extLst>
          </p:cNvPr>
          <p:cNvPicPr>
            <a:picLocks noChangeAspect="1"/>
          </p:cNvPicPr>
          <p:nvPr/>
        </p:nvPicPr>
        <p:blipFill>
          <a:blip r:embed="rId2"/>
          <a:stretch>
            <a:fillRect/>
          </a:stretch>
        </p:blipFill>
        <p:spPr>
          <a:xfrm>
            <a:off x="560289" y="1158240"/>
            <a:ext cx="11071422" cy="3777843"/>
          </a:xfrm>
          <a:prstGeom prst="rect">
            <a:avLst/>
          </a:prstGeom>
        </p:spPr>
      </p:pic>
    </p:spTree>
    <p:extLst>
      <p:ext uri="{BB962C8B-B14F-4D97-AF65-F5344CB8AC3E}">
        <p14:creationId xmlns:p14="http://schemas.microsoft.com/office/powerpoint/2010/main" val="3019956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u"/>
            </a:pPr>
            <a:r>
              <a:rPr lang="ja-JP" altLang="en-US" sz="4000" b="1" dirty="0"/>
              <a:t>参考資料</a:t>
            </a:r>
            <a:endParaRPr kumimoji="1" lang="ja-JP" altLang="en-US" sz="4800" b="1" dirty="0"/>
          </a:p>
        </p:txBody>
      </p:sp>
      <p:pic>
        <p:nvPicPr>
          <p:cNvPr id="3" name="図 2">
            <a:extLst>
              <a:ext uri="{FF2B5EF4-FFF2-40B4-BE49-F238E27FC236}">
                <a16:creationId xmlns:a16="http://schemas.microsoft.com/office/drawing/2014/main" id="{80322C45-9F36-4002-B982-5A6F787C9AFE}"/>
              </a:ext>
            </a:extLst>
          </p:cNvPr>
          <p:cNvPicPr>
            <a:picLocks noChangeAspect="1"/>
          </p:cNvPicPr>
          <p:nvPr/>
        </p:nvPicPr>
        <p:blipFill>
          <a:blip r:embed="rId2"/>
          <a:stretch>
            <a:fillRect/>
          </a:stretch>
        </p:blipFill>
        <p:spPr>
          <a:xfrm>
            <a:off x="490464" y="1157920"/>
            <a:ext cx="11211072" cy="2022160"/>
          </a:xfrm>
          <a:prstGeom prst="rect">
            <a:avLst/>
          </a:prstGeom>
        </p:spPr>
      </p:pic>
      <p:pic>
        <p:nvPicPr>
          <p:cNvPr id="4" name="図 3">
            <a:extLst>
              <a:ext uri="{FF2B5EF4-FFF2-40B4-BE49-F238E27FC236}">
                <a16:creationId xmlns:a16="http://schemas.microsoft.com/office/drawing/2014/main" id="{53614C25-7565-4CFA-B226-A5F386F073B0}"/>
              </a:ext>
            </a:extLst>
          </p:cNvPr>
          <p:cNvPicPr>
            <a:picLocks noChangeAspect="1"/>
          </p:cNvPicPr>
          <p:nvPr/>
        </p:nvPicPr>
        <p:blipFill>
          <a:blip r:embed="rId3"/>
          <a:stretch>
            <a:fillRect/>
          </a:stretch>
        </p:blipFill>
        <p:spPr>
          <a:xfrm>
            <a:off x="490464" y="3236807"/>
            <a:ext cx="11211072" cy="3498716"/>
          </a:xfrm>
          <a:prstGeom prst="rect">
            <a:avLst/>
          </a:prstGeom>
        </p:spPr>
      </p:pic>
    </p:spTree>
    <p:extLst>
      <p:ext uri="{BB962C8B-B14F-4D97-AF65-F5344CB8AC3E}">
        <p14:creationId xmlns:p14="http://schemas.microsoft.com/office/powerpoint/2010/main" val="9496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07E40-3278-4A74-A45B-1BA5C7B496AB}"/>
              </a:ext>
            </a:extLst>
          </p:cNvPr>
          <p:cNvSpPr>
            <a:spLocks noGrp="1"/>
          </p:cNvSpPr>
          <p:nvPr>
            <p:ph type="title"/>
          </p:nvPr>
        </p:nvSpPr>
        <p:spPr>
          <a:xfrm>
            <a:off x="1394045" y="573310"/>
            <a:ext cx="8911687" cy="911727"/>
          </a:xfrm>
        </p:spPr>
        <p:txBody>
          <a:bodyPr>
            <a:noAutofit/>
          </a:bodyPr>
          <a:lstStyle/>
          <a:p>
            <a:pPr marL="571500" indent="-571500">
              <a:buFont typeface="Wingdings" panose="05000000000000000000" pitchFamily="2" charset="2"/>
              <a:buChar char="u"/>
            </a:pPr>
            <a:r>
              <a:rPr lang="ja-JP" altLang="en-US" sz="4000" b="1" dirty="0"/>
              <a:t>参考資料</a:t>
            </a:r>
            <a:endParaRPr kumimoji="1" lang="ja-JP" altLang="en-US" sz="4800" b="1" dirty="0"/>
          </a:p>
        </p:txBody>
      </p:sp>
      <p:sp>
        <p:nvSpPr>
          <p:cNvPr id="5" name="テキスト ボックス 4">
            <a:extLst>
              <a:ext uri="{FF2B5EF4-FFF2-40B4-BE49-F238E27FC236}">
                <a16:creationId xmlns:a16="http://schemas.microsoft.com/office/drawing/2014/main" id="{A52BA50B-6DC6-4A16-880A-F7A417089EEC}"/>
              </a:ext>
            </a:extLst>
          </p:cNvPr>
          <p:cNvSpPr txBox="1"/>
          <p:nvPr/>
        </p:nvSpPr>
        <p:spPr>
          <a:xfrm>
            <a:off x="1394046" y="6314754"/>
            <a:ext cx="10322334" cy="523220"/>
          </a:xfrm>
          <a:prstGeom prst="rect">
            <a:avLst/>
          </a:prstGeom>
          <a:noFill/>
        </p:spPr>
        <p:txBody>
          <a:bodyPr wrap="square" rtlCol="0">
            <a:spAutoFit/>
          </a:bodyPr>
          <a:lstStyle/>
          <a:p>
            <a:r>
              <a:rPr lang="en-US" altLang="ja-JP" sz="1400" dirty="0"/>
              <a:t>   </a:t>
            </a:r>
            <a:r>
              <a:rPr lang="ja-JP" altLang="en-US" sz="1400" dirty="0"/>
              <a:t>出典</a:t>
            </a:r>
            <a:r>
              <a:rPr lang="en-US" altLang="ja-JP" sz="1400" dirty="0"/>
              <a:t>:(</a:t>
            </a:r>
            <a:r>
              <a:rPr lang="ja-JP" altLang="en-US" sz="1400" dirty="0"/>
              <a:t>ヤマトＨＤ　</a:t>
            </a:r>
            <a:r>
              <a:rPr lang="en-US" altLang="ja-JP" sz="1400" dirty="0"/>
              <a:t>2016.3</a:t>
            </a:r>
            <a:r>
              <a:rPr lang="ja-JP" altLang="en-US" sz="1400" dirty="0"/>
              <a:t>　</a:t>
            </a:r>
            <a:r>
              <a:rPr lang="en-US" altLang="ja-JP" sz="1400" dirty="0"/>
              <a:t>Vol.20) (http://www.yamato-hd.co.jp/company/newsletter/pdf/newsletter_20.pdf/) (</a:t>
            </a:r>
            <a:r>
              <a:rPr lang="ja-JP" altLang="en-US" sz="1400" dirty="0"/>
              <a:t>平成</a:t>
            </a:r>
            <a:r>
              <a:rPr lang="en-US" altLang="ja-JP" sz="1400" dirty="0"/>
              <a:t>30</a:t>
            </a:r>
            <a:r>
              <a:rPr lang="ja-JP" altLang="en-US" sz="1400" dirty="0"/>
              <a:t>年１月</a:t>
            </a:r>
            <a:r>
              <a:rPr lang="en-US" altLang="ja-JP" sz="1400" dirty="0"/>
              <a:t>26</a:t>
            </a:r>
            <a:r>
              <a:rPr lang="ja-JP" altLang="en-US" sz="1400" dirty="0"/>
              <a:t>日に利用</a:t>
            </a:r>
            <a:r>
              <a:rPr lang="en-US" altLang="ja-JP" sz="1400" dirty="0"/>
              <a:t>)</a:t>
            </a:r>
            <a:r>
              <a:rPr lang="ja-JP" altLang="en-US" sz="1400" dirty="0"/>
              <a:t> </a:t>
            </a:r>
            <a:endParaRPr kumimoji="1" lang="ja-JP" altLang="en-US" sz="1400" dirty="0"/>
          </a:p>
        </p:txBody>
      </p:sp>
      <p:pic>
        <p:nvPicPr>
          <p:cNvPr id="7" name="図 6">
            <a:extLst>
              <a:ext uri="{FF2B5EF4-FFF2-40B4-BE49-F238E27FC236}">
                <a16:creationId xmlns:a16="http://schemas.microsoft.com/office/drawing/2014/main" id="{ACB32573-5B0E-4A91-9CA2-A16BA38460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4045" y="1195618"/>
            <a:ext cx="8042593" cy="1101725"/>
          </a:xfrm>
          <a:prstGeom prst="rect">
            <a:avLst/>
          </a:prstGeom>
        </p:spPr>
      </p:pic>
      <p:pic>
        <p:nvPicPr>
          <p:cNvPr id="8" name="図 7">
            <a:extLst>
              <a:ext uri="{FF2B5EF4-FFF2-40B4-BE49-F238E27FC236}">
                <a16:creationId xmlns:a16="http://schemas.microsoft.com/office/drawing/2014/main" id="{7E365B05-98B9-457B-849C-1FDE9FF497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67118" y="1133474"/>
            <a:ext cx="2249262" cy="1441835"/>
          </a:xfrm>
          <a:prstGeom prst="rect">
            <a:avLst/>
          </a:prstGeom>
        </p:spPr>
      </p:pic>
      <p:pic>
        <p:nvPicPr>
          <p:cNvPr id="9" name="図 8">
            <a:extLst>
              <a:ext uri="{FF2B5EF4-FFF2-40B4-BE49-F238E27FC236}">
                <a16:creationId xmlns:a16="http://schemas.microsoft.com/office/drawing/2014/main" id="{4ADC5BFF-D2E4-426F-8F88-E5F7A2E20771}"/>
              </a:ext>
            </a:extLst>
          </p:cNvPr>
          <p:cNvPicPr>
            <a:picLocks noChangeAspect="1"/>
          </p:cNvPicPr>
          <p:nvPr/>
        </p:nvPicPr>
        <p:blipFill>
          <a:blip r:embed="rId4"/>
          <a:stretch>
            <a:fillRect/>
          </a:stretch>
        </p:blipFill>
        <p:spPr>
          <a:xfrm>
            <a:off x="1394045" y="2636363"/>
            <a:ext cx="10149062" cy="3678391"/>
          </a:xfrm>
          <a:prstGeom prst="rect">
            <a:avLst/>
          </a:prstGeom>
        </p:spPr>
      </p:pic>
    </p:spTree>
    <p:extLst>
      <p:ext uri="{BB962C8B-B14F-4D97-AF65-F5344CB8AC3E}">
        <p14:creationId xmlns:p14="http://schemas.microsoft.com/office/powerpoint/2010/main" val="288577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ウィスプ">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530</TotalTime>
  <Words>707</Words>
  <Application>Microsoft Office PowerPoint</Application>
  <PresentationFormat>ワイド画面</PresentationFormat>
  <Paragraphs>64</Paragraphs>
  <Slides>16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AR明朝体U</vt:lpstr>
      <vt:lpstr>ＤＦ特太ゴシック体</vt:lpstr>
      <vt:lpstr>メイリオ</vt:lpstr>
      <vt:lpstr>游ゴシック</vt:lpstr>
      <vt:lpstr>Arial</vt:lpstr>
      <vt:lpstr>Century Gothic</vt:lpstr>
      <vt:lpstr>Wingdings</vt:lpstr>
      <vt:lpstr>Wingdings 3</vt:lpstr>
      <vt:lpstr>ウィスプ</vt:lpstr>
      <vt:lpstr>PowerPoint プレゼンテーション</vt:lpstr>
      <vt:lpstr>運送会社の総ぐるみの取組</vt:lpstr>
      <vt:lpstr>運送会社の総ぐるみの取組</vt:lpstr>
      <vt:lpstr>株主の反応  </vt:lpstr>
      <vt:lpstr>行政の前向きな取組</vt:lpstr>
      <vt:lpstr>行政の前向きな取組</vt:lpstr>
      <vt:lpstr>参考資料</vt:lpstr>
      <vt:lpstr>参考資料</vt:lpstr>
      <vt:lpstr>参考資料</vt:lpstr>
      <vt:lpstr>参考資料（社会貢献への取組）</vt:lpstr>
      <vt:lpstr>参考資料（社会貢献への取組）</vt:lpstr>
      <vt:lpstr>参考資料（社会貢献への取組）</vt:lpstr>
      <vt:lpstr>参考資料（社会貢献への取組）</vt:lpstr>
      <vt:lpstr>参考資料（社会貢献への取組）</vt:lpstr>
      <vt:lpstr>参考資料（社会貢献への取組）</vt:lpstr>
      <vt:lpstr>参考資料（社会貢献への取組）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Administrator</dc:creator>
  <cp:lastModifiedBy>Administrator</cp:lastModifiedBy>
  <cp:revision>48</cp:revision>
  <cp:lastPrinted>2018-01-28T08:57:15Z</cp:lastPrinted>
  <dcterms:created xsi:type="dcterms:W3CDTF">2017-11-28T09:51:22Z</dcterms:created>
  <dcterms:modified xsi:type="dcterms:W3CDTF">2018-03-16T10:05:22Z</dcterms:modified>
</cp:coreProperties>
</file>