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0"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A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83" d="100"/>
          <a:sy n="83" d="100"/>
        </p:scale>
        <p:origin x="40" y="15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A21ED5D-3EF6-4A2E-83DD-22FE37C2E2D7}"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691BD05-C7D4-45F1-92C7-6C88949963AB}" type="slidenum">
              <a:rPr kumimoji="1" lang="ja-JP" altLang="en-US" smtClean="0"/>
              <a:t>‹#›</a:t>
            </a:fld>
            <a:endParaRPr kumimoji="1" lang="ja-JP" altLang="en-US"/>
          </a:p>
        </p:txBody>
      </p:sp>
    </p:spTree>
    <p:extLst>
      <p:ext uri="{BB962C8B-B14F-4D97-AF65-F5344CB8AC3E}">
        <p14:creationId xmlns:p14="http://schemas.microsoft.com/office/powerpoint/2010/main" val="395318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21ED5D-3EF6-4A2E-83DD-22FE37C2E2D7}"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691BD05-C7D4-45F1-92C7-6C88949963AB}" type="slidenum">
              <a:rPr kumimoji="1" lang="ja-JP" altLang="en-US" smtClean="0"/>
              <a:t>‹#›</a:t>
            </a:fld>
            <a:endParaRPr kumimoji="1" lang="ja-JP" altLang="en-US"/>
          </a:p>
        </p:txBody>
      </p:sp>
    </p:spTree>
    <p:extLst>
      <p:ext uri="{BB962C8B-B14F-4D97-AF65-F5344CB8AC3E}">
        <p14:creationId xmlns:p14="http://schemas.microsoft.com/office/powerpoint/2010/main" val="38787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21ED5D-3EF6-4A2E-83DD-22FE37C2E2D7}"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691BD05-C7D4-45F1-92C7-6C88949963AB}" type="slidenum">
              <a:rPr kumimoji="1" lang="ja-JP" altLang="en-US" smtClean="0"/>
              <a:t>‹#›</a:t>
            </a:fld>
            <a:endParaRPr kumimoji="1" lang="ja-JP" altLang="en-US"/>
          </a:p>
        </p:txBody>
      </p:sp>
    </p:spTree>
    <p:extLst>
      <p:ext uri="{BB962C8B-B14F-4D97-AF65-F5344CB8AC3E}">
        <p14:creationId xmlns:p14="http://schemas.microsoft.com/office/powerpoint/2010/main" val="169135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21ED5D-3EF6-4A2E-83DD-22FE37C2E2D7}"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691BD05-C7D4-45F1-92C7-6C88949963AB}" type="slidenum">
              <a:rPr kumimoji="1" lang="ja-JP" altLang="en-US" smtClean="0"/>
              <a:t>‹#›</a:t>
            </a:fld>
            <a:endParaRPr kumimoji="1" lang="ja-JP" altLang="en-US"/>
          </a:p>
        </p:txBody>
      </p:sp>
    </p:spTree>
    <p:extLst>
      <p:ext uri="{BB962C8B-B14F-4D97-AF65-F5344CB8AC3E}">
        <p14:creationId xmlns:p14="http://schemas.microsoft.com/office/powerpoint/2010/main" val="309159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A21ED5D-3EF6-4A2E-83DD-22FE37C2E2D7}" type="datetimeFigureOut">
              <a:rPr kumimoji="1" lang="ja-JP" altLang="en-US" smtClean="0"/>
              <a:t>2018/3/16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691BD05-C7D4-45F1-92C7-6C88949963AB}" type="slidenum">
              <a:rPr kumimoji="1" lang="ja-JP" altLang="en-US" smtClean="0"/>
              <a:t>‹#›</a:t>
            </a:fld>
            <a:endParaRPr kumimoji="1" lang="ja-JP" altLang="en-US"/>
          </a:p>
        </p:txBody>
      </p:sp>
    </p:spTree>
    <p:extLst>
      <p:ext uri="{BB962C8B-B14F-4D97-AF65-F5344CB8AC3E}">
        <p14:creationId xmlns:p14="http://schemas.microsoft.com/office/powerpoint/2010/main" val="191915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A21ED5D-3EF6-4A2E-83DD-22FE37C2E2D7}" type="datetimeFigureOut">
              <a:rPr kumimoji="1" lang="ja-JP" altLang="en-US" smtClean="0"/>
              <a:t>2018/3/16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691BD05-C7D4-45F1-92C7-6C88949963AB}" type="slidenum">
              <a:rPr kumimoji="1" lang="ja-JP" altLang="en-US" smtClean="0"/>
              <a:t>‹#›</a:t>
            </a:fld>
            <a:endParaRPr kumimoji="1" lang="ja-JP" altLang="en-US"/>
          </a:p>
        </p:txBody>
      </p:sp>
    </p:spTree>
    <p:extLst>
      <p:ext uri="{BB962C8B-B14F-4D97-AF65-F5344CB8AC3E}">
        <p14:creationId xmlns:p14="http://schemas.microsoft.com/office/powerpoint/2010/main" val="419406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A21ED5D-3EF6-4A2E-83DD-22FE37C2E2D7}" type="datetimeFigureOut">
              <a:rPr kumimoji="1" lang="ja-JP" altLang="en-US" smtClean="0"/>
              <a:t>2018/3/16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691BD05-C7D4-45F1-92C7-6C88949963AB}" type="slidenum">
              <a:rPr kumimoji="1" lang="ja-JP" altLang="en-US" smtClean="0"/>
              <a:t>‹#›</a:t>
            </a:fld>
            <a:endParaRPr kumimoji="1" lang="ja-JP" altLang="en-US"/>
          </a:p>
        </p:txBody>
      </p:sp>
    </p:spTree>
    <p:extLst>
      <p:ext uri="{BB962C8B-B14F-4D97-AF65-F5344CB8AC3E}">
        <p14:creationId xmlns:p14="http://schemas.microsoft.com/office/powerpoint/2010/main" val="62765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A21ED5D-3EF6-4A2E-83DD-22FE37C2E2D7}" type="datetimeFigureOut">
              <a:rPr kumimoji="1" lang="ja-JP" altLang="en-US" smtClean="0"/>
              <a:t>2018/3/16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691BD05-C7D4-45F1-92C7-6C88949963AB}" type="slidenum">
              <a:rPr kumimoji="1" lang="ja-JP" altLang="en-US" smtClean="0"/>
              <a:t>‹#›</a:t>
            </a:fld>
            <a:endParaRPr kumimoji="1" lang="ja-JP" altLang="en-US"/>
          </a:p>
        </p:txBody>
      </p:sp>
    </p:spTree>
    <p:extLst>
      <p:ext uri="{BB962C8B-B14F-4D97-AF65-F5344CB8AC3E}">
        <p14:creationId xmlns:p14="http://schemas.microsoft.com/office/powerpoint/2010/main" val="326070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A21ED5D-3EF6-4A2E-83DD-22FE37C2E2D7}" type="datetimeFigureOut">
              <a:rPr kumimoji="1" lang="ja-JP" altLang="en-US" smtClean="0"/>
              <a:t>2018/3/16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691BD05-C7D4-45F1-92C7-6C88949963AB}" type="slidenum">
              <a:rPr kumimoji="1" lang="ja-JP" altLang="en-US" smtClean="0"/>
              <a:t>‹#›</a:t>
            </a:fld>
            <a:endParaRPr kumimoji="1" lang="ja-JP" altLang="en-US"/>
          </a:p>
        </p:txBody>
      </p:sp>
    </p:spTree>
    <p:extLst>
      <p:ext uri="{BB962C8B-B14F-4D97-AF65-F5344CB8AC3E}">
        <p14:creationId xmlns:p14="http://schemas.microsoft.com/office/powerpoint/2010/main" val="4248723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21ED5D-3EF6-4A2E-83DD-22FE37C2E2D7}" type="datetimeFigureOut">
              <a:rPr kumimoji="1" lang="ja-JP" altLang="en-US" smtClean="0"/>
              <a:t>2018/3/16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691BD05-C7D4-45F1-92C7-6C88949963AB}" type="slidenum">
              <a:rPr kumimoji="1" lang="ja-JP" altLang="en-US" smtClean="0"/>
              <a:t>‹#›</a:t>
            </a:fld>
            <a:endParaRPr kumimoji="1" lang="ja-JP" altLang="en-US"/>
          </a:p>
        </p:txBody>
      </p:sp>
    </p:spTree>
    <p:extLst>
      <p:ext uri="{BB962C8B-B14F-4D97-AF65-F5344CB8AC3E}">
        <p14:creationId xmlns:p14="http://schemas.microsoft.com/office/powerpoint/2010/main" val="281088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21ED5D-3EF6-4A2E-83DD-22FE37C2E2D7}" type="datetimeFigureOut">
              <a:rPr kumimoji="1" lang="ja-JP" altLang="en-US" smtClean="0"/>
              <a:t>2018/3/16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691BD05-C7D4-45F1-92C7-6C88949963AB}" type="slidenum">
              <a:rPr kumimoji="1" lang="ja-JP" altLang="en-US" smtClean="0"/>
              <a:t>‹#›</a:t>
            </a:fld>
            <a:endParaRPr kumimoji="1" lang="ja-JP" altLang="en-US"/>
          </a:p>
        </p:txBody>
      </p:sp>
    </p:spTree>
    <p:extLst>
      <p:ext uri="{BB962C8B-B14F-4D97-AF65-F5344CB8AC3E}">
        <p14:creationId xmlns:p14="http://schemas.microsoft.com/office/powerpoint/2010/main" val="3891738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1ED5D-3EF6-4A2E-83DD-22FE37C2E2D7}" type="datetimeFigureOut">
              <a:rPr kumimoji="1" lang="ja-JP" altLang="en-US" smtClean="0"/>
              <a:t>2018/3/16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1BD05-C7D4-45F1-92C7-6C88949963AB}" type="slidenum">
              <a:rPr kumimoji="1" lang="ja-JP" altLang="en-US" smtClean="0"/>
              <a:t>‹#›</a:t>
            </a:fld>
            <a:endParaRPr kumimoji="1" lang="ja-JP" altLang="en-US"/>
          </a:p>
        </p:txBody>
      </p:sp>
    </p:spTree>
    <p:extLst>
      <p:ext uri="{BB962C8B-B14F-4D97-AF65-F5344CB8AC3E}">
        <p14:creationId xmlns:p14="http://schemas.microsoft.com/office/powerpoint/2010/main" val="23202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814" y="2447166"/>
            <a:ext cx="2776339" cy="256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300085" y="1270501"/>
            <a:ext cx="5520289" cy="369332"/>
          </a:xfrm>
          <a:prstGeom prst="rect">
            <a:avLst/>
          </a:prstGeom>
          <a:noFill/>
        </p:spPr>
        <p:txBody>
          <a:bodyPr wrap="square" rtlCol="0">
            <a:spAutoFit/>
          </a:bodyPr>
          <a:lstStyle/>
          <a:p>
            <a:pPr algn="ctr"/>
            <a:r>
              <a:rPr lang="ja-JP" altLang="en-US" dirty="0"/>
              <a:t>アクティブ・ラーニングのための</a:t>
            </a:r>
            <a:endParaRPr lang="ja-JP" altLang="en-US" dirty="0"/>
          </a:p>
        </p:txBody>
      </p:sp>
      <p:sp>
        <p:nvSpPr>
          <p:cNvPr id="3" name="テキスト ボックス 2"/>
          <p:cNvSpPr txBox="1"/>
          <p:nvPr/>
        </p:nvSpPr>
        <p:spPr>
          <a:xfrm>
            <a:off x="1487489" y="1774558"/>
            <a:ext cx="9145481" cy="646331"/>
          </a:xfrm>
          <a:prstGeom prst="rect">
            <a:avLst/>
          </a:prstGeom>
          <a:noFill/>
        </p:spPr>
        <p:txBody>
          <a:bodyPr wrap="square" rtlCol="0">
            <a:spAutoFit/>
          </a:bodyPr>
          <a:lstStyle/>
          <a:p>
            <a:pPr algn="ctr"/>
            <a:r>
              <a:rPr lang="ja-JP" altLang="en-US" sz="3600" dirty="0">
                <a:ea typeface="ＤＦ特太ゴシック体" panose="02010609000101010101" pitchFamily="1" charset="-128"/>
              </a:rPr>
              <a:t>ビジネス・ケース教材集</a:t>
            </a:r>
            <a:endParaRPr lang="ja-JP" altLang="en-US" sz="3600" dirty="0">
              <a:ea typeface="ＤＦ特太ゴシック体" panose="02010609000101010101" pitchFamily="1" charset="-128"/>
            </a:endParaRPr>
          </a:p>
        </p:txBody>
      </p:sp>
      <p:sp>
        <p:nvSpPr>
          <p:cNvPr id="4" name="テキスト ボックス 3"/>
          <p:cNvSpPr txBox="1"/>
          <p:nvPr/>
        </p:nvSpPr>
        <p:spPr>
          <a:xfrm>
            <a:off x="2711856" y="5158934"/>
            <a:ext cx="6696744" cy="646331"/>
          </a:xfrm>
          <a:prstGeom prst="rect">
            <a:avLst/>
          </a:prstGeom>
          <a:noFill/>
        </p:spPr>
        <p:txBody>
          <a:bodyPr wrap="square" rtlCol="0">
            <a:spAutoFit/>
          </a:bodyPr>
          <a:lstStyle/>
          <a:p>
            <a:pPr algn="ctr"/>
            <a:r>
              <a:rPr lang="ja-JP" altLang="en-US" dirty="0"/>
              <a:t>愛媛県商業教育研究会</a:t>
            </a:r>
            <a:endParaRPr lang="en-US" altLang="ja-JP" dirty="0"/>
          </a:p>
          <a:p>
            <a:pPr algn="ctr"/>
            <a:r>
              <a:rPr lang="ja-JP" altLang="en-US" dirty="0"/>
              <a:t>愛媛県マーケティング・ビジネス経済研究員会</a:t>
            </a:r>
            <a:endParaRPr lang="ja-JP" altLang="en-US" dirty="0"/>
          </a:p>
        </p:txBody>
      </p:sp>
      <p:sp>
        <p:nvSpPr>
          <p:cNvPr id="5" name="テキスト ボックス 4"/>
          <p:cNvSpPr txBox="1"/>
          <p:nvPr/>
        </p:nvSpPr>
        <p:spPr>
          <a:xfrm>
            <a:off x="786691" y="3501009"/>
            <a:ext cx="10610105" cy="584775"/>
          </a:xfrm>
          <a:prstGeom prst="rect">
            <a:avLst/>
          </a:prstGeom>
          <a:noFill/>
        </p:spPr>
        <p:txBody>
          <a:bodyPr wrap="square" rtlCol="0">
            <a:spAutoFit/>
          </a:bodyPr>
          <a:lstStyle/>
          <a:p>
            <a:pPr algn="ctr"/>
            <a:r>
              <a:rPr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「しまなみ海道～サイクリングを通した地域活性化～」</a:t>
            </a:r>
            <a:endParaRPr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endParaRPr>
          </a:p>
        </p:txBody>
      </p:sp>
      <p:sp>
        <p:nvSpPr>
          <p:cNvPr id="7" name="テキスト ボックス 6"/>
          <p:cNvSpPr txBox="1"/>
          <p:nvPr/>
        </p:nvSpPr>
        <p:spPr>
          <a:xfrm>
            <a:off x="1524000" y="2676128"/>
            <a:ext cx="9144000" cy="584775"/>
          </a:xfrm>
          <a:prstGeom prst="rect">
            <a:avLst/>
          </a:prstGeom>
          <a:noFill/>
        </p:spPr>
        <p:txBody>
          <a:bodyPr wrap="square" rtlCol="0">
            <a:spAutoFit/>
          </a:bodyPr>
          <a:lstStyle/>
          <a:p>
            <a:pPr algn="ctr"/>
            <a:r>
              <a:rPr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rPr>
              <a:t>ケース　２</a:t>
            </a:r>
            <a:endParaRPr lang="ja-JP" altLang="en-US" sz="3200" b="1" dirty="0">
              <a:solidFill>
                <a:srgbClr val="FF0000"/>
              </a:solidFill>
              <a:effectLst>
                <a:outerShdw blurRad="38100" dist="38100" dir="2700000" algn="tl">
                  <a:srgbClr val="000000">
                    <a:alpha val="43137"/>
                  </a:srgbClr>
                </a:outerShdw>
              </a:effectLst>
              <a:latin typeface="AR明朝体U" panose="020B0609010101010101" pitchFamily="49" charset="-128"/>
              <a:ea typeface="AR明朝体U" panose="020B0609010101010101" pitchFamily="49" charset="-128"/>
            </a:endParaRPr>
          </a:p>
        </p:txBody>
      </p:sp>
    </p:spTree>
    <p:extLst>
      <p:ext uri="{BB962C8B-B14F-4D97-AF65-F5344CB8AC3E}">
        <p14:creationId xmlns:p14="http://schemas.microsoft.com/office/powerpoint/2010/main" val="2777225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68698" y="385852"/>
            <a:ext cx="10837452" cy="523220"/>
          </a:xfrm>
          <a:prstGeom prst="rect">
            <a:avLst/>
          </a:prstGeom>
          <a:noFill/>
        </p:spPr>
        <p:txBody>
          <a:bodyPr wrap="square" rtlCol="0">
            <a:spAutoFit/>
          </a:bodyPr>
          <a:lstStyle/>
          <a:p>
            <a:r>
              <a:rPr kumimoji="1" lang="ja-JP" altLang="en-US" sz="2800" b="1" dirty="0" smtClean="0">
                <a:solidFill>
                  <a:schemeClr val="bg1"/>
                </a:solidFill>
                <a:latin typeface="ＭＳ ゴシック" panose="020B0609070205080204" pitchFamily="49" charset="-128"/>
                <a:ea typeface="ＭＳ ゴシック" panose="020B0609070205080204" pitchFamily="49" charset="-128"/>
              </a:rPr>
              <a:t>１　しまなみ海道はどのような目的で建設されたか、述べなさい。</a:t>
            </a:r>
            <a:endParaRPr kumimoji="1" lang="ja-JP" altLang="en-US" sz="2800" b="1"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100470548"/>
              </p:ext>
            </p:extLst>
          </p:nvPr>
        </p:nvGraphicFramePr>
        <p:xfrm>
          <a:off x="177800" y="1504949"/>
          <a:ext cx="8077200" cy="4908553"/>
        </p:xfrm>
        <a:graphic>
          <a:graphicData uri="http://schemas.openxmlformats.org/drawingml/2006/table">
            <a:tbl>
              <a:tblPr firstRow="1" bandRow="1">
                <a:tableStyleId>{5C22544A-7EE6-4342-B048-85BDC9FD1C3A}</a:tableStyleId>
              </a:tblPr>
              <a:tblGrid>
                <a:gridCol w="543617">
                  <a:extLst>
                    <a:ext uri="{9D8B030D-6E8A-4147-A177-3AD203B41FA5}">
                      <a16:colId xmlns:a16="http://schemas.microsoft.com/office/drawing/2014/main" val="2355847368"/>
                    </a:ext>
                  </a:extLst>
                </a:gridCol>
                <a:gridCol w="7533583">
                  <a:extLst>
                    <a:ext uri="{9D8B030D-6E8A-4147-A177-3AD203B41FA5}">
                      <a16:colId xmlns:a16="http://schemas.microsoft.com/office/drawing/2014/main" val="2246944741"/>
                    </a:ext>
                  </a:extLst>
                </a:gridCol>
              </a:tblGrid>
              <a:tr h="1317369">
                <a:tc>
                  <a:txBody>
                    <a:bodyPr/>
                    <a:lstStyle/>
                    <a:p>
                      <a:pPr algn="ctr"/>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１</a:t>
                      </a: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algn="l"/>
                      <a:r>
                        <a:rPr lang="ja-JP" altLang="en-US" sz="3200" b="1" dirty="0" smtClean="0">
                          <a:solidFill>
                            <a:srgbClr val="FF0000"/>
                          </a:solidFill>
                          <a:latin typeface="ＭＳ ゴシック" panose="020B0609070205080204" pitchFamily="49" charset="-128"/>
                          <a:ea typeface="ＭＳ ゴシック" panose="020B0609070205080204" pitchFamily="49" charset="-128"/>
                        </a:rPr>
                        <a:t>瀬戸内沿岸西部の交通・輸送条件の改善</a:t>
                      </a: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921850405"/>
                  </a:ext>
                </a:extLst>
              </a:tr>
              <a:tr h="1317369">
                <a:tc>
                  <a:txBody>
                    <a:bodyPr/>
                    <a:lstStyle/>
                    <a:p>
                      <a:pPr algn="ctr"/>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２</a:t>
                      </a: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algn="l"/>
                      <a:r>
                        <a:rPr lang="ja-JP" altLang="en-US" sz="3200" b="1" dirty="0" smtClean="0">
                          <a:solidFill>
                            <a:srgbClr val="FF0000"/>
                          </a:solidFill>
                          <a:latin typeface="ＭＳ ゴシック" panose="020B0609070205080204" pitchFamily="49" charset="-128"/>
                          <a:ea typeface="ＭＳ ゴシック" panose="020B0609070205080204" pitchFamily="49" charset="-128"/>
                        </a:rPr>
                        <a:t>関連地域の産業の振興</a:t>
                      </a: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425723919"/>
                  </a:ext>
                </a:extLst>
              </a:tr>
              <a:tr h="22738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smtClean="0">
                          <a:solidFill>
                            <a:srgbClr val="FF0000"/>
                          </a:solidFill>
                          <a:latin typeface="ＭＳ ゴシック" panose="020B0609070205080204" pitchFamily="49" charset="-128"/>
                          <a:ea typeface="ＭＳ ゴシック" panose="020B0609070205080204" pitchFamily="49" charset="-128"/>
                        </a:rPr>
                        <a:t>向島、因島、生口島、大三島、伯方島、大島、馬島等の総計約</a:t>
                      </a:r>
                      <a:r>
                        <a:rPr lang="en-US" altLang="ja-JP" sz="3200" b="1" dirty="0" smtClean="0">
                          <a:solidFill>
                            <a:srgbClr val="FF0000"/>
                          </a:solidFill>
                          <a:latin typeface="ＭＳ ゴシック" panose="020B0609070205080204" pitchFamily="49" charset="-128"/>
                          <a:ea typeface="ＭＳ ゴシック" panose="020B0609070205080204" pitchFamily="49" charset="-128"/>
                        </a:rPr>
                        <a:t>8</a:t>
                      </a:r>
                      <a:r>
                        <a:rPr lang="ja-JP" altLang="en-US" sz="3200" b="1" dirty="0" smtClean="0">
                          <a:solidFill>
                            <a:srgbClr val="FF0000"/>
                          </a:solidFill>
                          <a:latin typeface="ＭＳ ゴシック" panose="020B0609070205080204" pitchFamily="49" charset="-128"/>
                          <a:ea typeface="ＭＳ ゴシック" panose="020B0609070205080204" pitchFamily="49" charset="-128"/>
                        </a:rPr>
                        <a:t>万人の人口を有する島</a:t>
                      </a:r>
                      <a:r>
                        <a:rPr lang="ja-JP" altLang="en-US" sz="3200" b="1" dirty="0" err="1" smtClean="0">
                          <a:solidFill>
                            <a:srgbClr val="FF0000"/>
                          </a:solidFill>
                          <a:latin typeface="ＭＳ ゴシック" panose="020B0609070205080204" pitchFamily="49" charset="-128"/>
                          <a:ea typeface="ＭＳ ゴシック" panose="020B0609070205080204" pitchFamily="49" charset="-128"/>
                        </a:rPr>
                        <a:t>しょ</a:t>
                      </a:r>
                      <a:r>
                        <a:rPr lang="ja-JP" altLang="en-US" sz="3200" b="1" dirty="0" smtClean="0">
                          <a:solidFill>
                            <a:srgbClr val="FF0000"/>
                          </a:solidFill>
                          <a:latin typeface="ＭＳ ゴシック" panose="020B0609070205080204" pitchFamily="49" charset="-128"/>
                          <a:ea typeface="ＭＳ ゴシック" panose="020B0609070205080204" pitchFamily="49" charset="-128"/>
                        </a:rPr>
                        <a:t>部地域の生活改善</a:t>
                      </a:r>
                      <a:endParaRPr kumimoji="1" lang="ja-JP" altLang="en-US" sz="3200" b="1" dirty="0" smtClean="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226298954"/>
                  </a:ext>
                </a:extLst>
              </a:tr>
            </a:tbl>
          </a:graphicData>
        </a:graphic>
      </p:graphicFrame>
      <p:pic>
        <p:nvPicPr>
          <p:cNvPr id="13" name="図 12"/>
          <p:cNvPicPr>
            <a:picLocks noChangeAspect="1"/>
          </p:cNvPicPr>
          <p:nvPr/>
        </p:nvPicPr>
        <p:blipFill>
          <a:blip r:embed="rId2"/>
          <a:stretch>
            <a:fillRect/>
          </a:stretch>
        </p:blipFill>
        <p:spPr>
          <a:xfrm>
            <a:off x="8311515" y="1504948"/>
            <a:ext cx="3849425" cy="4908553"/>
          </a:xfrm>
          <a:prstGeom prst="rect">
            <a:avLst/>
          </a:prstGeom>
        </p:spPr>
      </p:pic>
    </p:spTree>
    <p:extLst>
      <p:ext uri="{BB962C8B-B14F-4D97-AF65-F5344CB8AC3E}">
        <p14:creationId xmlns:p14="http://schemas.microsoft.com/office/powerpoint/2010/main" val="3842432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338548" y="265202"/>
            <a:ext cx="11110502" cy="954107"/>
          </a:xfrm>
          <a:prstGeom prst="rect">
            <a:avLst/>
          </a:prstGeom>
          <a:noFill/>
        </p:spPr>
        <p:txBody>
          <a:bodyPr wrap="square" rtlCol="0">
            <a:spAutoFit/>
          </a:bodyPr>
          <a:lstStyle/>
          <a:p>
            <a:r>
              <a:rPr lang="ja-JP" altLang="en-US" sz="2800" b="1" dirty="0" smtClean="0">
                <a:solidFill>
                  <a:schemeClr val="bg1"/>
                </a:solidFill>
                <a:latin typeface="ＭＳ ゴシック" panose="020B0609070205080204" pitchFamily="49" charset="-128"/>
                <a:ea typeface="ＭＳ ゴシック" panose="020B0609070205080204" pitchFamily="49" charset="-128"/>
              </a:rPr>
              <a:t>２　現在３本ある本州四国連絡橋のうち、しまなみ海道にしかない　</a:t>
            </a:r>
            <a:endParaRPr lang="en-US" altLang="ja-JP" sz="2800" b="1" dirty="0" smtClean="0">
              <a:solidFill>
                <a:schemeClr val="bg1"/>
              </a:solidFill>
              <a:latin typeface="ＭＳ ゴシック" panose="020B0609070205080204" pitchFamily="49" charset="-128"/>
              <a:ea typeface="ＭＳ ゴシック" panose="020B0609070205080204" pitchFamily="49" charset="-128"/>
            </a:endParaRPr>
          </a:p>
          <a:p>
            <a:r>
              <a:rPr lang="ja-JP" altLang="en-US" sz="2800" b="1" dirty="0">
                <a:solidFill>
                  <a:schemeClr val="bg1"/>
                </a:solidFill>
                <a:latin typeface="ＭＳ ゴシック" panose="020B0609070205080204" pitchFamily="49" charset="-128"/>
                <a:ea typeface="ＭＳ ゴシック" panose="020B0609070205080204" pitchFamily="49" charset="-128"/>
              </a:rPr>
              <a:t>　</a:t>
            </a:r>
            <a:r>
              <a:rPr lang="ja-JP" altLang="en-US" sz="2800" b="1" dirty="0" smtClean="0">
                <a:solidFill>
                  <a:schemeClr val="bg1"/>
                </a:solidFill>
                <a:latin typeface="ＭＳ ゴシック" panose="020B0609070205080204" pitchFamily="49" charset="-128"/>
                <a:ea typeface="ＭＳ ゴシック" panose="020B0609070205080204" pitchFamily="49" charset="-128"/>
              </a:rPr>
              <a:t>特徴を述べなさい</a:t>
            </a:r>
            <a:r>
              <a:rPr lang="ja-JP" altLang="en-US" sz="2800" b="1" dirty="0">
                <a:solidFill>
                  <a:schemeClr val="bg1"/>
                </a:solidFill>
                <a:latin typeface="ＭＳ ゴシック" panose="020B0609070205080204" pitchFamily="49" charset="-128"/>
                <a:ea typeface="ＭＳ ゴシック" panose="020B0609070205080204" pitchFamily="49" charset="-128"/>
              </a:rPr>
              <a:t>。</a:t>
            </a:r>
            <a:endParaRPr kumimoji="1" lang="ja-JP" altLang="en-US" sz="2800" b="1"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007971022"/>
              </p:ext>
            </p:extLst>
          </p:nvPr>
        </p:nvGraphicFramePr>
        <p:xfrm>
          <a:off x="668748" y="1390653"/>
          <a:ext cx="10945402" cy="1717676"/>
        </p:xfrm>
        <a:graphic>
          <a:graphicData uri="http://schemas.openxmlformats.org/drawingml/2006/table">
            <a:tbl>
              <a:tblPr firstRow="1" bandRow="1">
                <a:tableStyleId>{5C22544A-7EE6-4342-B048-85BDC9FD1C3A}</a:tableStyleId>
              </a:tblPr>
              <a:tblGrid>
                <a:gridCol w="708922">
                  <a:extLst>
                    <a:ext uri="{9D8B030D-6E8A-4147-A177-3AD203B41FA5}">
                      <a16:colId xmlns:a16="http://schemas.microsoft.com/office/drawing/2014/main" val="2355847368"/>
                    </a:ext>
                  </a:extLst>
                </a:gridCol>
                <a:gridCol w="10236480">
                  <a:extLst>
                    <a:ext uri="{9D8B030D-6E8A-4147-A177-3AD203B41FA5}">
                      <a16:colId xmlns:a16="http://schemas.microsoft.com/office/drawing/2014/main" val="2246944741"/>
                    </a:ext>
                  </a:extLst>
                </a:gridCol>
              </a:tblGrid>
              <a:tr h="861484">
                <a:tc>
                  <a:txBody>
                    <a:bodyPr/>
                    <a:lstStyle/>
                    <a:p>
                      <a:pPr algn="ctr"/>
                      <a:r>
                        <a:rPr kumimoji="1" lang="ja-JP" altLang="en-US" sz="3600" b="1" dirty="0" smtClean="0">
                          <a:solidFill>
                            <a:srgbClr val="FF0000"/>
                          </a:solidFill>
                          <a:latin typeface="ＭＳ ゴシック" panose="020B0609070205080204" pitchFamily="49" charset="-128"/>
                          <a:ea typeface="ＭＳ ゴシック" panose="020B0609070205080204" pitchFamily="49" charset="-128"/>
                        </a:rPr>
                        <a:t>１</a:t>
                      </a:r>
                      <a:endParaRPr kumimoji="1" lang="ja-JP" altLang="en-US" sz="36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algn="l"/>
                      <a:r>
                        <a:rPr kumimoji="1" lang="ja-JP" altLang="en-US" sz="3600" b="1" dirty="0" smtClean="0">
                          <a:solidFill>
                            <a:srgbClr val="FF0000"/>
                          </a:solidFill>
                          <a:latin typeface="ＭＳ ゴシック" panose="020B0609070205080204" pitchFamily="49" charset="-128"/>
                          <a:ea typeface="ＭＳ ゴシック" panose="020B0609070205080204" pitchFamily="49" charset="-128"/>
                        </a:rPr>
                        <a:t>自転車歩行者道とバイク道（</a:t>
                      </a:r>
                      <a:r>
                        <a:rPr kumimoji="1" lang="en-US" altLang="ja-JP" sz="3600" b="1" dirty="0" smtClean="0">
                          <a:solidFill>
                            <a:srgbClr val="FF0000"/>
                          </a:solidFill>
                          <a:latin typeface="ＭＳ ゴシック" panose="020B0609070205080204" pitchFamily="49" charset="-128"/>
                          <a:ea typeface="ＭＳ ゴシック" panose="020B0609070205080204" pitchFamily="49" charset="-128"/>
                        </a:rPr>
                        <a:t>125cc</a:t>
                      </a:r>
                      <a:r>
                        <a:rPr kumimoji="1" lang="ja-JP" altLang="en-US" sz="3600" b="1" dirty="0" smtClean="0">
                          <a:solidFill>
                            <a:srgbClr val="FF0000"/>
                          </a:solidFill>
                          <a:latin typeface="ＭＳ ゴシック" panose="020B0609070205080204" pitchFamily="49" charset="-128"/>
                          <a:ea typeface="ＭＳ ゴシック" panose="020B0609070205080204" pitchFamily="49" charset="-128"/>
                        </a:rPr>
                        <a:t>以下）の併設</a:t>
                      </a:r>
                      <a:endParaRPr kumimoji="1" lang="ja-JP" altLang="en-US" sz="36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921850405"/>
                  </a:ext>
                </a:extLst>
              </a:tr>
              <a:tr h="856192">
                <a:tc>
                  <a:txBody>
                    <a:bodyPr/>
                    <a:lstStyle/>
                    <a:p>
                      <a:pPr algn="ctr"/>
                      <a:r>
                        <a:rPr kumimoji="1" lang="ja-JP" altLang="en-US" sz="3600" b="1" dirty="0" smtClean="0">
                          <a:solidFill>
                            <a:srgbClr val="FF0000"/>
                          </a:solidFill>
                          <a:latin typeface="ＭＳ ゴシック" panose="020B0609070205080204" pitchFamily="49" charset="-128"/>
                          <a:ea typeface="ＭＳ ゴシック" panose="020B0609070205080204" pitchFamily="49" charset="-128"/>
                        </a:rPr>
                        <a:t>２</a:t>
                      </a:r>
                      <a:endParaRPr kumimoji="1" lang="ja-JP" altLang="en-US" sz="36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algn="l"/>
                      <a:r>
                        <a:rPr kumimoji="1" lang="ja-JP" altLang="en-US" sz="3600" b="1" dirty="0" smtClean="0">
                          <a:solidFill>
                            <a:srgbClr val="FF0000"/>
                          </a:solidFill>
                          <a:latin typeface="ＭＳ ゴシック" panose="020B0609070205080204" pitchFamily="49" charset="-128"/>
                          <a:ea typeface="ＭＳ ゴシック" panose="020B0609070205080204" pitchFamily="49" charset="-128"/>
                        </a:rPr>
                        <a:t>レンタサイクルターミナル施設の設置</a:t>
                      </a:r>
                      <a:endParaRPr kumimoji="1" lang="ja-JP" altLang="en-US" sz="36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425723919"/>
                  </a:ext>
                </a:extLst>
              </a:tr>
            </a:tbl>
          </a:graphicData>
        </a:graphic>
      </p:graphicFrame>
      <p:pic>
        <p:nvPicPr>
          <p:cNvPr id="11" name="図 10"/>
          <p:cNvPicPr>
            <a:picLocks/>
          </p:cNvPicPr>
          <p:nvPr/>
        </p:nvPicPr>
        <p:blipFill>
          <a:blip r:embed="rId2"/>
          <a:stretch>
            <a:fillRect/>
          </a:stretch>
        </p:blipFill>
        <p:spPr>
          <a:xfrm>
            <a:off x="8183130" y="3162409"/>
            <a:ext cx="3132000" cy="3600000"/>
          </a:xfrm>
          <a:prstGeom prst="rect">
            <a:avLst/>
          </a:prstGeom>
        </p:spPr>
      </p:pic>
      <p:pic>
        <p:nvPicPr>
          <p:cNvPr id="3" name="図 2"/>
          <p:cNvPicPr>
            <a:picLocks/>
          </p:cNvPicPr>
          <p:nvPr/>
        </p:nvPicPr>
        <p:blipFill>
          <a:blip r:embed="rId3"/>
          <a:stretch>
            <a:fillRect/>
          </a:stretch>
        </p:blipFill>
        <p:spPr>
          <a:xfrm>
            <a:off x="4647449" y="3162409"/>
            <a:ext cx="2988000" cy="3600000"/>
          </a:xfrm>
          <a:prstGeom prst="rect">
            <a:avLst/>
          </a:prstGeom>
        </p:spPr>
      </p:pic>
      <p:pic>
        <p:nvPicPr>
          <p:cNvPr id="5" name="図 4"/>
          <p:cNvPicPr>
            <a:picLocks/>
          </p:cNvPicPr>
          <p:nvPr/>
        </p:nvPicPr>
        <p:blipFill>
          <a:blip r:embed="rId4"/>
          <a:stretch>
            <a:fillRect/>
          </a:stretch>
        </p:blipFill>
        <p:spPr>
          <a:xfrm>
            <a:off x="1111768" y="3162409"/>
            <a:ext cx="2988000" cy="3600000"/>
          </a:xfrm>
          <a:prstGeom prst="rect">
            <a:avLst/>
          </a:prstGeom>
        </p:spPr>
      </p:pic>
    </p:spTree>
    <p:extLst>
      <p:ext uri="{BB962C8B-B14F-4D97-AF65-F5344CB8AC3E}">
        <p14:creationId xmlns:p14="http://schemas.microsoft.com/office/powerpoint/2010/main" val="975339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338548" y="265202"/>
            <a:ext cx="11485152" cy="954107"/>
          </a:xfrm>
          <a:prstGeom prst="rect">
            <a:avLst/>
          </a:prstGeom>
          <a:noFill/>
        </p:spPr>
        <p:txBody>
          <a:bodyPr wrap="square" rtlCol="0">
            <a:spAutoFit/>
          </a:bodyPr>
          <a:lstStyle/>
          <a:p>
            <a:r>
              <a:rPr lang="ja-JP" altLang="en-US" sz="2800" b="1" dirty="0">
                <a:solidFill>
                  <a:schemeClr val="bg1"/>
                </a:solidFill>
                <a:latin typeface="ＭＳ ゴシック" panose="020B0609070205080204" pitchFamily="49" charset="-128"/>
                <a:ea typeface="ＭＳ ゴシック" panose="020B0609070205080204" pitchFamily="49" charset="-128"/>
              </a:rPr>
              <a:t>３</a:t>
            </a:r>
            <a:r>
              <a:rPr lang="ja-JP" altLang="en-US" sz="2800" b="1" dirty="0" smtClean="0">
                <a:solidFill>
                  <a:schemeClr val="bg1"/>
                </a:solidFill>
                <a:latin typeface="ＭＳ ゴシック" panose="020B0609070205080204" pitchFamily="49" charset="-128"/>
                <a:ea typeface="ＭＳ ゴシック" panose="020B0609070205080204" pitchFamily="49" charset="-128"/>
              </a:rPr>
              <a:t>　しまなみ海道のサイクリングによる地域活性化には、どのような</a:t>
            </a:r>
            <a:endParaRPr lang="en-US" altLang="ja-JP" sz="2800" b="1" dirty="0" smtClean="0">
              <a:solidFill>
                <a:schemeClr val="bg1"/>
              </a:solidFill>
              <a:latin typeface="ＭＳ ゴシック" panose="020B0609070205080204" pitchFamily="49" charset="-128"/>
              <a:ea typeface="ＭＳ ゴシック" panose="020B0609070205080204" pitchFamily="49" charset="-128"/>
            </a:endParaRPr>
          </a:p>
          <a:p>
            <a:r>
              <a:rPr lang="ja-JP" altLang="en-US" sz="2800" b="1" dirty="0">
                <a:solidFill>
                  <a:schemeClr val="bg1"/>
                </a:solidFill>
                <a:latin typeface="ＭＳ ゴシック" panose="020B0609070205080204" pitchFamily="49" charset="-128"/>
                <a:ea typeface="ＭＳ ゴシック" panose="020B0609070205080204" pitchFamily="49" charset="-128"/>
              </a:rPr>
              <a:t>　</a:t>
            </a:r>
            <a:r>
              <a:rPr lang="ja-JP" altLang="en-US" sz="2800" b="1" dirty="0" smtClean="0">
                <a:solidFill>
                  <a:schemeClr val="bg1"/>
                </a:solidFill>
                <a:latin typeface="ＭＳ ゴシック" panose="020B0609070205080204" pitchFamily="49" charset="-128"/>
                <a:ea typeface="ＭＳ ゴシック" panose="020B0609070205080204" pitchFamily="49" charset="-128"/>
              </a:rPr>
              <a:t>取組が行われてきたか述べなさい。</a:t>
            </a:r>
            <a:endParaRPr lang="en-US" altLang="ja-JP" sz="2800" b="1" dirty="0" smtClean="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24250476"/>
              </p:ext>
            </p:extLst>
          </p:nvPr>
        </p:nvGraphicFramePr>
        <p:xfrm>
          <a:off x="273050" y="1481666"/>
          <a:ext cx="11645901" cy="4107304"/>
        </p:xfrm>
        <a:graphic>
          <a:graphicData uri="http://schemas.openxmlformats.org/drawingml/2006/table">
            <a:tbl>
              <a:tblPr firstRow="1" bandRow="1">
                <a:tableStyleId>{5C22544A-7EE6-4342-B048-85BDC9FD1C3A}</a:tableStyleId>
              </a:tblPr>
              <a:tblGrid>
                <a:gridCol w="632069">
                  <a:extLst>
                    <a:ext uri="{9D8B030D-6E8A-4147-A177-3AD203B41FA5}">
                      <a16:colId xmlns:a16="http://schemas.microsoft.com/office/drawing/2014/main" val="2355847368"/>
                    </a:ext>
                  </a:extLst>
                </a:gridCol>
                <a:gridCol w="5108331">
                  <a:extLst>
                    <a:ext uri="{9D8B030D-6E8A-4147-A177-3AD203B41FA5}">
                      <a16:colId xmlns:a16="http://schemas.microsoft.com/office/drawing/2014/main" val="2246944741"/>
                    </a:ext>
                  </a:extLst>
                </a:gridCol>
                <a:gridCol w="1568450">
                  <a:extLst>
                    <a:ext uri="{9D8B030D-6E8A-4147-A177-3AD203B41FA5}">
                      <a16:colId xmlns:a16="http://schemas.microsoft.com/office/drawing/2014/main" val="783204845"/>
                    </a:ext>
                  </a:extLst>
                </a:gridCol>
                <a:gridCol w="4337051">
                  <a:extLst>
                    <a:ext uri="{9D8B030D-6E8A-4147-A177-3AD203B41FA5}">
                      <a16:colId xmlns:a16="http://schemas.microsoft.com/office/drawing/2014/main" val="2480034276"/>
                    </a:ext>
                  </a:extLst>
                </a:gridCol>
              </a:tblGrid>
              <a:tr h="489002">
                <a:tc>
                  <a:txBody>
                    <a:bodyPr/>
                    <a:lstStyle/>
                    <a:p>
                      <a:pPr algn="ct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C000"/>
                    </a:solidFill>
                  </a:tcPr>
                </a:tc>
                <a:tc>
                  <a:txBody>
                    <a:bodyPr/>
                    <a:lstStyle/>
                    <a:p>
                      <a:pPr algn="ctr"/>
                      <a:r>
                        <a:rPr kumimoji="1" lang="ja-JP" altLang="en-US" sz="3200" b="1" dirty="0" smtClean="0">
                          <a:solidFill>
                            <a:srgbClr val="002060"/>
                          </a:solidFill>
                          <a:latin typeface="ＭＳ ゴシック" panose="020B0609070205080204" pitchFamily="49" charset="-128"/>
                          <a:ea typeface="ＭＳ ゴシック" panose="020B0609070205080204" pitchFamily="49" charset="-128"/>
                        </a:rPr>
                        <a:t>イベント</a:t>
                      </a:r>
                      <a:endParaRPr kumimoji="1" lang="ja-JP" altLang="en-US" sz="3200" b="1" dirty="0">
                        <a:solidFill>
                          <a:srgbClr val="00206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C000"/>
                    </a:solidFill>
                  </a:tcPr>
                </a:tc>
                <a:tc>
                  <a:txBody>
                    <a:bodyPr/>
                    <a:lstStyle/>
                    <a:p>
                      <a:pPr algn="ctr"/>
                      <a:r>
                        <a:rPr kumimoji="1" lang="ja-JP" altLang="en-US" sz="3200" b="1" dirty="0" smtClean="0">
                          <a:solidFill>
                            <a:srgbClr val="002060"/>
                          </a:solidFill>
                          <a:latin typeface="ＭＳ ゴシック" panose="020B0609070205080204" pitchFamily="49" charset="-128"/>
                          <a:ea typeface="ＭＳ ゴシック" panose="020B0609070205080204" pitchFamily="49" charset="-128"/>
                        </a:rPr>
                        <a:t>参加者</a:t>
                      </a:r>
                      <a:endParaRPr kumimoji="1" lang="ja-JP" altLang="en-US" sz="3200" b="1" dirty="0">
                        <a:solidFill>
                          <a:srgbClr val="00206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C000"/>
                    </a:solidFill>
                  </a:tcPr>
                </a:tc>
                <a:tc>
                  <a:txBody>
                    <a:bodyPr/>
                    <a:lstStyle/>
                    <a:p>
                      <a:pPr algn="ctr"/>
                      <a:r>
                        <a:rPr kumimoji="1" lang="ja-JP" altLang="en-US" sz="3200" b="1" dirty="0" smtClean="0">
                          <a:solidFill>
                            <a:srgbClr val="002060"/>
                          </a:solidFill>
                          <a:latin typeface="ＭＳ ゴシック" panose="020B0609070205080204" pitchFamily="49" charset="-128"/>
                          <a:ea typeface="ＭＳ ゴシック" panose="020B0609070205080204" pitchFamily="49" charset="-128"/>
                        </a:rPr>
                        <a:t>内　容</a:t>
                      </a:r>
                      <a:endParaRPr kumimoji="1" lang="ja-JP" altLang="en-US" sz="3200" b="1" dirty="0">
                        <a:solidFill>
                          <a:srgbClr val="00206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057164751"/>
                  </a:ext>
                </a:extLst>
              </a:tr>
              <a:tr h="1150744">
                <a:tc>
                  <a:txBody>
                    <a:bodyPr/>
                    <a:lstStyle/>
                    <a:p>
                      <a:pPr algn="ctr"/>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１</a:t>
                      </a: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algn="l"/>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サイクリングしまなみ</a:t>
                      </a: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algn="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約</a:t>
                      </a:r>
                      <a:r>
                        <a:rPr kumimoji="1" lang="en-US" altLang="ja-JP" sz="2400" b="1" dirty="0" smtClean="0">
                          <a:solidFill>
                            <a:srgbClr val="FF0000"/>
                          </a:solidFill>
                          <a:latin typeface="ＭＳ ゴシック" panose="020B0609070205080204" pitchFamily="49" charset="-128"/>
                          <a:ea typeface="ＭＳ ゴシック" panose="020B0609070205080204" pitchFamily="49" charset="-128"/>
                        </a:rPr>
                        <a:t>7,000</a:t>
                      </a: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名</a:t>
                      </a:r>
                      <a:endParaRPr kumimoji="1" lang="ja-JP" altLang="en-US" sz="24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algn="l"/>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日本最大規模の国際サイクリング大会</a:t>
                      </a:r>
                      <a:endParaRPr kumimoji="1" lang="ja-JP" altLang="en-US" sz="24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921850405"/>
                  </a:ext>
                </a:extLst>
              </a:tr>
              <a:tr h="1150744">
                <a:tc>
                  <a:txBody>
                    <a:bodyPr/>
                    <a:lstStyle/>
                    <a:p>
                      <a:pPr algn="ctr"/>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２</a:t>
                      </a: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smtClean="0">
                          <a:solidFill>
                            <a:srgbClr val="FF0000"/>
                          </a:solidFill>
                          <a:latin typeface="ＭＳ ゴシック" panose="020B0609070205080204" pitchFamily="49" charset="-128"/>
                          <a:ea typeface="ＭＳ ゴシック" panose="020B0609070205080204" pitchFamily="49" charset="-128"/>
                        </a:rPr>
                        <a:t>瀬戸内しまなみ・ゆめしま海道サイクリング大会</a:t>
                      </a:r>
                      <a:endParaRPr kumimoji="1" lang="ja-JP" altLang="en-US" sz="3200" b="1" dirty="0" smtClean="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約</a:t>
                      </a:r>
                      <a:r>
                        <a:rPr kumimoji="1" lang="en-US" altLang="ja-JP" sz="2400" b="1" dirty="0" smtClean="0">
                          <a:solidFill>
                            <a:srgbClr val="FF0000"/>
                          </a:solidFill>
                          <a:latin typeface="ＭＳ ゴシック" panose="020B0609070205080204" pitchFamily="49" charset="-128"/>
                          <a:ea typeface="ＭＳ ゴシック" panose="020B0609070205080204" pitchFamily="49" charset="-128"/>
                        </a:rPr>
                        <a:t>2,000</a:t>
                      </a: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名</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島内の一般道路としまなみ海道の橋上の自転車歩行者道を走行するイベント</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425723919"/>
                  </a:ext>
                </a:extLst>
              </a:tr>
              <a:tr h="1150744">
                <a:tc>
                  <a:txBody>
                    <a:bodyPr/>
                    <a:lstStyle/>
                    <a:p>
                      <a:pPr algn="ctr"/>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３</a:t>
                      </a: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しまなみ縦走</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約</a:t>
                      </a:r>
                      <a:r>
                        <a:rPr kumimoji="1" lang="en-US" altLang="ja-JP" sz="2400" b="1" dirty="0" smtClean="0">
                          <a:solidFill>
                            <a:srgbClr val="FF0000"/>
                          </a:solidFill>
                          <a:latin typeface="ＭＳ ゴシック" panose="020B0609070205080204" pitchFamily="49" charset="-128"/>
                          <a:ea typeface="ＭＳ ゴシック" panose="020B0609070205080204" pitchFamily="49" charset="-128"/>
                        </a:rPr>
                        <a:t>3,000</a:t>
                      </a: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名</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しまなみ海道沿線に設けた チェックポイントを「自転車」または「徒歩」で回る</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2393313545"/>
                  </a:ext>
                </a:extLst>
              </a:tr>
            </a:tbl>
          </a:graphicData>
        </a:graphic>
      </p:graphicFrame>
      <p:sp>
        <p:nvSpPr>
          <p:cNvPr id="2" name="正方形/長方形 1"/>
          <p:cNvSpPr/>
          <p:nvPr/>
        </p:nvSpPr>
        <p:spPr>
          <a:xfrm>
            <a:off x="273051" y="5842685"/>
            <a:ext cx="11645900" cy="584775"/>
          </a:xfrm>
          <a:prstGeom prst="rect">
            <a:avLst/>
          </a:prstGeom>
        </p:spPr>
        <p:txBody>
          <a:bodyPr wrap="square">
            <a:spAutoFit/>
          </a:bodyPr>
          <a:lstStyle/>
          <a:p>
            <a:r>
              <a:rPr lang="ja-JP" altLang="en-US" sz="3200" b="1" dirty="0" smtClean="0">
                <a:solidFill>
                  <a:schemeClr val="bg1"/>
                </a:solidFill>
                <a:latin typeface="ＭＳ ゴシック" panose="020B0609070205080204" pitchFamily="49" charset="-128"/>
                <a:ea typeface="ＭＳ ゴシック" panose="020B0609070205080204" pitchFamily="49" charset="-128"/>
              </a:rPr>
              <a:t>レースではなく、参加者全員でサイクリングを楽しむイベント</a:t>
            </a:r>
            <a:endParaRPr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28471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338548" y="265202"/>
            <a:ext cx="11485152" cy="954107"/>
          </a:xfrm>
          <a:prstGeom prst="rect">
            <a:avLst/>
          </a:prstGeom>
          <a:noFill/>
        </p:spPr>
        <p:txBody>
          <a:bodyPr wrap="square" rtlCol="0">
            <a:spAutoFit/>
          </a:bodyPr>
          <a:lstStyle/>
          <a:p>
            <a:r>
              <a:rPr lang="ja-JP" altLang="en-US" sz="2800" b="1" dirty="0" smtClean="0">
                <a:solidFill>
                  <a:schemeClr val="bg1"/>
                </a:solidFill>
                <a:latin typeface="ＭＳ ゴシック" panose="020B0609070205080204" pitchFamily="49" charset="-128"/>
                <a:ea typeface="ＭＳ ゴシック" panose="020B0609070205080204" pitchFamily="49" charset="-128"/>
              </a:rPr>
              <a:t>４　このケース以外で、しまなみ海道を活用し、地域を活性化させる</a:t>
            </a:r>
            <a:endParaRPr lang="en-US" altLang="ja-JP" sz="2800" b="1" dirty="0" smtClean="0">
              <a:solidFill>
                <a:schemeClr val="bg1"/>
              </a:solidFill>
              <a:latin typeface="ＭＳ ゴシック" panose="020B0609070205080204" pitchFamily="49" charset="-128"/>
              <a:ea typeface="ＭＳ ゴシック" panose="020B0609070205080204" pitchFamily="49" charset="-128"/>
            </a:endParaRPr>
          </a:p>
          <a:p>
            <a:r>
              <a:rPr lang="ja-JP" altLang="en-US" sz="2800" b="1" dirty="0">
                <a:solidFill>
                  <a:schemeClr val="bg1"/>
                </a:solidFill>
                <a:latin typeface="ＭＳ ゴシック" panose="020B0609070205080204" pitchFamily="49" charset="-128"/>
                <a:ea typeface="ＭＳ ゴシック" panose="020B0609070205080204" pitchFamily="49" charset="-128"/>
              </a:rPr>
              <a:t>　</a:t>
            </a:r>
            <a:r>
              <a:rPr lang="ja-JP" altLang="en-US" sz="2800" b="1" dirty="0" smtClean="0">
                <a:solidFill>
                  <a:schemeClr val="bg1"/>
                </a:solidFill>
                <a:latin typeface="ＭＳ ゴシック" panose="020B0609070205080204" pitchFamily="49" charset="-128"/>
                <a:ea typeface="ＭＳ ゴシック" panose="020B0609070205080204" pitchFamily="49" charset="-128"/>
              </a:rPr>
              <a:t>ためには、どのような取組が考えられるか述べなさい。</a:t>
            </a:r>
            <a:endParaRPr lang="en-US" altLang="ja-JP" sz="2800" b="1" dirty="0" smtClean="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964360111"/>
              </p:ext>
            </p:extLst>
          </p:nvPr>
        </p:nvGraphicFramePr>
        <p:xfrm>
          <a:off x="273050" y="1481666"/>
          <a:ext cx="11645901" cy="4145280"/>
        </p:xfrm>
        <a:graphic>
          <a:graphicData uri="http://schemas.openxmlformats.org/drawingml/2006/table">
            <a:tbl>
              <a:tblPr firstRow="1" bandRow="1">
                <a:tableStyleId>{5C22544A-7EE6-4342-B048-85BDC9FD1C3A}</a:tableStyleId>
              </a:tblPr>
              <a:tblGrid>
                <a:gridCol w="730444">
                  <a:extLst>
                    <a:ext uri="{9D8B030D-6E8A-4147-A177-3AD203B41FA5}">
                      <a16:colId xmlns:a16="http://schemas.microsoft.com/office/drawing/2014/main" val="2355847368"/>
                    </a:ext>
                  </a:extLst>
                </a:gridCol>
                <a:gridCol w="5903389">
                  <a:extLst>
                    <a:ext uri="{9D8B030D-6E8A-4147-A177-3AD203B41FA5}">
                      <a16:colId xmlns:a16="http://schemas.microsoft.com/office/drawing/2014/main" val="2246944741"/>
                    </a:ext>
                  </a:extLst>
                </a:gridCol>
                <a:gridCol w="5012068">
                  <a:extLst>
                    <a:ext uri="{9D8B030D-6E8A-4147-A177-3AD203B41FA5}">
                      <a16:colId xmlns:a16="http://schemas.microsoft.com/office/drawing/2014/main" val="2480034276"/>
                    </a:ext>
                  </a:extLst>
                </a:gridCol>
              </a:tblGrid>
              <a:tr h="489002">
                <a:tc>
                  <a:txBody>
                    <a:bodyPr/>
                    <a:lstStyle/>
                    <a:p>
                      <a:pPr algn="ct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C000"/>
                    </a:solidFill>
                  </a:tcPr>
                </a:tc>
                <a:tc>
                  <a:txBody>
                    <a:bodyPr/>
                    <a:lstStyle/>
                    <a:p>
                      <a:pPr algn="ctr"/>
                      <a:r>
                        <a:rPr kumimoji="1" lang="ja-JP" altLang="en-US" sz="3200" b="1" dirty="0" smtClean="0">
                          <a:solidFill>
                            <a:srgbClr val="002060"/>
                          </a:solidFill>
                          <a:latin typeface="ＭＳ ゴシック" panose="020B0609070205080204" pitchFamily="49" charset="-128"/>
                          <a:ea typeface="ＭＳ ゴシック" panose="020B0609070205080204" pitchFamily="49" charset="-128"/>
                        </a:rPr>
                        <a:t>名　所</a:t>
                      </a:r>
                      <a:endParaRPr kumimoji="1" lang="ja-JP" altLang="en-US" sz="3200" b="1" dirty="0">
                        <a:solidFill>
                          <a:srgbClr val="00206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C000"/>
                    </a:solidFill>
                  </a:tcPr>
                </a:tc>
                <a:tc>
                  <a:txBody>
                    <a:bodyPr/>
                    <a:lstStyle/>
                    <a:p>
                      <a:pPr algn="ctr"/>
                      <a:r>
                        <a:rPr kumimoji="1" lang="ja-JP" altLang="en-US" sz="3200" b="1" dirty="0" smtClean="0">
                          <a:solidFill>
                            <a:srgbClr val="002060"/>
                          </a:solidFill>
                          <a:latin typeface="ＭＳ ゴシック" panose="020B0609070205080204" pitchFamily="49" charset="-128"/>
                          <a:ea typeface="ＭＳ ゴシック" panose="020B0609070205080204" pitchFamily="49" charset="-128"/>
                        </a:rPr>
                        <a:t>説　明</a:t>
                      </a:r>
                      <a:endParaRPr kumimoji="1" lang="ja-JP" altLang="en-US" sz="3200" b="1" dirty="0">
                        <a:solidFill>
                          <a:srgbClr val="00206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057164751"/>
                  </a:ext>
                </a:extLst>
              </a:tr>
              <a:tr h="1150744">
                <a:tc>
                  <a:txBody>
                    <a:bodyPr/>
                    <a:lstStyle/>
                    <a:p>
                      <a:pPr algn="ctr"/>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１</a:t>
                      </a: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algn="l"/>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来島海峡急流観潮船</a:t>
                      </a: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algn="l"/>
                      <a:r>
                        <a:rPr lang="ja-JP" altLang="en-US" sz="2400" b="1" dirty="0" smtClean="0">
                          <a:solidFill>
                            <a:srgbClr val="FF0000"/>
                          </a:solidFill>
                          <a:effectLst/>
                          <a:latin typeface="ＭＳ ゴシック" panose="020B0609070205080204" pitchFamily="49" charset="-128"/>
                          <a:ea typeface="ＭＳ ゴシック" panose="020B0609070205080204" pitchFamily="49" charset="-128"/>
                        </a:rPr>
                        <a:t>村上水軍の居城跡「来島」や、明治時代の芸予要塞跡が残る「小島」などを巡る</a:t>
                      </a:r>
                      <a:endParaRPr kumimoji="1" lang="ja-JP" altLang="en-US" sz="24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921850405"/>
                  </a:ext>
                </a:extLst>
              </a:tr>
              <a:tr h="1150744">
                <a:tc>
                  <a:txBody>
                    <a:bodyPr/>
                    <a:lstStyle/>
                    <a:p>
                      <a:pPr algn="ctr"/>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２</a:t>
                      </a: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大山祇神社</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rgbClr val="FF0000"/>
                          </a:solidFill>
                          <a:effectLst/>
                          <a:latin typeface="ＭＳ ゴシック" panose="020B0609070205080204" pitchFamily="49" charset="-128"/>
                          <a:ea typeface="ＭＳ ゴシック" panose="020B0609070205080204" pitchFamily="49" charset="-128"/>
                        </a:rPr>
                        <a:t>日本建国の大神の大山積大神をお祀りし、諸願成就のご利益で知られている</a:t>
                      </a:r>
                      <a:endParaRPr kumimoji="1" lang="ja-JP" altLang="en-US" sz="2400" b="1" dirty="0" smtClean="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425723919"/>
                  </a:ext>
                </a:extLst>
              </a:tr>
              <a:tr h="1150744">
                <a:tc>
                  <a:txBody>
                    <a:bodyPr/>
                    <a:lstStyle/>
                    <a:p>
                      <a:pPr algn="ctr"/>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３</a:t>
                      </a: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よしうみバラ公園</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rgbClr val="FF0000"/>
                          </a:solidFill>
                          <a:latin typeface="ＭＳ ゴシック" panose="020B0609070205080204" pitchFamily="49" charset="-128"/>
                          <a:ea typeface="ＭＳ ゴシック" panose="020B0609070205080204" pitchFamily="49" charset="-128"/>
                        </a:rPr>
                        <a:t>数種類のオールドローズが一同に植栽されている日本でも数少ないバラ公園</a:t>
                      </a:r>
                      <a:endParaRPr kumimoji="1" lang="ja-JP" altLang="en-US" sz="2400" b="1" dirty="0" smtClean="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2393313545"/>
                  </a:ext>
                </a:extLst>
              </a:tr>
            </a:tbl>
          </a:graphicData>
        </a:graphic>
      </p:graphicFrame>
      <p:sp>
        <p:nvSpPr>
          <p:cNvPr id="2" name="正方形/長方形 1"/>
          <p:cNvSpPr/>
          <p:nvPr/>
        </p:nvSpPr>
        <p:spPr>
          <a:xfrm>
            <a:off x="273051" y="5842685"/>
            <a:ext cx="11645900" cy="646331"/>
          </a:xfrm>
          <a:prstGeom prst="rect">
            <a:avLst/>
          </a:prstGeom>
        </p:spPr>
        <p:txBody>
          <a:bodyPr wrap="square">
            <a:spAutoFit/>
          </a:bodyPr>
          <a:lstStyle/>
          <a:p>
            <a:pPr algn="ctr"/>
            <a:r>
              <a:rPr lang="ja-JP" altLang="en-US" sz="3600" b="1" dirty="0" smtClean="0">
                <a:solidFill>
                  <a:schemeClr val="bg1"/>
                </a:solidFill>
                <a:latin typeface="ＭＳ ゴシック" panose="020B0609070205080204" pitchFamily="49" charset="-128"/>
                <a:ea typeface="ＭＳ ゴシック" panose="020B0609070205080204" pitchFamily="49" charset="-128"/>
              </a:rPr>
              <a:t>ホームページや</a:t>
            </a:r>
            <a:r>
              <a:rPr lang="en-US" altLang="ja-JP" sz="3600" b="1" dirty="0" smtClean="0">
                <a:solidFill>
                  <a:schemeClr val="bg1"/>
                </a:solidFill>
                <a:latin typeface="ＭＳ ゴシック" panose="020B0609070205080204" pitchFamily="49" charset="-128"/>
                <a:ea typeface="ＭＳ ゴシック" panose="020B0609070205080204" pitchFamily="49" charset="-128"/>
              </a:rPr>
              <a:t>SNS</a:t>
            </a:r>
            <a:r>
              <a:rPr lang="ja-JP" altLang="en-US" sz="3600" b="1" dirty="0" smtClean="0">
                <a:solidFill>
                  <a:schemeClr val="bg1"/>
                </a:solidFill>
                <a:latin typeface="ＭＳ ゴシック" panose="020B0609070205080204" pitchFamily="49" charset="-128"/>
                <a:ea typeface="ＭＳ ゴシック" panose="020B0609070205080204" pitchFamily="49" charset="-128"/>
              </a:rPr>
              <a:t>を利用した情報発信が必要</a:t>
            </a:r>
            <a:endParaRPr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01188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82550" y="273844"/>
            <a:ext cx="11995150" cy="954107"/>
          </a:xfrm>
          <a:prstGeom prst="rect">
            <a:avLst/>
          </a:prstGeom>
          <a:noFill/>
        </p:spPr>
        <p:txBody>
          <a:bodyPr wrap="square" rtlCol="0">
            <a:spAutoFit/>
          </a:bodyPr>
          <a:lstStyle/>
          <a:p>
            <a:r>
              <a:rPr lang="ja-JP" altLang="en-US" sz="2800" b="1" dirty="0">
                <a:solidFill>
                  <a:schemeClr val="bg1"/>
                </a:solidFill>
                <a:latin typeface="ＭＳ ゴシック" panose="020B0609070205080204" pitchFamily="49" charset="-128"/>
                <a:ea typeface="ＭＳ ゴシック" panose="020B0609070205080204" pitchFamily="49" charset="-128"/>
              </a:rPr>
              <a:t>５</a:t>
            </a:r>
            <a:r>
              <a:rPr lang="ja-JP" altLang="en-US" sz="2800" b="1" dirty="0" smtClean="0">
                <a:solidFill>
                  <a:schemeClr val="bg1"/>
                </a:solidFill>
                <a:latin typeface="ＭＳ ゴシック" panose="020B0609070205080204" pitchFamily="49" charset="-128"/>
                <a:ea typeface="ＭＳ ゴシック" panose="020B0609070205080204" pitchFamily="49" charset="-128"/>
              </a:rPr>
              <a:t>　地域が活性化され、国内だけでなく、海外からも多くの観光客が訪れ</a:t>
            </a:r>
            <a:endParaRPr lang="en-US" altLang="ja-JP" sz="2800" b="1" dirty="0" smtClean="0">
              <a:solidFill>
                <a:schemeClr val="bg1"/>
              </a:solidFill>
              <a:latin typeface="ＭＳ ゴシック" panose="020B0609070205080204" pitchFamily="49" charset="-128"/>
              <a:ea typeface="ＭＳ ゴシック" panose="020B0609070205080204" pitchFamily="49" charset="-128"/>
            </a:endParaRPr>
          </a:p>
          <a:p>
            <a:r>
              <a:rPr lang="ja-JP" altLang="en-US" sz="2800" b="1" dirty="0">
                <a:solidFill>
                  <a:schemeClr val="bg1"/>
                </a:solidFill>
                <a:latin typeface="ＭＳ ゴシック" panose="020B0609070205080204" pitchFamily="49" charset="-128"/>
                <a:ea typeface="ＭＳ ゴシック" panose="020B0609070205080204" pitchFamily="49" charset="-128"/>
              </a:rPr>
              <a:t>　</a:t>
            </a:r>
            <a:r>
              <a:rPr lang="ja-JP" altLang="en-US" sz="2800" b="1" dirty="0" err="1" smtClean="0">
                <a:solidFill>
                  <a:schemeClr val="bg1"/>
                </a:solidFill>
                <a:latin typeface="ＭＳ ゴシック" panose="020B0609070205080204" pitchFamily="49" charset="-128"/>
                <a:ea typeface="ＭＳ ゴシック" panose="020B0609070205080204" pitchFamily="49" charset="-128"/>
              </a:rPr>
              <a:t>るように</a:t>
            </a:r>
            <a:r>
              <a:rPr lang="ja-JP" altLang="en-US" sz="2800" b="1" dirty="0" smtClean="0">
                <a:solidFill>
                  <a:schemeClr val="bg1"/>
                </a:solidFill>
                <a:latin typeface="ＭＳ ゴシック" panose="020B0609070205080204" pitchFamily="49" charset="-128"/>
                <a:ea typeface="ＭＳ ゴシック" panose="020B0609070205080204" pitchFamily="49" charset="-128"/>
              </a:rPr>
              <a:t>なった場合、どのような問題点が考えられるか述べなさい。</a:t>
            </a:r>
            <a:endParaRPr lang="en-US" altLang="ja-JP" sz="2800" b="1" dirty="0" smtClean="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981609099"/>
              </p:ext>
            </p:extLst>
          </p:nvPr>
        </p:nvGraphicFramePr>
        <p:xfrm>
          <a:off x="273050" y="1481666"/>
          <a:ext cx="11645902" cy="4031352"/>
        </p:xfrm>
        <a:graphic>
          <a:graphicData uri="http://schemas.openxmlformats.org/drawingml/2006/table">
            <a:tbl>
              <a:tblPr firstRow="1" bandRow="1">
                <a:tableStyleId>{5C22544A-7EE6-4342-B048-85BDC9FD1C3A}</a:tableStyleId>
              </a:tblPr>
              <a:tblGrid>
                <a:gridCol w="730444">
                  <a:extLst>
                    <a:ext uri="{9D8B030D-6E8A-4147-A177-3AD203B41FA5}">
                      <a16:colId xmlns:a16="http://schemas.microsoft.com/office/drawing/2014/main" val="2355847368"/>
                    </a:ext>
                  </a:extLst>
                </a:gridCol>
                <a:gridCol w="5457729">
                  <a:extLst>
                    <a:ext uri="{9D8B030D-6E8A-4147-A177-3AD203B41FA5}">
                      <a16:colId xmlns:a16="http://schemas.microsoft.com/office/drawing/2014/main" val="2246944741"/>
                    </a:ext>
                  </a:extLst>
                </a:gridCol>
                <a:gridCol w="5457729">
                  <a:extLst>
                    <a:ext uri="{9D8B030D-6E8A-4147-A177-3AD203B41FA5}">
                      <a16:colId xmlns:a16="http://schemas.microsoft.com/office/drawing/2014/main" val="2480034276"/>
                    </a:ext>
                  </a:extLst>
                </a:gridCol>
              </a:tblGrid>
              <a:tr h="489002">
                <a:tc>
                  <a:txBody>
                    <a:bodyPr/>
                    <a:lstStyle/>
                    <a:p>
                      <a:pPr algn="ct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C000"/>
                    </a:solidFill>
                  </a:tcPr>
                </a:tc>
                <a:tc>
                  <a:txBody>
                    <a:bodyPr/>
                    <a:lstStyle/>
                    <a:p>
                      <a:pPr algn="ctr"/>
                      <a:r>
                        <a:rPr kumimoji="1" lang="ja-JP" altLang="en-US" sz="3200" b="1" dirty="0" smtClean="0">
                          <a:solidFill>
                            <a:srgbClr val="002060"/>
                          </a:solidFill>
                          <a:latin typeface="ＭＳ ゴシック" panose="020B0609070205080204" pitchFamily="49" charset="-128"/>
                          <a:ea typeface="ＭＳ ゴシック" panose="020B0609070205080204" pitchFamily="49" charset="-128"/>
                        </a:rPr>
                        <a:t>問題点</a:t>
                      </a:r>
                      <a:endParaRPr kumimoji="1" lang="ja-JP" altLang="en-US" sz="3200" b="1" dirty="0">
                        <a:solidFill>
                          <a:srgbClr val="00206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C000"/>
                    </a:solidFill>
                  </a:tcPr>
                </a:tc>
                <a:tc>
                  <a:txBody>
                    <a:bodyPr/>
                    <a:lstStyle/>
                    <a:p>
                      <a:pPr algn="ctr"/>
                      <a:r>
                        <a:rPr kumimoji="1" lang="ja-JP" altLang="en-US" sz="3200" b="1" dirty="0" smtClean="0">
                          <a:solidFill>
                            <a:srgbClr val="002060"/>
                          </a:solidFill>
                          <a:latin typeface="ＭＳ ゴシック" panose="020B0609070205080204" pitchFamily="49" charset="-128"/>
                          <a:ea typeface="ＭＳ ゴシック" panose="020B0609070205080204" pitchFamily="49" charset="-128"/>
                        </a:rPr>
                        <a:t>解決策</a:t>
                      </a:r>
                      <a:endParaRPr kumimoji="1" lang="ja-JP" altLang="en-US" sz="3200" b="1" dirty="0">
                        <a:solidFill>
                          <a:srgbClr val="00206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057164751"/>
                  </a:ext>
                </a:extLst>
              </a:tr>
              <a:tr h="1150744">
                <a:tc>
                  <a:txBody>
                    <a:bodyPr/>
                    <a:lstStyle/>
                    <a:p>
                      <a:pPr algn="ctr"/>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１</a:t>
                      </a: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algn="l"/>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交通渋滞</a:t>
                      </a: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algn="l"/>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駐車場の確保</a:t>
                      </a:r>
                      <a:endParaRPr kumimoji="1" lang="en-US" altLang="ja-JP" sz="2400" b="1" dirty="0" smtClean="0">
                        <a:solidFill>
                          <a:srgbClr val="FF0000"/>
                        </a:solidFill>
                        <a:latin typeface="ＭＳ ゴシック" panose="020B0609070205080204" pitchFamily="49" charset="-128"/>
                        <a:ea typeface="ＭＳ ゴシック" panose="020B0609070205080204" pitchFamily="49" charset="-128"/>
                      </a:endParaRPr>
                    </a:p>
                    <a:p>
                      <a:pPr algn="l"/>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アクセス道路の整備</a:t>
                      </a:r>
                      <a:endParaRPr kumimoji="1" lang="ja-JP" altLang="en-US" sz="24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921850405"/>
                  </a:ext>
                </a:extLst>
              </a:tr>
              <a:tr h="1150744">
                <a:tc>
                  <a:txBody>
                    <a:bodyPr/>
                    <a:lstStyle/>
                    <a:p>
                      <a:pPr algn="ctr"/>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２</a:t>
                      </a: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宿泊場所の確保</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民泊</a:t>
                      </a:r>
                      <a:endParaRPr kumimoji="1" lang="en-US" altLang="ja-JP" sz="2400" b="1" dirty="0" smtClean="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425723919"/>
                  </a:ext>
                </a:extLst>
              </a:tr>
              <a:tr h="1150744">
                <a:tc>
                  <a:txBody>
                    <a:bodyPr/>
                    <a:lstStyle/>
                    <a:p>
                      <a:pPr algn="ctr"/>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３</a:t>
                      </a:r>
                      <a:endParaRPr kumimoji="1" lang="ja-JP" altLang="en-US" sz="3200" b="1" dirty="0">
                        <a:solidFill>
                          <a:srgbClr val="FF0000"/>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smtClean="0">
                          <a:solidFill>
                            <a:srgbClr val="FF0000"/>
                          </a:solidFill>
                          <a:latin typeface="ＭＳ ゴシック" panose="020B0609070205080204" pitchFamily="49" charset="-128"/>
                          <a:ea typeface="ＭＳ ゴシック" panose="020B0609070205080204" pitchFamily="49" charset="-128"/>
                        </a:rPr>
                        <a:t>外国語コミュニケーション</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イベント等における</a:t>
                      </a:r>
                      <a:endParaRPr kumimoji="1" lang="en-US" altLang="ja-JP" sz="2400" b="1" dirty="0" smtClean="0">
                        <a:solidFill>
                          <a:srgbClr val="FF0000"/>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ボランティアスタッフの充実</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2393313545"/>
                  </a:ext>
                </a:extLst>
              </a:tr>
            </a:tbl>
          </a:graphicData>
        </a:graphic>
      </p:graphicFrame>
      <p:sp>
        <p:nvSpPr>
          <p:cNvPr id="2" name="正方形/長方形 1"/>
          <p:cNvSpPr/>
          <p:nvPr/>
        </p:nvSpPr>
        <p:spPr>
          <a:xfrm>
            <a:off x="273050" y="5822137"/>
            <a:ext cx="11645900" cy="646331"/>
          </a:xfrm>
          <a:prstGeom prst="rect">
            <a:avLst/>
          </a:prstGeom>
        </p:spPr>
        <p:txBody>
          <a:bodyPr wrap="square">
            <a:spAutoFit/>
          </a:bodyPr>
          <a:lstStyle/>
          <a:p>
            <a:pPr algn="ctr"/>
            <a:r>
              <a:rPr lang="ja-JP" altLang="en-US" sz="3600" b="1" dirty="0" smtClean="0">
                <a:solidFill>
                  <a:schemeClr val="bg1"/>
                </a:solidFill>
                <a:latin typeface="ＭＳ ゴシック" panose="020B0609070205080204" pitchFamily="49" charset="-128"/>
                <a:ea typeface="ＭＳ ゴシック" panose="020B0609070205080204" pitchFamily="49" charset="-128"/>
              </a:rPr>
              <a:t>施設の整備はもちろん、おもてなしの心が大切</a:t>
            </a:r>
            <a:endParaRPr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17938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316</Words>
  <Application>Microsoft Office PowerPoint</Application>
  <PresentationFormat>ワイド画面</PresentationFormat>
  <Paragraphs>67</Paragraphs>
  <Slides>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AR明朝体U</vt:lpstr>
      <vt:lpstr>ＤＦ特太ゴシック体</vt:lpstr>
      <vt:lpstr>ＭＳ 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愛媛県立新居浜商業高等学校</dc:creator>
  <cp:lastModifiedBy>Administrator</cp:lastModifiedBy>
  <cp:revision>16</cp:revision>
  <dcterms:created xsi:type="dcterms:W3CDTF">2017-11-29T05:28:56Z</dcterms:created>
  <dcterms:modified xsi:type="dcterms:W3CDTF">2018-03-16T10:36:05Z</dcterms:modified>
</cp:coreProperties>
</file>