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94" r:id="rId2"/>
    <p:sldId id="379" r:id="rId3"/>
    <p:sldId id="380" r:id="rId4"/>
    <p:sldId id="381" r:id="rId5"/>
    <p:sldId id="384" r:id="rId6"/>
    <p:sldId id="382" r:id="rId7"/>
    <p:sldId id="391" r:id="rId8"/>
    <p:sldId id="389" r:id="rId9"/>
    <p:sldId id="388" r:id="rId10"/>
    <p:sldId id="386" r:id="rId11"/>
    <p:sldId id="385" r:id="rId12"/>
    <p:sldId id="387" r:id="rId13"/>
  </p:sldIdLst>
  <p:sldSz cx="9144000" cy="6858000" type="screen4x3"/>
  <p:notesSz cx="6784975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3300"/>
    <a:srgbClr val="FFE7FF"/>
    <a:srgbClr val="FFCCFF"/>
    <a:srgbClr val="FF0000"/>
    <a:srgbClr val="00FFFF"/>
    <a:srgbClr val="FF99FF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1007" autoAdjust="0"/>
  </p:normalViewPr>
  <p:slideViewPr>
    <p:cSldViewPr showGuides="1">
      <p:cViewPr varScale="1">
        <p:scale>
          <a:sx n="80" d="100"/>
          <a:sy n="80" d="100"/>
        </p:scale>
        <p:origin x="116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0156" cy="495300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ケース教材</a:t>
            </a:r>
            <a:r>
              <a:rPr kumimoji="1" lang="en-US" altLang="ja-JP" smtClean="0"/>
              <a:t>04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地域住民の生活の足・三津の渡し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の運航　泉野先生　済美高校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3251" y="1"/>
            <a:ext cx="2940156" cy="495300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B7CB09C1-D81B-4525-A912-A0C8E472D3A1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08982"/>
            <a:ext cx="2940156" cy="495300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3251" y="9408982"/>
            <a:ext cx="2940156" cy="495300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AD2A1805-458A-4635-82D4-E73F3B23E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9700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ja-JP" altLang="en-US" smtClean="0"/>
              <a:t>ケース教材</a:t>
            </a:r>
            <a:r>
              <a:rPr lang="en-US" altLang="ja-JP" smtClean="0"/>
              <a:t>04</a:t>
            </a:r>
            <a:r>
              <a:rPr lang="ja-JP" altLang="en-US" smtClean="0"/>
              <a:t>　</a:t>
            </a:r>
            <a:r>
              <a:rPr lang="en-US" altLang="ja-JP" smtClean="0"/>
              <a:t>『</a:t>
            </a:r>
            <a:r>
              <a:rPr lang="ja-JP" altLang="en-US" smtClean="0"/>
              <a:t>地域住民の生活の足・三津の渡し</a:t>
            </a:r>
            <a:r>
              <a:rPr lang="en-US" altLang="ja-JP" smtClean="0"/>
              <a:t>』</a:t>
            </a:r>
            <a:r>
              <a:rPr lang="ja-JP" altLang="en-US" smtClean="0"/>
              <a:t>の運航　泉野先生　済美高校</a:t>
            </a:r>
            <a:endParaRPr lang="ja-JP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820" y="1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ja-JP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664" y="4705350"/>
            <a:ext cx="4975649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10700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820" y="9410700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088A2F-EA52-47C9-B5D6-F2470507A3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92190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altLang="ja-JP" sz="1200" b="1">
              <a:solidFill>
                <a:schemeClr val="bg1"/>
              </a:solidFill>
              <a:latin typeface="Century Gothic" pitchFamily="34" charset="0"/>
              <a:ea typeface="SimHei" pitchFamily="2" charset="-122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50913"/>
            <a:ext cx="9144000" cy="396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05000"/>
            <a:ext cx="7772400" cy="1143000"/>
          </a:xfrm>
        </p:spPr>
        <p:txBody>
          <a:bodyPr/>
          <a:lstStyle>
            <a:lvl1pPr algn="r">
              <a:defRPr sz="4400" b="0" i="0"/>
            </a:lvl1pPr>
          </a:lstStyle>
          <a:p>
            <a:pPr lvl="0"/>
            <a:r>
              <a:rPr lang="ja-JP" altLang="en-US" noProof="0" dirty="0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648200"/>
            <a:ext cx="64008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0" i="0">
                <a:effectLst/>
              </a:defRPr>
            </a:lvl1pPr>
          </a:lstStyle>
          <a:p>
            <a:pPr lvl="0"/>
            <a:r>
              <a:rPr lang="ja-JP" altLang="en-US" noProof="0" dirty="0" smtClean="0"/>
              <a:t>マスター サブタイトルの書式設定</a:t>
            </a: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381000" y="2830513"/>
            <a:ext cx="8305800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H="1">
            <a:off x="381000" y="2830513"/>
            <a:ext cx="83058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9459C0-34BE-4552-91D6-92716651E8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06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6388" y="425450"/>
            <a:ext cx="2106612" cy="58991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36550" y="425450"/>
            <a:ext cx="6167438" cy="58991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0CBB6B-7945-4899-95B7-4917722D02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32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ECAF0-D351-4CAC-872D-343EAC86D6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80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FC2DD8-0C10-4FC5-82FB-B28BCE1AF8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57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062C1-9BC9-4655-B869-079F2EF717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B4C62-B6C0-4ED6-956D-BCD8B24ACF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3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6424D-D8A3-447F-A760-712EE9E185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9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5B7165-54E4-4144-8EB1-4029354584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37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27D8B4-C8F7-4BA0-AA6F-066B45B179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2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9560F7-BEA5-44BD-85BD-EF05241013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73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42545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2 レベル</a:t>
            </a:r>
          </a:p>
          <a:p>
            <a:pPr lvl="2"/>
            <a:r>
              <a:rPr lang="ja-JP" altLang="en-US" dirty="0" smtClean="0"/>
              <a:t>第 3 レベル</a:t>
            </a:r>
          </a:p>
          <a:p>
            <a:pPr lvl="3"/>
            <a:r>
              <a:rPr lang="ja-JP" altLang="en-US" dirty="0" smtClean="0"/>
              <a:t>第 4 レベル</a:t>
            </a:r>
          </a:p>
          <a:p>
            <a:pPr lvl="4"/>
            <a:r>
              <a:rPr lang="ja-JP" altLang="en-US" dirty="0" smtClean="0"/>
              <a:t>第 5 レベル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169863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altLang="ja-JP" sz="1200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215900"/>
            <a:ext cx="9144000" cy="396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0">
          <a:solidFill>
            <a:schemeClr val="tx2"/>
          </a:solidFill>
          <a:effectLst/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3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6084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アクティブ・ラーニングのための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1774557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ea typeface="ＤＦ特太ゴシック体" panose="02010609000101010101" pitchFamily="1" charset="-128"/>
              </a:rPr>
              <a:t>ビジネス・ケース教材集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856" y="515893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愛媛県商業教育研究会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愛媛県マーケティング・ビジネス経済研究員会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4545" y="3501008"/>
            <a:ext cx="975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『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地域住民の生活の足・三津の渡し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』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の運航」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6761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　４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8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zumino\Desktop\補助教材提出\ケース教材04　『地域住民の生活の足・三津の渡し』の運航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9" y="1556792"/>
            <a:ext cx="4192486" cy="31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梅津寺</a:t>
            </a:r>
            <a:r>
              <a:rPr lang="ja-JP" altLang="en-US" sz="4000" dirty="0"/>
              <a:t>パーク</a:t>
            </a:r>
            <a:endParaRPr lang="en-US" altLang="ja-JP" sz="4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0" y="1052736"/>
            <a:ext cx="446449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伊予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鉄道が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1935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年に「梅津寺遊園地」として開園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1963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年に「梅津寺パーク」としてリニューアルオープン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2009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年に閉園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跡地は再開発予定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0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zumino\Desktop\補助教材提出\ケース教材04　『地域住民の生活の足・三津の渡し』の運航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" y="1052736"/>
            <a:ext cx="3800450" cy="53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松山港まつり</a:t>
            </a:r>
            <a:endParaRPr lang="en-US" altLang="ja-JP" sz="40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95936" y="1052736"/>
            <a:ext cx="496855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三津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浜花火大会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中四国最大の花火大会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周辺は歩行者天国になる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三津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の渡船から観覧する人もいる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7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zumino\Desktop\補助教材提出\ケース教材04　『地域住民の生活の足・三津の渡し』の運航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541" y="1268760"/>
            <a:ext cx="5010470" cy="37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松山観光港</a:t>
            </a:r>
            <a:endParaRPr lang="en-US" altLang="ja-JP" sz="4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0" y="764704"/>
            <a:ext cx="446449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高浜港が手狭になったため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2000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年に新設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松山市の</a:t>
            </a:r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地元交通企業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就航会社</a:t>
            </a:r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金融機関</a:t>
            </a:r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が出資した第３セクターの松山観光港ターミナル株式会社により管理・運営されている</a:t>
            </a:r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4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23093"/>
            <a:ext cx="9993474" cy="64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/>
              <a:t>松山市港山町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1998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2250" r="25300" b="7750"/>
          <a:stretch/>
        </p:blipFill>
        <p:spPr bwMode="auto">
          <a:xfrm>
            <a:off x="-261257" y="0"/>
            <a:ext cx="9637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/>
              <a:t>松山市港山町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23943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24959"/>
            <a:ext cx="9289032" cy="53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/>
              <a:t>松山市港山町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4881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387424"/>
            <a:ext cx="11287125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4258615" y="1284782"/>
            <a:ext cx="504056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3923928" y="1772816"/>
            <a:ext cx="330529" cy="3837521"/>
          </a:xfrm>
          <a:prstGeom prst="straightConnector1">
            <a:avLst/>
          </a:prstGeom>
          <a:ln w="76200">
            <a:solidFill>
              <a:srgbClr val="FFFF99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427984" y="1844824"/>
            <a:ext cx="330529" cy="3837521"/>
          </a:xfrm>
          <a:prstGeom prst="straightConnector1">
            <a:avLst/>
          </a:prstGeom>
          <a:ln w="76200">
            <a:solidFill>
              <a:srgbClr val="FFFF99"/>
            </a:solidFill>
            <a:headEnd type="arrow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3923928" y="5805264"/>
            <a:ext cx="504056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/>
              <a:t>松山市港山町</a:t>
            </a:r>
            <a:endParaRPr lang="en-US" altLang="ja-JP" sz="4000" dirty="0" smtClean="0"/>
          </a:p>
        </p:txBody>
      </p:sp>
      <p:sp>
        <p:nvSpPr>
          <p:cNvPr id="3" name="角丸四角形吹き出し 2"/>
          <p:cNvSpPr/>
          <p:nvPr/>
        </p:nvSpPr>
        <p:spPr>
          <a:xfrm>
            <a:off x="5868144" y="3763584"/>
            <a:ext cx="2304256" cy="817544"/>
          </a:xfrm>
          <a:prstGeom prst="wedgeRoundRectCallout">
            <a:avLst>
              <a:gd name="adj1" fmla="val -105041"/>
              <a:gd name="adj2" fmla="val -75872"/>
              <a:gd name="adj3" fmla="val 16667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８０ｍ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2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zumino\Desktop\補助教材提出\ケース教材04　『地域住民の生活の足・三津の渡し』の運航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-2822748"/>
            <a:ext cx="13221758" cy="99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三津の渡し</a:t>
            </a:r>
            <a:endParaRPr lang="en-US" altLang="ja-JP" sz="4000" dirty="0" smtClean="0"/>
          </a:p>
        </p:txBody>
      </p:sp>
      <p:pic>
        <p:nvPicPr>
          <p:cNvPr id="4" name="Picture 2" descr="C:\Users\izumino\Desktop\補助教材提出\ケース教材04　『地域住民の生活の足・三津の渡し』の運航\img_2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1347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4391472" y="3861048"/>
            <a:ext cx="4228442" cy="2562485"/>
          </a:xfrm>
          <a:custGeom>
            <a:avLst/>
            <a:gdLst>
              <a:gd name="connsiteX0" fmla="*/ 0 w 3996952"/>
              <a:gd name="connsiteY0" fmla="*/ 168022 h 1008112"/>
              <a:gd name="connsiteX1" fmla="*/ 168022 w 3996952"/>
              <a:gd name="connsiteY1" fmla="*/ 0 h 1008112"/>
              <a:gd name="connsiteX2" fmla="*/ 2331555 w 3996952"/>
              <a:gd name="connsiteY2" fmla="*/ 0 h 1008112"/>
              <a:gd name="connsiteX3" fmla="*/ 2707455 w 3996952"/>
              <a:gd name="connsiteY3" fmla="*/ -1528973 h 1008112"/>
              <a:gd name="connsiteX4" fmla="*/ 3330793 w 3996952"/>
              <a:gd name="connsiteY4" fmla="*/ 0 h 1008112"/>
              <a:gd name="connsiteX5" fmla="*/ 3828930 w 3996952"/>
              <a:gd name="connsiteY5" fmla="*/ 0 h 1008112"/>
              <a:gd name="connsiteX6" fmla="*/ 3996952 w 3996952"/>
              <a:gd name="connsiteY6" fmla="*/ 168022 h 1008112"/>
              <a:gd name="connsiteX7" fmla="*/ 3996952 w 3996952"/>
              <a:gd name="connsiteY7" fmla="*/ 168019 h 1008112"/>
              <a:gd name="connsiteX8" fmla="*/ 3996952 w 3996952"/>
              <a:gd name="connsiteY8" fmla="*/ 168019 h 1008112"/>
              <a:gd name="connsiteX9" fmla="*/ 3996952 w 3996952"/>
              <a:gd name="connsiteY9" fmla="*/ 420047 h 1008112"/>
              <a:gd name="connsiteX10" fmla="*/ 3996952 w 3996952"/>
              <a:gd name="connsiteY10" fmla="*/ 840090 h 1008112"/>
              <a:gd name="connsiteX11" fmla="*/ 3828930 w 3996952"/>
              <a:gd name="connsiteY11" fmla="*/ 1008112 h 1008112"/>
              <a:gd name="connsiteX12" fmla="*/ 3330793 w 3996952"/>
              <a:gd name="connsiteY12" fmla="*/ 1008112 h 1008112"/>
              <a:gd name="connsiteX13" fmla="*/ 2331555 w 3996952"/>
              <a:gd name="connsiteY13" fmla="*/ 1008112 h 1008112"/>
              <a:gd name="connsiteX14" fmla="*/ 2331555 w 3996952"/>
              <a:gd name="connsiteY14" fmla="*/ 1008112 h 1008112"/>
              <a:gd name="connsiteX15" fmla="*/ 168022 w 3996952"/>
              <a:gd name="connsiteY15" fmla="*/ 1008112 h 1008112"/>
              <a:gd name="connsiteX16" fmla="*/ 0 w 3996952"/>
              <a:gd name="connsiteY16" fmla="*/ 840090 h 1008112"/>
              <a:gd name="connsiteX17" fmla="*/ 0 w 3996952"/>
              <a:gd name="connsiteY17" fmla="*/ 420047 h 1008112"/>
              <a:gd name="connsiteX18" fmla="*/ 0 w 3996952"/>
              <a:gd name="connsiteY18" fmla="*/ 168019 h 1008112"/>
              <a:gd name="connsiteX19" fmla="*/ 0 w 3996952"/>
              <a:gd name="connsiteY19" fmla="*/ 168019 h 1008112"/>
              <a:gd name="connsiteX20" fmla="*/ 0 w 3996952"/>
              <a:gd name="connsiteY20" fmla="*/ 168022 h 1008112"/>
              <a:gd name="connsiteX0" fmla="*/ 0 w 3996952"/>
              <a:gd name="connsiteY0" fmla="*/ 1696995 h 2537085"/>
              <a:gd name="connsiteX1" fmla="*/ 168022 w 3996952"/>
              <a:gd name="connsiteY1" fmla="*/ 1528973 h 2537085"/>
              <a:gd name="connsiteX2" fmla="*/ 2560155 w 3996952"/>
              <a:gd name="connsiteY2" fmla="*/ 1528973 h 2537085"/>
              <a:gd name="connsiteX3" fmla="*/ 2707455 w 3996952"/>
              <a:gd name="connsiteY3" fmla="*/ 0 h 2537085"/>
              <a:gd name="connsiteX4" fmla="*/ 3330793 w 3996952"/>
              <a:gd name="connsiteY4" fmla="*/ 1528973 h 2537085"/>
              <a:gd name="connsiteX5" fmla="*/ 3828930 w 3996952"/>
              <a:gd name="connsiteY5" fmla="*/ 1528973 h 2537085"/>
              <a:gd name="connsiteX6" fmla="*/ 3996952 w 3996952"/>
              <a:gd name="connsiteY6" fmla="*/ 1696995 h 2537085"/>
              <a:gd name="connsiteX7" fmla="*/ 3996952 w 3996952"/>
              <a:gd name="connsiteY7" fmla="*/ 1696992 h 2537085"/>
              <a:gd name="connsiteX8" fmla="*/ 3996952 w 3996952"/>
              <a:gd name="connsiteY8" fmla="*/ 1696992 h 2537085"/>
              <a:gd name="connsiteX9" fmla="*/ 3996952 w 3996952"/>
              <a:gd name="connsiteY9" fmla="*/ 1949020 h 2537085"/>
              <a:gd name="connsiteX10" fmla="*/ 3996952 w 3996952"/>
              <a:gd name="connsiteY10" fmla="*/ 2369063 h 2537085"/>
              <a:gd name="connsiteX11" fmla="*/ 3828930 w 3996952"/>
              <a:gd name="connsiteY11" fmla="*/ 2537085 h 2537085"/>
              <a:gd name="connsiteX12" fmla="*/ 3330793 w 3996952"/>
              <a:gd name="connsiteY12" fmla="*/ 2537085 h 2537085"/>
              <a:gd name="connsiteX13" fmla="*/ 2331555 w 3996952"/>
              <a:gd name="connsiteY13" fmla="*/ 2537085 h 2537085"/>
              <a:gd name="connsiteX14" fmla="*/ 2331555 w 3996952"/>
              <a:gd name="connsiteY14" fmla="*/ 2537085 h 2537085"/>
              <a:gd name="connsiteX15" fmla="*/ 168022 w 3996952"/>
              <a:gd name="connsiteY15" fmla="*/ 2537085 h 2537085"/>
              <a:gd name="connsiteX16" fmla="*/ 0 w 3996952"/>
              <a:gd name="connsiteY16" fmla="*/ 2369063 h 2537085"/>
              <a:gd name="connsiteX17" fmla="*/ 0 w 3996952"/>
              <a:gd name="connsiteY17" fmla="*/ 1949020 h 2537085"/>
              <a:gd name="connsiteX18" fmla="*/ 0 w 3996952"/>
              <a:gd name="connsiteY18" fmla="*/ 1696992 h 2537085"/>
              <a:gd name="connsiteX19" fmla="*/ 0 w 3996952"/>
              <a:gd name="connsiteY19" fmla="*/ 1696992 h 2537085"/>
              <a:gd name="connsiteX20" fmla="*/ 0 w 3996952"/>
              <a:gd name="connsiteY20" fmla="*/ 1696995 h 2537085"/>
              <a:gd name="connsiteX0" fmla="*/ 0 w 3996952"/>
              <a:gd name="connsiteY0" fmla="*/ 1696995 h 2537085"/>
              <a:gd name="connsiteX1" fmla="*/ 168022 w 3996952"/>
              <a:gd name="connsiteY1" fmla="*/ 1528973 h 2537085"/>
              <a:gd name="connsiteX2" fmla="*/ 2560155 w 3996952"/>
              <a:gd name="connsiteY2" fmla="*/ 1528973 h 2537085"/>
              <a:gd name="connsiteX3" fmla="*/ 2707455 w 3996952"/>
              <a:gd name="connsiteY3" fmla="*/ 0 h 2537085"/>
              <a:gd name="connsiteX4" fmla="*/ 2873593 w 3996952"/>
              <a:gd name="connsiteY4" fmla="*/ 1554373 h 2537085"/>
              <a:gd name="connsiteX5" fmla="*/ 3828930 w 3996952"/>
              <a:gd name="connsiteY5" fmla="*/ 1528973 h 2537085"/>
              <a:gd name="connsiteX6" fmla="*/ 3996952 w 3996952"/>
              <a:gd name="connsiteY6" fmla="*/ 1696995 h 2537085"/>
              <a:gd name="connsiteX7" fmla="*/ 3996952 w 3996952"/>
              <a:gd name="connsiteY7" fmla="*/ 1696992 h 2537085"/>
              <a:gd name="connsiteX8" fmla="*/ 3996952 w 3996952"/>
              <a:gd name="connsiteY8" fmla="*/ 1696992 h 2537085"/>
              <a:gd name="connsiteX9" fmla="*/ 3996952 w 3996952"/>
              <a:gd name="connsiteY9" fmla="*/ 1949020 h 2537085"/>
              <a:gd name="connsiteX10" fmla="*/ 3996952 w 3996952"/>
              <a:gd name="connsiteY10" fmla="*/ 2369063 h 2537085"/>
              <a:gd name="connsiteX11" fmla="*/ 3828930 w 3996952"/>
              <a:gd name="connsiteY11" fmla="*/ 2537085 h 2537085"/>
              <a:gd name="connsiteX12" fmla="*/ 3330793 w 3996952"/>
              <a:gd name="connsiteY12" fmla="*/ 2537085 h 2537085"/>
              <a:gd name="connsiteX13" fmla="*/ 2331555 w 3996952"/>
              <a:gd name="connsiteY13" fmla="*/ 2537085 h 2537085"/>
              <a:gd name="connsiteX14" fmla="*/ 2331555 w 3996952"/>
              <a:gd name="connsiteY14" fmla="*/ 2537085 h 2537085"/>
              <a:gd name="connsiteX15" fmla="*/ 168022 w 3996952"/>
              <a:gd name="connsiteY15" fmla="*/ 2537085 h 2537085"/>
              <a:gd name="connsiteX16" fmla="*/ 0 w 3996952"/>
              <a:gd name="connsiteY16" fmla="*/ 2369063 h 2537085"/>
              <a:gd name="connsiteX17" fmla="*/ 0 w 3996952"/>
              <a:gd name="connsiteY17" fmla="*/ 1949020 h 2537085"/>
              <a:gd name="connsiteX18" fmla="*/ 0 w 3996952"/>
              <a:gd name="connsiteY18" fmla="*/ 1696992 h 2537085"/>
              <a:gd name="connsiteX19" fmla="*/ 0 w 3996952"/>
              <a:gd name="connsiteY19" fmla="*/ 1696992 h 2537085"/>
              <a:gd name="connsiteX20" fmla="*/ 0 w 3996952"/>
              <a:gd name="connsiteY20" fmla="*/ 1696995 h 2537085"/>
              <a:gd name="connsiteX0" fmla="*/ 0 w 3996952"/>
              <a:gd name="connsiteY0" fmla="*/ 1696995 h 2537085"/>
              <a:gd name="connsiteX1" fmla="*/ 168022 w 3996952"/>
              <a:gd name="connsiteY1" fmla="*/ 1528973 h 2537085"/>
              <a:gd name="connsiteX2" fmla="*/ 2560155 w 3996952"/>
              <a:gd name="connsiteY2" fmla="*/ 1528973 h 2537085"/>
              <a:gd name="connsiteX3" fmla="*/ 2707455 w 3996952"/>
              <a:gd name="connsiteY3" fmla="*/ 0 h 2537085"/>
              <a:gd name="connsiteX4" fmla="*/ 2892643 w 3996952"/>
              <a:gd name="connsiteY4" fmla="*/ 1525798 h 2537085"/>
              <a:gd name="connsiteX5" fmla="*/ 3828930 w 3996952"/>
              <a:gd name="connsiteY5" fmla="*/ 1528973 h 2537085"/>
              <a:gd name="connsiteX6" fmla="*/ 3996952 w 3996952"/>
              <a:gd name="connsiteY6" fmla="*/ 1696995 h 2537085"/>
              <a:gd name="connsiteX7" fmla="*/ 3996952 w 3996952"/>
              <a:gd name="connsiteY7" fmla="*/ 1696992 h 2537085"/>
              <a:gd name="connsiteX8" fmla="*/ 3996952 w 3996952"/>
              <a:gd name="connsiteY8" fmla="*/ 1696992 h 2537085"/>
              <a:gd name="connsiteX9" fmla="*/ 3996952 w 3996952"/>
              <a:gd name="connsiteY9" fmla="*/ 1949020 h 2537085"/>
              <a:gd name="connsiteX10" fmla="*/ 3996952 w 3996952"/>
              <a:gd name="connsiteY10" fmla="*/ 2369063 h 2537085"/>
              <a:gd name="connsiteX11" fmla="*/ 3828930 w 3996952"/>
              <a:gd name="connsiteY11" fmla="*/ 2537085 h 2537085"/>
              <a:gd name="connsiteX12" fmla="*/ 3330793 w 3996952"/>
              <a:gd name="connsiteY12" fmla="*/ 2537085 h 2537085"/>
              <a:gd name="connsiteX13" fmla="*/ 2331555 w 3996952"/>
              <a:gd name="connsiteY13" fmla="*/ 2537085 h 2537085"/>
              <a:gd name="connsiteX14" fmla="*/ 2331555 w 3996952"/>
              <a:gd name="connsiteY14" fmla="*/ 2537085 h 2537085"/>
              <a:gd name="connsiteX15" fmla="*/ 168022 w 3996952"/>
              <a:gd name="connsiteY15" fmla="*/ 2537085 h 2537085"/>
              <a:gd name="connsiteX16" fmla="*/ 0 w 3996952"/>
              <a:gd name="connsiteY16" fmla="*/ 2369063 h 2537085"/>
              <a:gd name="connsiteX17" fmla="*/ 0 w 3996952"/>
              <a:gd name="connsiteY17" fmla="*/ 1949020 h 2537085"/>
              <a:gd name="connsiteX18" fmla="*/ 0 w 3996952"/>
              <a:gd name="connsiteY18" fmla="*/ 1696992 h 2537085"/>
              <a:gd name="connsiteX19" fmla="*/ 0 w 3996952"/>
              <a:gd name="connsiteY19" fmla="*/ 1696992 h 2537085"/>
              <a:gd name="connsiteX20" fmla="*/ 0 w 3996952"/>
              <a:gd name="connsiteY20" fmla="*/ 1696995 h 2537085"/>
              <a:gd name="connsiteX0" fmla="*/ 0 w 3996952"/>
              <a:gd name="connsiteY0" fmla="*/ 1722395 h 2562485"/>
              <a:gd name="connsiteX1" fmla="*/ 168022 w 3996952"/>
              <a:gd name="connsiteY1" fmla="*/ 1554373 h 2562485"/>
              <a:gd name="connsiteX2" fmla="*/ 2560155 w 3996952"/>
              <a:gd name="connsiteY2" fmla="*/ 1554373 h 2562485"/>
              <a:gd name="connsiteX3" fmla="*/ 2395332 w 3996952"/>
              <a:gd name="connsiteY3" fmla="*/ 0 h 2562485"/>
              <a:gd name="connsiteX4" fmla="*/ 2892643 w 3996952"/>
              <a:gd name="connsiteY4" fmla="*/ 1551198 h 2562485"/>
              <a:gd name="connsiteX5" fmla="*/ 3828930 w 3996952"/>
              <a:gd name="connsiteY5" fmla="*/ 1554373 h 2562485"/>
              <a:gd name="connsiteX6" fmla="*/ 3996952 w 3996952"/>
              <a:gd name="connsiteY6" fmla="*/ 1722395 h 2562485"/>
              <a:gd name="connsiteX7" fmla="*/ 3996952 w 3996952"/>
              <a:gd name="connsiteY7" fmla="*/ 1722392 h 2562485"/>
              <a:gd name="connsiteX8" fmla="*/ 3996952 w 3996952"/>
              <a:gd name="connsiteY8" fmla="*/ 1722392 h 2562485"/>
              <a:gd name="connsiteX9" fmla="*/ 3996952 w 3996952"/>
              <a:gd name="connsiteY9" fmla="*/ 1974420 h 2562485"/>
              <a:gd name="connsiteX10" fmla="*/ 3996952 w 3996952"/>
              <a:gd name="connsiteY10" fmla="*/ 2394463 h 2562485"/>
              <a:gd name="connsiteX11" fmla="*/ 3828930 w 3996952"/>
              <a:gd name="connsiteY11" fmla="*/ 2562485 h 2562485"/>
              <a:gd name="connsiteX12" fmla="*/ 3330793 w 3996952"/>
              <a:gd name="connsiteY12" fmla="*/ 2562485 h 2562485"/>
              <a:gd name="connsiteX13" fmla="*/ 2331555 w 3996952"/>
              <a:gd name="connsiteY13" fmla="*/ 2562485 h 2562485"/>
              <a:gd name="connsiteX14" fmla="*/ 2331555 w 3996952"/>
              <a:gd name="connsiteY14" fmla="*/ 2562485 h 2562485"/>
              <a:gd name="connsiteX15" fmla="*/ 168022 w 3996952"/>
              <a:gd name="connsiteY15" fmla="*/ 2562485 h 2562485"/>
              <a:gd name="connsiteX16" fmla="*/ 0 w 3996952"/>
              <a:gd name="connsiteY16" fmla="*/ 2394463 h 2562485"/>
              <a:gd name="connsiteX17" fmla="*/ 0 w 3996952"/>
              <a:gd name="connsiteY17" fmla="*/ 1974420 h 2562485"/>
              <a:gd name="connsiteX18" fmla="*/ 0 w 3996952"/>
              <a:gd name="connsiteY18" fmla="*/ 1722392 h 2562485"/>
              <a:gd name="connsiteX19" fmla="*/ 0 w 3996952"/>
              <a:gd name="connsiteY19" fmla="*/ 1722392 h 2562485"/>
              <a:gd name="connsiteX20" fmla="*/ 0 w 3996952"/>
              <a:gd name="connsiteY20" fmla="*/ 1722395 h 256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96952" h="2562485">
                <a:moveTo>
                  <a:pt x="0" y="1722395"/>
                </a:moveTo>
                <a:cubicBezTo>
                  <a:pt x="0" y="1629599"/>
                  <a:pt x="75226" y="1554373"/>
                  <a:pt x="168022" y="1554373"/>
                </a:cubicBezTo>
                <a:lnTo>
                  <a:pt x="2560155" y="1554373"/>
                </a:lnTo>
                <a:lnTo>
                  <a:pt x="2395332" y="0"/>
                </a:lnTo>
                <a:lnTo>
                  <a:pt x="2892643" y="1551198"/>
                </a:lnTo>
                <a:lnTo>
                  <a:pt x="3828930" y="1554373"/>
                </a:lnTo>
                <a:cubicBezTo>
                  <a:pt x="3921726" y="1554373"/>
                  <a:pt x="3996952" y="1629599"/>
                  <a:pt x="3996952" y="1722395"/>
                </a:cubicBezTo>
                <a:lnTo>
                  <a:pt x="3996952" y="1722392"/>
                </a:lnTo>
                <a:lnTo>
                  <a:pt x="3996952" y="1722392"/>
                </a:lnTo>
                <a:lnTo>
                  <a:pt x="3996952" y="1974420"/>
                </a:lnTo>
                <a:lnTo>
                  <a:pt x="3996952" y="2394463"/>
                </a:lnTo>
                <a:cubicBezTo>
                  <a:pt x="3996952" y="2487259"/>
                  <a:pt x="3921726" y="2562485"/>
                  <a:pt x="3828930" y="2562485"/>
                </a:cubicBezTo>
                <a:lnTo>
                  <a:pt x="3330793" y="2562485"/>
                </a:lnTo>
                <a:lnTo>
                  <a:pt x="2331555" y="2562485"/>
                </a:lnTo>
                <a:lnTo>
                  <a:pt x="2331555" y="2562485"/>
                </a:lnTo>
                <a:lnTo>
                  <a:pt x="168022" y="2562485"/>
                </a:lnTo>
                <a:cubicBezTo>
                  <a:pt x="75226" y="2562485"/>
                  <a:pt x="0" y="2487259"/>
                  <a:pt x="0" y="2394463"/>
                </a:cubicBezTo>
                <a:lnTo>
                  <a:pt x="0" y="1974420"/>
                </a:lnTo>
                <a:lnTo>
                  <a:pt x="0" y="1722392"/>
                </a:lnTo>
                <a:lnTo>
                  <a:pt x="0" y="1722392"/>
                </a:lnTo>
                <a:lnTo>
                  <a:pt x="0" y="1722395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ja-JP" altLang="en-US" sz="2800" dirty="0" smtClean="0"/>
              <a:t> 呼び出しボタンを押せば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 船はこちらまで来てくれる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501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zumino\Desktop\補助教材提出\ケース教材04　『地域住民の生活の足・三津の渡し』の運航\124280865507116324813_P5043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270" y="-378423"/>
            <a:ext cx="10153128" cy="76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船内の様子</a:t>
            </a:r>
            <a:endParaRPr lang="en-US" altLang="ja-JP" sz="40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B7165-54E4-4144-8EB1-402935458471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43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zumino\Desktop\補助教材提出\ケース教材04　『地域住民の生活の足・三津の渡し』の運航\IMG_4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5931272" cy="33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三津浜焼き</a:t>
            </a:r>
            <a:endParaRPr lang="en-US" altLang="ja-JP" sz="40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122362" y="3797021"/>
            <a:ext cx="8892480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映画「がんばっていき</a:t>
            </a:r>
            <a:r>
              <a:rPr lang="ja-JP" altLang="en-US" sz="4000" dirty="0" err="1" smtClean="0"/>
              <a:t>まっしょい</a:t>
            </a:r>
            <a:r>
              <a:rPr lang="ja-JP" altLang="en-US" sz="4000" dirty="0" smtClean="0"/>
              <a:t>」にも登場</a:t>
            </a:r>
            <a:endParaRPr lang="en-US" altLang="ja-JP" sz="4000" dirty="0" smtClean="0"/>
          </a:p>
        </p:txBody>
      </p:sp>
      <p:pic>
        <p:nvPicPr>
          <p:cNvPr id="5" name="Picture 2" descr="C:\Users\izumino\Desktop\補助教材提出\ケース教材04　『地域住民の生活の足・三津の渡し』の運航\olympic21_boat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46054"/>
            <a:ext cx="1885516" cy="1887876"/>
          </a:xfrm>
          <a:prstGeom prst="rect">
            <a:avLst/>
          </a:prstGeom>
          <a:noFill/>
        </p:spPr>
      </p:pic>
      <p:pic>
        <p:nvPicPr>
          <p:cNvPr id="6" name="Picture 2" descr="C:\Users\izumino\Desktop\補助教材提出\ケース教材04　『地域住民の生活の足・三津の渡し』の運航\olympic21_boat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64" y="4581128"/>
            <a:ext cx="1885516" cy="1887876"/>
          </a:xfrm>
          <a:prstGeom prst="rect">
            <a:avLst/>
          </a:prstGeom>
          <a:noFill/>
        </p:spPr>
      </p:pic>
      <p:pic>
        <p:nvPicPr>
          <p:cNvPr id="7" name="Picture 2" descr="C:\Users\izumino\Desktop\補助教材提出\ケース教材04　『地域住民の生活の足・三津の渡し』の運航\olympic21_boat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04" y="4509120"/>
            <a:ext cx="1885516" cy="188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12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r="22718" b="6857"/>
          <a:stretch/>
        </p:blipFill>
        <p:spPr bwMode="auto">
          <a:xfrm>
            <a:off x="-304800" y="0"/>
            <a:ext cx="9753600" cy="72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3563888" y="1857829"/>
            <a:ext cx="1152128" cy="779083"/>
          </a:xfrm>
          <a:prstGeom prst="roundRect">
            <a:avLst>
              <a:gd name="adj" fmla="val 29722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35498" y="225964"/>
            <a:ext cx="352839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梅津寺</a:t>
            </a:r>
            <a:r>
              <a:rPr lang="ja-JP" altLang="en-US" sz="4000" dirty="0"/>
              <a:t>パーク</a:t>
            </a:r>
            <a:endParaRPr lang="en-US" altLang="ja-JP" sz="40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6444208" y="5445224"/>
            <a:ext cx="2311894" cy="49778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2800" dirty="0" smtClean="0"/>
              <a:t>三津の渡し</a:t>
            </a:r>
            <a:endParaRPr lang="en-US" altLang="ja-JP" sz="2800" dirty="0" smtClean="0"/>
          </a:p>
        </p:txBody>
      </p:sp>
      <p:cxnSp>
        <p:nvCxnSpPr>
          <p:cNvPr id="6" name="直線矢印コネクタ 5"/>
          <p:cNvCxnSpPr>
            <a:stCxn id="5" idx="2"/>
          </p:cNvCxnSpPr>
          <p:nvPr/>
        </p:nvCxnSpPr>
        <p:spPr>
          <a:xfrm>
            <a:off x="7600155" y="5943008"/>
            <a:ext cx="0" cy="123040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1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kumimoji="1" sz="3200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4711</TotalTime>
  <Words>155</Words>
  <Application>Microsoft Office PowerPoint</Application>
  <PresentationFormat>画面に合わせる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4" baseType="lpstr">
      <vt:lpstr>AR明朝体U</vt:lpstr>
      <vt:lpstr>ＤＦ特太ゴシック体</vt:lpstr>
      <vt:lpstr>HGP創英角ｺﾞｼｯｸUB</vt:lpstr>
      <vt:lpstr>ＭＳ Ｐゴシック</vt:lpstr>
      <vt:lpstr>ＭＳ Ｐ明朝</vt:lpstr>
      <vt:lpstr>MS UI Gothic</vt:lpstr>
      <vt:lpstr>SimHei</vt:lpstr>
      <vt:lpstr>Arial</vt:lpstr>
      <vt:lpstr>Century Gothic</vt:lpstr>
      <vt:lpstr>Times New Roman</vt:lpstr>
      <vt:lpstr>Wingdings</vt:lpstr>
      <vt:lpstr>red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泉野</dc:creator>
  <cp:lastModifiedBy>Administrator</cp:lastModifiedBy>
  <cp:revision>191</cp:revision>
  <cp:lastPrinted>2018-01-28T08:32:57Z</cp:lastPrinted>
  <dcterms:created xsi:type="dcterms:W3CDTF">2015-02-17T03:47:27Z</dcterms:created>
  <dcterms:modified xsi:type="dcterms:W3CDTF">2018-03-16T08:54:14Z</dcterms:modified>
</cp:coreProperties>
</file>