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67" r:id="rId5"/>
    <p:sldId id="261" r:id="rId6"/>
    <p:sldId id="259" r:id="rId7"/>
    <p:sldId id="263" r:id="rId8"/>
    <p:sldId id="262" r:id="rId9"/>
    <p:sldId id="273" r:id="rId10"/>
    <p:sldId id="272" r:id="rId11"/>
    <p:sldId id="275" r:id="rId12"/>
    <p:sldId id="276" r:id="rId13"/>
    <p:sldId id="274" r:id="rId14"/>
    <p:sldId id="277" r:id="rId15"/>
    <p:sldId id="278" r:id="rId16"/>
    <p:sldId id="260" r:id="rId17"/>
    <p:sldId id="268" r:id="rId18"/>
    <p:sldId id="269" r:id="rId19"/>
    <p:sldId id="271" r:id="rId20"/>
    <p:sldId id="270" r:id="rId21"/>
    <p:sldId id="264" r:id="rId22"/>
    <p:sldId id="265" r:id="rId23"/>
    <p:sldId id="266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003399"/>
    <a:srgbClr val="007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0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3D2C-6865-4A90-B6CF-B5D54D9177F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56CA-F7F2-4CF0-ADCD-1F6AD9DBD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15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3D2C-6865-4A90-B6CF-B5D54D9177F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56CA-F7F2-4CF0-ADCD-1F6AD9DBD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63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3D2C-6865-4A90-B6CF-B5D54D9177F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56CA-F7F2-4CF0-ADCD-1F6AD9DBD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8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3D2C-6865-4A90-B6CF-B5D54D9177F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56CA-F7F2-4CF0-ADCD-1F6AD9DBD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8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3D2C-6865-4A90-B6CF-B5D54D9177F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56CA-F7F2-4CF0-ADCD-1F6AD9DBD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81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3D2C-6865-4A90-B6CF-B5D54D9177F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56CA-F7F2-4CF0-ADCD-1F6AD9DBD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7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3D2C-6865-4A90-B6CF-B5D54D9177F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56CA-F7F2-4CF0-ADCD-1F6AD9DBD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77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3D2C-6865-4A90-B6CF-B5D54D9177F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56CA-F7F2-4CF0-ADCD-1F6AD9DBD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7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3D2C-6865-4A90-B6CF-B5D54D9177F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56CA-F7F2-4CF0-ADCD-1F6AD9DBD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2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3D2C-6865-4A90-B6CF-B5D54D9177F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56CA-F7F2-4CF0-ADCD-1F6AD9DBD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2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43D2C-6865-4A90-B6CF-B5D54D9177F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56CA-F7F2-4CF0-ADCD-1F6AD9DBD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65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43D2C-6865-4A90-B6CF-B5D54D9177F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956CA-F7F2-4CF0-ADCD-1F6AD9DBD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04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33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4.gif"/><Relationship Id="rId21" Type="http://schemas.openxmlformats.org/officeDocument/2006/relationships/image" Target="../media/image23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3.pn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33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13" y="2447166"/>
            <a:ext cx="2776339" cy="256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76084" y="1270501"/>
            <a:ext cx="552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アクティブ・ラーニングのための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6512" y="1774557"/>
            <a:ext cx="914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ea typeface="ＤＦ特太ゴシック体" panose="02010609000101010101" pitchFamily="1" charset="-128"/>
              </a:rPr>
              <a:t>ビジネス・ケース教材集</a:t>
            </a:r>
            <a:endParaRPr kumimoji="1" lang="ja-JP" altLang="en-US" sz="3600" dirty="0">
              <a:ea typeface="ＤＦ特太ゴシック体" panose="02010609000101010101" pitchFamily="1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856" y="515893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愛媛県商業教育研究会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愛媛県マーケティング・ビジネス経済研究員会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126268" y="3510376"/>
            <a:ext cx="9396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「レジと農家が直結。売れる手応えがオンタイムで伝わり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、より</a:t>
            </a: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良いものをつくる意欲に」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26761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ケース　５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48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Pick Up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789839" y="766445"/>
            <a:ext cx="7564323" cy="646331"/>
            <a:chOff x="-1108489" y="712907"/>
            <a:chExt cx="7564323" cy="646331"/>
          </a:xfrm>
        </p:grpSpPr>
        <p:sp>
          <p:nvSpPr>
            <p:cNvPr id="8" name="正方形/長方形 7"/>
            <p:cNvSpPr/>
            <p:nvPr/>
          </p:nvSpPr>
          <p:spPr>
            <a:xfrm>
              <a:off x="269525" y="712907"/>
              <a:ext cx="6186309" cy="646331"/>
            </a:xfrm>
            <a:prstGeom prst="rect">
              <a:avLst/>
            </a:prstGeom>
          </p:spPr>
          <p:txBody>
            <a:bodyPr wrap="none" anchor="ctr" anchorCtr="1">
              <a:spAutoFit/>
            </a:bodyPr>
            <a:lstStyle/>
            <a:p>
              <a:pPr algn="ctr"/>
              <a:r>
                <a:rPr lang="ja-JP" altLang="en-US" sz="36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内子フレッシュパークからり</a:t>
              </a:r>
              <a:endParaRPr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08489" y="766072"/>
              <a:ext cx="1399734" cy="540000"/>
            </a:xfrm>
            <a:prstGeom prst="rect">
              <a:avLst/>
            </a:prstGeom>
          </p:spPr>
        </p:pic>
      </p:grp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206" y="1664220"/>
            <a:ext cx="2880000" cy="127867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0" y="1664220"/>
            <a:ext cx="2880000" cy="126000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7AADD24-1FAF-4177-A03A-2B837989DD2F}"/>
              </a:ext>
            </a:extLst>
          </p:cNvPr>
          <p:cNvSpPr/>
          <p:nvPr/>
        </p:nvSpPr>
        <p:spPr>
          <a:xfrm>
            <a:off x="153987" y="3854286"/>
            <a:ext cx="88360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時代が移り、社会が変わっても人の基本は温もりです。</a:t>
            </a:r>
            <a:br>
              <a:rPr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それを伝え、繋ぐ私の手、あなたの手、みんなの手、エネルギッシュに集えば何でもできる「太陽の手」。</a:t>
            </a:r>
            <a:br>
              <a:rPr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からり</a:t>
            </a:r>
            <a:r>
              <a:rPr lang="ja-JP" altLang="en-US" sz="2400" dirty="0" err="1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は</a:t>
            </a:r>
            <a:r>
              <a:rPr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みんなの「小さな手」から始まります。</a:t>
            </a:r>
            <a:endParaRPr lang="ja-JP" altLang="en-US" sz="2400" i="0" u="none" strike="noStrike" dirty="0">
              <a:solidFill>
                <a:srgbClr val="000000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D7ECD94-C7EA-4AF2-8C3F-0D83420105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232" y="1664220"/>
            <a:ext cx="2880000" cy="1278675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5FF78F7-97CD-4B7D-ABBE-475F75F1BF32}"/>
              </a:ext>
            </a:extLst>
          </p:cNvPr>
          <p:cNvSpPr/>
          <p:nvPr/>
        </p:nvSpPr>
        <p:spPr>
          <a:xfrm>
            <a:off x="611560" y="6309320"/>
            <a:ext cx="5314275" cy="33855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pPr algn="ctr"/>
            <a:r>
              <a:rPr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（内子フレッシュパークからり公式ホームページより）</a:t>
            </a:r>
            <a:endParaRPr lang="en-US" altLang="ja-JP" sz="1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559C1A1-DCE1-47D8-9D73-16C1EB14DDF7}"/>
              </a:ext>
            </a:extLst>
          </p:cNvPr>
          <p:cNvSpPr/>
          <p:nvPr/>
        </p:nvSpPr>
        <p:spPr>
          <a:xfrm>
            <a:off x="2419810" y="3140968"/>
            <a:ext cx="4304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ja-JP" altLang="en-US" sz="3200" dirty="0">
                <a:solidFill>
                  <a:srgbClr val="DC002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シンボルマーク「手」</a:t>
            </a:r>
            <a:endParaRPr lang="ja-JP" altLang="en-US" sz="2400" i="0" u="none" strike="noStrike" dirty="0">
              <a:solidFill>
                <a:srgbClr val="000000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08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Pick Up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789839" y="766445"/>
            <a:ext cx="7564323" cy="646331"/>
            <a:chOff x="-1108489" y="712907"/>
            <a:chExt cx="7564323" cy="646331"/>
          </a:xfrm>
        </p:grpSpPr>
        <p:sp>
          <p:nvSpPr>
            <p:cNvPr id="8" name="正方形/長方形 7"/>
            <p:cNvSpPr/>
            <p:nvPr/>
          </p:nvSpPr>
          <p:spPr>
            <a:xfrm>
              <a:off x="269525" y="712907"/>
              <a:ext cx="6186309" cy="646331"/>
            </a:xfrm>
            <a:prstGeom prst="rect">
              <a:avLst/>
            </a:prstGeom>
          </p:spPr>
          <p:txBody>
            <a:bodyPr wrap="none" anchor="ctr" anchorCtr="1">
              <a:spAutoFit/>
            </a:bodyPr>
            <a:lstStyle/>
            <a:p>
              <a:pPr algn="ctr"/>
              <a:r>
                <a:rPr lang="ja-JP" altLang="en-US" sz="36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内子フレッシュパークからり</a:t>
              </a:r>
              <a:endParaRPr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08489" y="766072"/>
              <a:ext cx="1399734" cy="540000"/>
            </a:xfrm>
            <a:prstGeom prst="rect">
              <a:avLst/>
            </a:prstGeom>
          </p:spPr>
        </p:pic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794" y="3131033"/>
            <a:ext cx="2880000" cy="24000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E9A8C5B-C574-4F42-A802-1F100D6C62CF}"/>
              </a:ext>
            </a:extLst>
          </p:cNvPr>
          <p:cNvSpPr/>
          <p:nvPr/>
        </p:nvSpPr>
        <p:spPr>
          <a:xfrm>
            <a:off x="611560" y="6309320"/>
            <a:ext cx="5314275" cy="33855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pPr algn="ctr"/>
            <a:r>
              <a:rPr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（内子フレッシュパークからり公式ホームページより）</a:t>
            </a:r>
            <a:endParaRPr lang="en-US" altLang="ja-JP" sz="1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CFBD870-538B-4541-81F7-3EBEF0ED54CD}"/>
              </a:ext>
            </a:extLst>
          </p:cNvPr>
          <p:cNvSpPr/>
          <p:nvPr/>
        </p:nvSpPr>
        <p:spPr>
          <a:xfrm>
            <a:off x="692573" y="1609636"/>
            <a:ext cx="77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からりと内子町のこだわり～食の安心・安全～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E894F91-97B6-480A-8FF3-DF9F9B744B37}"/>
              </a:ext>
            </a:extLst>
          </p:cNvPr>
          <p:cNvSpPr/>
          <p:nvPr/>
        </p:nvSpPr>
        <p:spPr>
          <a:xfrm>
            <a:off x="1043608" y="2791701"/>
            <a:ext cx="4320000" cy="792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トレーサビリティ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386BF96-F928-441F-A5FF-112ABD7C5BC7}"/>
              </a:ext>
            </a:extLst>
          </p:cNvPr>
          <p:cNvSpPr/>
          <p:nvPr/>
        </p:nvSpPr>
        <p:spPr>
          <a:xfrm>
            <a:off x="1047097" y="3785505"/>
            <a:ext cx="4320000" cy="792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エコ認証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09144467-3FB3-4E16-AECB-2818A859C3A8}"/>
              </a:ext>
            </a:extLst>
          </p:cNvPr>
          <p:cNvSpPr/>
          <p:nvPr/>
        </p:nvSpPr>
        <p:spPr>
          <a:xfrm>
            <a:off x="1043608" y="4779309"/>
            <a:ext cx="4320000" cy="792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資源循環型農業</a:t>
            </a:r>
          </a:p>
        </p:txBody>
      </p:sp>
    </p:spTree>
    <p:extLst>
      <p:ext uri="{BB962C8B-B14F-4D97-AF65-F5344CB8AC3E}">
        <p14:creationId xmlns:p14="http://schemas.microsoft.com/office/powerpoint/2010/main" val="176644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Pick Up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789839" y="766445"/>
            <a:ext cx="7564323" cy="646331"/>
            <a:chOff x="-1108489" y="712907"/>
            <a:chExt cx="7564323" cy="646331"/>
          </a:xfrm>
        </p:grpSpPr>
        <p:sp>
          <p:nvSpPr>
            <p:cNvPr id="8" name="正方形/長方形 7"/>
            <p:cNvSpPr/>
            <p:nvPr/>
          </p:nvSpPr>
          <p:spPr>
            <a:xfrm>
              <a:off x="269525" y="712907"/>
              <a:ext cx="6186309" cy="646331"/>
            </a:xfrm>
            <a:prstGeom prst="rect">
              <a:avLst/>
            </a:prstGeom>
          </p:spPr>
          <p:txBody>
            <a:bodyPr wrap="none" anchor="ctr" anchorCtr="1">
              <a:spAutoFit/>
            </a:bodyPr>
            <a:lstStyle/>
            <a:p>
              <a:pPr algn="ctr"/>
              <a:r>
                <a:rPr lang="ja-JP" altLang="en-US" sz="36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内子フレッシュパークからり</a:t>
              </a:r>
              <a:endParaRPr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08489" y="766072"/>
              <a:ext cx="1399734" cy="540000"/>
            </a:xfrm>
            <a:prstGeom prst="rect">
              <a:avLst/>
            </a:prstGeom>
          </p:spPr>
        </p:pic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794" y="3131033"/>
            <a:ext cx="2880000" cy="24000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E9A8C5B-C574-4F42-A802-1F100D6C62CF}"/>
              </a:ext>
            </a:extLst>
          </p:cNvPr>
          <p:cNvSpPr/>
          <p:nvPr/>
        </p:nvSpPr>
        <p:spPr>
          <a:xfrm>
            <a:off x="611560" y="6309320"/>
            <a:ext cx="5314275" cy="33855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pPr algn="ctr"/>
            <a:r>
              <a:rPr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（内子フレッシュパークからり公式ホームページより）</a:t>
            </a:r>
            <a:endParaRPr lang="en-US" altLang="ja-JP" sz="1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E894F91-97B6-480A-8FF3-DF9F9B744B37}"/>
              </a:ext>
            </a:extLst>
          </p:cNvPr>
          <p:cNvSpPr/>
          <p:nvPr/>
        </p:nvSpPr>
        <p:spPr>
          <a:xfrm>
            <a:off x="2412000" y="1664722"/>
            <a:ext cx="4320000" cy="792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トレーサビリティ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9FAD3EB-AEF5-449D-9C21-96AEB12AF7AF}"/>
              </a:ext>
            </a:extLst>
          </p:cNvPr>
          <p:cNvSpPr/>
          <p:nvPr/>
        </p:nvSpPr>
        <p:spPr>
          <a:xfrm>
            <a:off x="268614" y="2708668"/>
            <a:ext cx="58401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からりでは、内子町の農産物「新鮮：安全：安心」を提供するため、生産者による生産履歴の開示をしています。開示された情報は直売所にある端末かからり</a:t>
            </a:r>
            <a:r>
              <a:rPr lang="ja-JP" altLang="en-US" sz="2000" dirty="0" err="1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ホームページ上で閲覧することができます。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ja-JP" altLang="en-US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生産履歴をチェックして</a:t>
            </a:r>
            <a:r>
              <a:rPr lang="en-US" altLang="ja-JP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OK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にならないとバーコードシール（値札）が印刷できません。つまり、からり</a:t>
            </a:r>
            <a:r>
              <a:rPr lang="ja-JP" altLang="en-US" sz="2000" dirty="0" err="1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で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バーコードシールを貼って売られているということは、安心・安全のチェックをクリアした農産物、というわけです。</a:t>
            </a:r>
          </a:p>
        </p:txBody>
      </p:sp>
    </p:spTree>
    <p:extLst>
      <p:ext uri="{BB962C8B-B14F-4D97-AF65-F5344CB8AC3E}">
        <p14:creationId xmlns:p14="http://schemas.microsoft.com/office/powerpoint/2010/main" val="27840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Pick Up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789839" y="766445"/>
            <a:ext cx="7564323" cy="646331"/>
            <a:chOff x="-1108489" y="712907"/>
            <a:chExt cx="7564323" cy="646331"/>
          </a:xfrm>
        </p:grpSpPr>
        <p:sp>
          <p:nvSpPr>
            <p:cNvPr id="8" name="正方形/長方形 7"/>
            <p:cNvSpPr/>
            <p:nvPr/>
          </p:nvSpPr>
          <p:spPr>
            <a:xfrm>
              <a:off x="269525" y="712907"/>
              <a:ext cx="6186309" cy="646331"/>
            </a:xfrm>
            <a:prstGeom prst="rect">
              <a:avLst/>
            </a:prstGeom>
          </p:spPr>
          <p:txBody>
            <a:bodyPr wrap="none" anchor="ctr" anchorCtr="1">
              <a:spAutoFit/>
            </a:bodyPr>
            <a:lstStyle/>
            <a:p>
              <a:pPr algn="ctr"/>
              <a:r>
                <a:rPr lang="ja-JP" altLang="en-US" sz="36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内子フレッシュパークからり</a:t>
              </a:r>
              <a:endParaRPr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08489" y="766072"/>
              <a:ext cx="1399734" cy="540000"/>
            </a:xfrm>
            <a:prstGeom prst="rect">
              <a:avLst/>
            </a:prstGeom>
          </p:spPr>
        </p:pic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794" y="3131033"/>
            <a:ext cx="2880000" cy="24000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E9A8C5B-C574-4F42-A802-1F100D6C62CF}"/>
              </a:ext>
            </a:extLst>
          </p:cNvPr>
          <p:cNvSpPr/>
          <p:nvPr/>
        </p:nvSpPr>
        <p:spPr>
          <a:xfrm>
            <a:off x="611560" y="6309320"/>
            <a:ext cx="5314275" cy="33855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pPr algn="ctr"/>
            <a:r>
              <a:rPr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（内子フレッシュパークからり公式ホームページより）</a:t>
            </a:r>
            <a:endParaRPr lang="en-US" altLang="ja-JP" sz="1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E894F91-97B6-480A-8FF3-DF9F9B744B37}"/>
              </a:ext>
            </a:extLst>
          </p:cNvPr>
          <p:cNvSpPr/>
          <p:nvPr/>
        </p:nvSpPr>
        <p:spPr>
          <a:xfrm>
            <a:off x="2412000" y="1664722"/>
            <a:ext cx="4320000" cy="792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エコ認証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09A62B6-027F-429B-9FDF-D83922C86B8B}"/>
              </a:ext>
            </a:extLst>
          </p:cNvPr>
          <p:cNvSpPr/>
          <p:nvPr/>
        </p:nvSpPr>
        <p:spPr>
          <a:xfrm>
            <a:off x="252000" y="2708667"/>
            <a:ext cx="58567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内子町では堆肥による土づくりを基本とし、化学肥料及び化学合成農薬を、内子町栽培基準の５割以上（国のガイドラインによるもの）又は３割以上（内子町の独自基準）削減して栽培した農産物を「エコ内子（内子町特別栽培農産物）」として、内子町が認証するものです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ja-JP" altLang="en-US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エコ内子のシールが貼ってあるものは、より安心・安全な野菜ということです。</a:t>
            </a:r>
          </a:p>
        </p:txBody>
      </p:sp>
    </p:spTree>
    <p:extLst>
      <p:ext uri="{BB962C8B-B14F-4D97-AF65-F5344CB8AC3E}">
        <p14:creationId xmlns:p14="http://schemas.microsoft.com/office/powerpoint/2010/main" val="8759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Pick Up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789839" y="766445"/>
            <a:ext cx="7564323" cy="646331"/>
            <a:chOff x="-1108489" y="712907"/>
            <a:chExt cx="7564323" cy="646331"/>
          </a:xfrm>
        </p:grpSpPr>
        <p:sp>
          <p:nvSpPr>
            <p:cNvPr id="8" name="正方形/長方形 7"/>
            <p:cNvSpPr/>
            <p:nvPr/>
          </p:nvSpPr>
          <p:spPr>
            <a:xfrm>
              <a:off x="269525" y="712907"/>
              <a:ext cx="6186309" cy="646331"/>
            </a:xfrm>
            <a:prstGeom prst="rect">
              <a:avLst/>
            </a:prstGeom>
          </p:spPr>
          <p:txBody>
            <a:bodyPr wrap="none" anchor="ctr" anchorCtr="1">
              <a:spAutoFit/>
            </a:bodyPr>
            <a:lstStyle/>
            <a:p>
              <a:pPr algn="ctr"/>
              <a:r>
                <a:rPr lang="ja-JP" altLang="en-US" sz="36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内子フレッシュパークからり</a:t>
              </a:r>
              <a:endParaRPr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08489" y="766072"/>
              <a:ext cx="1399734" cy="540000"/>
            </a:xfrm>
            <a:prstGeom prst="rect">
              <a:avLst/>
            </a:prstGeom>
          </p:spPr>
        </p:pic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794" y="3131033"/>
            <a:ext cx="2880000" cy="24000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E9A8C5B-C574-4F42-A802-1F100D6C62CF}"/>
              </a:ext>
            </a:extLst>
          </p:cNvPr>
          <p:cNvSpPr/>
          <p:nvPr/>
        </p:nvSpPr>
        <p:spPr>
          <a:xfrm>
            <a:off x="611560" y="6309320"/>
            <a:ext cx="5314275" cy="33855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pPr algn="ctr"/>
            <a:r>
              <a:rPr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（内子フレッシュパークからり公式ホームページより）</a:t>
            </a:r>
            <a:endParaRPr lang="en-US" altLang="ja-JP" sz="1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E894F91-97B6-480A-8FF3-DF9F9B744B37}"/>
              </a:ext>
            </a:extLst>
          </p:cNvPr>
          <p:cNvSpPr/>
          <p:nvPr/>
        </p:nvSpPr>
        <p:spPr>
          <a:xfrm>
            <a:off x="2412000" y="1664722"/>
            <a:ext cx="4320000" cy="792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none">
            <a:noAutofit/>
          </a:bodyPr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資源循環型農業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79BBEB1-B394-4F3C-BCC8-448B1B53176F}"/>
              </a:ext>
            </a:extLst>
          </p:cNvPr>
          <p:cNvSpPr/>
          <p:nvPr/>
        </p:nvSpPr>
        <p:spPr>
          <a:xfrm>
            <a:off x="252000" y="2708668"/>
            <a:ext cx="58567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内子町とＪＡ愛媛たいきが協力し、畜糞に町内の家庭から出る生ゴミを加え、堆肥「エコパワー」を作りました。これを農産物の肥料として畑に蒔き、できた野菜を食べて、また生ゴミが出る。こうして資源循環型農業が構築されました。</a:t>
            </a:r>
          </a:p>
        </p:txBody>
      </p:sp>
    </p:spTree>
    <p:extLst>
      <p:ext uri="{BB962C8B-B14F-4D97-AF65-F5344CB8AC3E}">
        <p14:creationId xmlns:p14="http://schemas.microsoft.com/office/powerpoint/2010/main" val="25347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Pick Up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789839" y="766445"/>
            <a:ext cx="7564323" cy="646331"/>
            <a:chOff x="-1108489" y="712907"/>
            <a:chExt cx="7564323" cy="646331"/>
          </a:xfrm>
        </p:grpSpPr>
        <p:sp>
          <p:nvSpPr>
            <p:cNvPr id="8" name="正方形/長方形 7"/>
            <p:cNvSpPr/>
            <p:nvPr/>
          </p:nvSpPr>
          <p:spPr>
            <a:xfrm>
              <a:off x="269525" y="712907"/>
              <a:ext cx="6186309" cy="646331"/>
            </a:xfrm>
            <a:prstGeom prst="rect">
              <a:avLst/>
            </a:prstGeom>
          </p:spPr>
          <p:txBody>
            <a:bodyPr wrap="none" anchor="ctr" anchorCtr="1">
              <a:spAutoFit/>
            </a:bodyPr>
            <a:lstStyle/>
            <a:p>
              <a:pPr algn="ctr"/>
              <a:r>
                <a:rPr lang="ja-JP" altLang="en-US" sz="36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内子フレッシュパークからり</a:t>
              </a:r>
              <a:endParaRPr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08489" y="766072"/>
              <a:ext cx="1399734" cy="540000"/>
            </a:xfrm>
            <a:prstGeom prst="rect">
              <a:avLst/>
            </a:prstGeom>
          </p:spPr>
        </p:pic>
      </p:grp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00" y="3047079"/>
            <a:ext cx="2880000" cy="126072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206" y="1664220"/>
            <a:ext cx="2880000" cy="127867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10" y="3047079"/>
            <a:ext cx="2880000" cy="130414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232" y="1664220"/>
            <a:ext cx="2880000" cy="127867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0" y="4455406"/>
            <a:ext cx="2880000" cy="126000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206" y="4455407"/>
            <a:ext cx="2880000" cy="1260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794" y="3131033"/>
            <a:ext cx="2880000" cy="2400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0" y="1664220"/>
            <a:ext cx="2880000" cy="12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4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Activity</a:t>
            </a:r>
            <a:r>
              <a:rPr lang="ja-JP" altLang="en-US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①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9" name="Picture 2" descr="記事を読む/ピクトグラム/3D/イラス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748" y="2738214"/>
            <a:ext cx="4381500" cy="3067050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991533" y="1067252"/>
            <a:ext cx="716093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HG創英角ｺﾞｼｯｸUB" pitchFamily="49" charset="-128"/>
                <a:ea typeface="HG創英角ｺﾞｼｯｸUB" pitchFamily="49" charset="-128"/>
              </a:rPr>
              <a:t>【</a:t>
            </a:r>
            <a:r>
              <a:rPr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資料を読んで答えなさい</a:t>
            </a:r>
            <a:r>
              <a:rPr kumimoji="1" lang="en-US" altLang="ja-JP" sz="3200" dirty="0">
                <a:latin typeface="HG創英角ｺﾞｼｯｸUB" pitchFamily="49" charset="-128"/>
                <a:ea typeface="HG創英角ｺﾞｼｯｸUB" pitchFamily="49" charset="-128"/>
              </a:rPr>
              <a:t>】</a:t>
            </a:r>
          </a:p>
          <a:p>
            <a:pPr algn="ctr"/>
            <a:endParaRPr kumimoji="1" lang="en-US" altLang="ja-JP" sz="800" dirty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「からりネット」導入の背景にあった</a:t>
            </a:r>
            <a:endParaRPr lang="en-US" altLang="ja-JP" sz="3200" dirty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　直売所運営上の課題は？（４つ）</a:t>
            </a:r>
            <a:endParaRPr kumimoji="1" lang="ja-JP" altLang="en-US" sz="32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36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Activity</a:t>
            </a:r>
            <a:r>
              <a:rPr lang="ja-JP" altLang="en-US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②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9" name="Picture 2" descr="記事を読む/ピクトグラム/3D/イラス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748" y="2738214"/>
            <a:ext cx="4381500" cy="3067050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581164" y="1067252"/>
            <a:ext cx="798167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HG創英角ｺﾞｼｯｸUB" pitchFamily="49" charset="-128"/>
                <a:ea typeface="HG創英角ｺﾞｼｯｸUB" pitchFamily="49" charset="-128"/>
              </a:rPr>
              <a:t>【</a:t>
            </a:r>
            <a:r>
              <a:rPr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資料を読んで答えなさい</a:t>
            </a:r>
            <a:r>
              <a:rPr kumimoji="1" lang="en-US" altLang="ja-JP" sz="3200" dirty="0">
                <a:latin typeface="HG創英角ｺﾞｼｯｸUB" pitchFamily="49" charset="-128"/>
                <a:ea typeface="HG創英角ｺﾞｼｯｸUB" pitchFamily="49" charset="-128"/>
              </a:rPr>
              <a:t>】</a:t>
            </a:r>
          </a:p>
          <a:p>
            <a:pPr algn="ctr"/>
            <a:endParaRPr kumimoji="1" lang="en-US" altLang="ja-JP" sz="800" dirty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kumimoji="1"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このケースにおけるＩＴ化の中において、</a:t>
            </a:r>
            <a:endParaRPr kumimoji="1" lang="en-US" altLang="ja-JP" sz="3200" dirty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ハード面の取組は？（３つ）</a:t>
            </a:r>
            <a:endParaRPr kumimoji="1" lang="ja-JP" altLang="en-US" sz="32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16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Activity</a:t>
            </a:r>
            <a:r>
              <a:rPr lang="ja-JP" altLang="en-US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③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9" name="Picture 2" descr="記事を読む/ピクトグラム/3D/イラス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748" y="2738214"/>
            <a:ext cx="4381500" cy="3067050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786349" y="1067252"/>
            <a:ext cx="757130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HG創英角ｺﾞｼｯｸUB" pitchFamily="49" charset="-128"/>
                <a:ea typeface="HG創英角ｺﾞｼｯｸUB" pitchFamily="49" charset="-128"/>
              </a:rPr>
              <a:t>【</a:t>
            </a:r>
            <a:r>
              <a:rPr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資料を読んで答えなさい</a:t>
            </a:r>
            <a:r>
              <a:rPr kumimoji="1" lang="en-US" altLang="ja-JP" sz="3200" dirty="0">
                <a:latin typeface="HG創英角ｺﾞｼｯｸUB" pitchFamily="49" charset="-128"/>
                <a:ea typeface="HG創英角ｺﾞｼｯｸUB" pitchFamily="49" charset="-128"/>
              </a:rPr>
              <a:t>】</a:t>
            </a:r>
          </a:p>
          <a:p>
            <a:pPr algn="ctr"/>
            <a:endParaRPr kumimoji="1" lang="en-US" altLang="ja-JP" sz="800" dirty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kumimoji="1"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このケースにおける</a:t>
            </a:r>
            <a:endParaRPr kumimoji="1" lang="en-US" altLang="ja-JP" sz="3200" dirty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kumimoji="1"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　ＩＴリテラシー向上のための取組は？</a:t>
            </a:r>
            <a:endParaRPr kumimoji="1" lang="en-US" altLang="ja-JP" sz="32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54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Activity</a:t>
            </a:r>
            <a:r>
              <a:rPr lang="ja-JP" altLang="en-US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④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9" name="Picture 2" descr="記事を読む/ピクトグラム/3D/イラス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748" y="2738214"/>
            <a:ext cx="4381500" cy="3067050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170799" y="1067252"/>
            <a:ext cx="8802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HG創英角ｺﾞｼｯｸUB" pitchFamily="49" charset="-128"/>
                <a:ea typeface="HG創英角ｺﾞｼｯｸUB" pitchFamily="49" charset="-128"/>
              </a:rPr>
              <a:t>【</a:t>
            </a:r>
            <a:r>
              <a:rPr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資料を読んで答えなさい</a:t>
            </a:r>
            <a:r>
              <a:rPr kumimoji="1" lang="en-US" altLang="ja-JP" sz="3200" dirty="0">
                <a:latin typeface="HG創英角ｺﾞｼｯｸUB" pitchFamily="49" charset="-128"/>
                <a:ea typeface="HG創英角ｺﾞｼｯｸUB" pitchFamily="49" charset="-128"/>
              </a:rPr>
              <a:t>】</a:t>
            </a:r>
          </a:p>
          <a:p>
            <a:pPr algn="ctr"/>
            <a:endParaRPr kumimoji="1" lang="en-US" altLang="ja-JP" sz="800" dirty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ＩＴ経営推進のために行った経営者の取組</a:t>
            </a:r>
            <a:r>
              <a:rPr kumimoji="1"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は？</a:t>
            </a:r>
            <a:endParaRPr kumimoji="1" lang="en-US" altLang="ja-JP" sz="32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02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242" y="2169000"/>
            <a:ext cx="624751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Activity</a:t>
            </a:r>
            <a:r>
              <a:rPr lang="ja-JP" altLang="en-US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⑤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9" name="Picture 2" descr="記事を読む/ピクトグラム/3D/イラス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748" y="2738214"/>
            <a:ext cx="4381500" cy="3067050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581170" y="1067252"/>
            <a:ext cx="7981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HG創英角ｺﾞｼｯｸUB" pitchFamily="49" charset="-128"/>
                <a:ea typeface="HG創英角ｺﾞｼｯｸUB" pitchFamily="49" charset="-128"/>
              </a:rPr>
              <a:t>【</a:t>
            </a:r>
            <a:r>
              <a:rPr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資料を読んで答えなさい</a:t>
            </a:r>
            <a:r>
              <a:rPr kumimoji="1" lang="en-US" altLang="ja-JP" sz="3200" dirty="0">
                <a:latin typeface="HG創英角ｺﾞｼｯｸUB" pitchFamily="49" charset="-128"/>
                <a:ea typeface="HG創英角ｺﾞｼｯｸUB" pitchFamily="49" charset="-128"/>
              </a:rPr>
              <a:t>】</a:t>
            </a:r>
          </a:p>
          <a:p>
            <a:pPr algn="ctr"/>
            <a:endParaRPr kumimoji="1" lang="en-US" altLang="ja-JP" sz="800" dirty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「からりネット」導入の効果</a:t>
            </a:r>
            <a:r>
              <a:rPr kumimoji="1"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は？（５つ）</a:t>
            </a:r>
            <a:endParaRPr kumimoji="1" lang="en-US" altLang="ja-JP" sz="32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4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Activity</a:t>
            </a:r>
            <a:r>
              <a:rPr lang="ja-JP" altLang="en-US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⑥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34390" y="1067252"/>
            <a:ext cx="921277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HG創英角ｺﾞｼｯｸUB" pitchFamily="49" charset="-128"/>
                <a:ea typeface="HG創英角ｺﾞｼｯｸUB" pitchFamily="49" charset="-128"/>
              </a:rPr>
              <a:t>【</a:t>
            </a:r>
            <a:r>
              <a:rPr kumimoji="1"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ディスカッション</a:t>
            </a:r>
            <a:r>
              <a:rPr kumimoji="1" lang="en-US" altLang="ja-JP" sz="3200" dirty="0">
                <a:latin typeface="HG創英角ｺﾞｼｯｸUB" pitchFamily="49" charset="-128"/>
                <a:ea typeface="HG創英角ｺﾞｼｯｸUB" pitchFamily="49" charset="-128"/>
              </a:rPr>
              <a:t>】</a:t>
            </a:r>
          </a:p>
          <a:p>
            <a:pPr algn="ctr"/>
            <a:endParaRPr kumimoji="1" lang="en-US" altLang="ja-JP" sz="800" dirty="0"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農業従事者の生産・販売活動の向上を目的に、</a:t>
            </a:r>
            <a:endParaRPr lang="en-US" altLang="ja-JP" sz="3200" dirty="0"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ＩＴ化推進の取組を地域に浸透させるためには？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999" y="3184910"/>
            <a:ext cx="3599999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0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Activity</a:t>
            </a:r>
            <a:r>
              <a:rPr lang="ja-JP" altLang="en-US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⑦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34390" y="1067252"/>
            <a:ext cx="921277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HG創英角ｺﾞｼｯｸUB" pitchFamily="49" charset="-128"/>
                <a:ea typeface="HG創英角ｺﾞｼｯｸUB" pitchFamily="49" charset="-128"/>
              </a:rPr>
              <a:t>【</a:t>
            </a:r>
            <a:r>
              <a:rPr kumimoji="1"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プレゼンテーション</a:t>
            </a:r>
            <a:r>
              <a:rPr kumimoji="1" lang="en-US" altLang="ja-JP" sz="3200" dirty="0">
                <a:latin typeface="HG創英角ｺﾞｼｯｸUB" pitchFamily="49" charset="-128"/>
                <a:ea typeface="HG創英角ｺﾞｼｯｸUB" pitchFamily="49" charset="-128"/>
              </a:rPr>
              <a:t>】</a:t>
            </a:r>
          </a:p>
          <a:p>
            <a:pPr algn="ctr"/>
            <a:endParaRPr kumimoji="1" lang="en-US" altLang="ja-JP" sz="800" dirty="0"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農業従事者の生産・販売活動の向上を目的に、</a:t>
            </a:r>
            <a:endParaRPr lang="en-US" altLang="ja-JP" sz="3200" dirty="0"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ＩＴ化推進の取組を地域に浸透させるためには？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000" y="3141248"/>
            <a:ext cx="3600000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7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242" y="2169000"/>
            <a:ext cx="624751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8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Introduction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196717" y="1412776"/>
            <a:ext cx="6750566" cy="584775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ja-JP" altLang="en-US" sz="3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このロゴマークを知っていますか？</a:t>
            </a:r>
            <a:endParaRPr lang="en-US" altLang="ja-JP" sz="3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337" y="2831951"/>
            <a:ext cx="22193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Introduction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611560" y="1060551"/>
            <a:ext cx="4032448" cy="1460194"/>
            <a:chOff x="330704" y="897373"/>
            <a:chExt cx="4032448" cy="1460194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704" y="942289"/>
              <a:ext cx="1440000" cy="1415278"/>
            </a:xfrm>
            <a:prstGeom prst="rect">
              <a:avLst/>
            </a:prstGeom>
          </p:spPr>
        </p:pic>
        <p:sp>
          <p:nvSpPr>
            <p:cNvPr id="8" name="正方形/長方形 7"/>
            <p:cNvSpPr/>
            <p:nvPr/>
          </p:nvSpPr>
          <p:spPr>
            <a:xfrm>
              <a:off x="2370298" y="897373"/>
              <a:ext cx="1723549" cy="707886"/>
            </a:xfrm>
            <a:prstGeom prst="rect">
              <a:avLst/>
            </a:prstGeom>
          </p:spPr>
          <p:txBody>
            <a:bodyPr wrap="none" anchor="ctr" anchorCtr="1">
              <a:spAutoFit/>
            </a:bodyPr>
            <a:lstStyle/>
            <a:p>
              <a:r>
                <a:rPr lang="ja-JP" altLang="en-US" sz="40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道の駅</a:t>
              </a:r>
              <a:endParaRPr lang="en-US" altLang="ja-JP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100994" y="1689665"/>
              <a:ext cx="2262158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 anchorCtr="1">
              <a:spAutoFit/>
            </a:bodyPr>
            <a:lstStyle/>
            <a:p>
              <a:r>
                <a:rPr lang="ja-JP" altLang="en-US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全国１，１３４個所</a:t>
              </a:r>
              <a:endParaRPr lang="en-US" altLang="ja-JP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  <a:p>
              <a:r>
                <a:rPr lang="ja-JP" altLang="en-US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（</a:t>
              </a:r>
              <a:r>
                <a:rPr lang="en-US" altLang="ja-JP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2017/11/17</a:t>
              </a:r>
              <a:r>
                <a:rPr lang="ja-JP" altLang="en-US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現在）</a:t>
              </a:r>
              <a:endParaRPr lang="en-US" altLang="ja-JP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188640"/>
            <a:ext cx="3515742" cy="3060000"/>
          </a:xfrm>
          <a:prstGeom prst="roundRect">
            <a:avLst>
              <a:gd name="adj" fmla="val 7370"/>
            </a:avLst>
          </a:prstGeom>
          <a:ln w="38100">
            <a:solidFill>
              <a:srgbClr val="0070C0"/>
            </a:solidFill>
          </a:ln>
        </p:spPr>
      </p:pic>
      <p:sp>
        <p:nvSpPr>
          <p:cNvPr id="11" name="正方形/長方形 10"/>
          <p:cNvSpPr/>
          <p:nvPr/>
        </p:nvSpPr>
        <p:spPr>
          <a:xfrm>
            <a:off x="470448" y="3356992"/>
            <a:ext cx="8205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〇</a:t>
            </a:r>
            <a:r>
              <a:rPr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安全で快適に道路を利用するための道路交通環境の提供、</a:t>
            </a:r>
            <a:endParaRPr lang="en-US" altLang="ja-JP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地域のにぎわい創出を目的とした施設</a:t>
            </a:r>
            <a:endParaRPr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70448" y="4187213"/>
            <a:ext cx="8205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〇</a:t>
            </a:r>
            <a:r>
              <a:rPr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基本コンセプト</a:t>
            </a:r>
            <a:endParaRPr lang="en-US" altLang="ja-JP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「地域とともにつくる個性豊かなにぎわいの場」</a:t>
            </a:r>
            <a:endParaRPr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70448" y="5017434"/>
            <a:ext cx="8205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〇</a:t>
            </a:r>
            <a:r>
              <a:rPr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３つの機能</a:t>
            </a:r>
            <a:endParaRPr lang="en-US" altLang="ja-JP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「休憩機能」・５「情報発信機能」・「地域連携機能」</a:t>
            </a:r>
            <a:endParaRPr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472408" y="5847655"/>
            <a:ext cx="8204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〇</a:t>
            </a:r>
            <a:r>
              <a:rPr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設置者は市町村等で、国土交通省道路局に申請し登録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2373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Introduction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043377" y="980728"/>
            <a:ext cx="3057247" cy="584775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ja-JP" altLang="en-US" sz="3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調べてみよう！</a:t>
            </a:r>
            <a:endParaRPr lang="en-US" altLang="ja-JP" sz="3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27826" y="1772816"/>
            <a:ext cx="4288353" cy="707886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pPr algn="ctr"/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全国の「道の駅」</a:t>
            </a:r>
            <a:endParaRPr lang="en-US" altLang="ja-JP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452285"/>
            <a:ext cx="1440000" cy="14152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2852936"/>
            <a:ext cx="1500000" cy="90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659" y="2852936"/>
            <a:ext cx="900000" cy="90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866" y="2852936"/>
            <a:ext cx="1265625" cy="90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349" y="2852936"/>
            <a:ext cx="1807778" cy="900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0" t="4194" r="750" b="4194"/>
          <a:stretch/>
        </p:blipFill>
        <p:spPr>
          <a:xfrm>
            <a:off x="7169127" y="2888936"/>
            <a:ext cx="1970735" cy="828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9698" y="2881011"/>
            <a:ext cx="1440000" cy="42322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860249"/>
            <a:ext cx="919944" cy="9000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161" y="3950249"/>
            <a:ext cx="2373518" cy="7200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787" y="3860249"/>
            <a:ext cx="878049" cy="900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836" y="3860249"/>
            <a:ext cx="1500000" cy="900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867563"/>
            <a:ext cx="2361429" cy="900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613" y="4903562"/>
            <a:ext cx="1964471" cy="900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3861048"/>
            <a:ext cx="1307506" cy="9000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628" y="4870264"/>
            <a:ext cx="1882845" cy="9000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537" y="4870264"/>
            <a:ext cx="952941" cy="9000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2580" y="4862988"/>
            <a:ext cx="757778" cy="9000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5468" y="4867563"/>
            <a:ext cx="705570" cy="90000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6620" y="4903562"/>
            <a:ext cx="70481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Introduction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05467"/>
            <a:ext cx="1440000" cy="141527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059953" y="1305274"/>
            <a:ext cx="553998" cy="101566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2400" dirty="0">
                <a:solidFill>
                  <a:srgbClr val="0060A8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★★★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483768" y="764704"/>
            <a:ext cx="6468437" cy="584775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ja-JP" altLang="en-US" sz="3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全国モデル「道の駅」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（Ｈ</a:t>
            </a:r>
            <a:r>
              <a:rPr lang="en-US" altLang="ja-JP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26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選定 ６駅）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69935" y="1349479"/>
            <a:ext cx="66385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・既存の「道の駅」を対象に、国土交通大臣が選定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・観光、産業、福祉、防災等、地域資源の活用や地域の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課題解決を図るための地域のゲートウェイや地域セン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ターとして機能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・設定から一定年数（</a:t>
            </a:r>
            <a:r>
              <a:rPr lang="en-US" altLang="ja-JP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10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年以上）、継続的に地域に貢献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71501" y="3357959"/>
            <a:ext cx="9000999" cy="2375297"/>
          </a:xfrm>
          <a:prstGeom prst="roundRect">
            <a:avLst>
              <a:gd name="adj" fmla="val 5964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ja-JP" altLang="en-US" sz="3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「内子フレッシュパークからり」</a:t>
            </a:r>
            <a:endParaRPr lang="en-US" altLang="ja-JP" sz="36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28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（愛媛県 内子町）</a:t>
            </a:r>
            <a:endParaRPr lang="en-US" altLang="ja-JP" sz="28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地元農家が中心となった商品開発、町内の農産品販売額の</a:t>
            </a:r>
            <a:r>
              <a:rPr lang="en-US" altLang="ja-JP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15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％を占める</a:t>
            </a:r>
            <a:r>
              <a:rPr lang="en-US" altLang="ja-JP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○季節の農作物にあわせて加工商品を加工販売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○</a:t>
            </a:r>
            <a:r>
              <a:rPr lang="ja-JP" altLang="en-US" sz="20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ＩＴを導入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して鮮度を追及することで、安全安心な農産物提供システム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を構築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6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kumimoji="1" lang="en-US" altLang="ja-JP" sz="2800" dirty="0" err="1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Thema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4" name="Picture 3" descr="C:\Users\ehimeken\AppData\Local\Microsoft\Windows\Temporary Internet Files\Content.IE5\C25ZXN3A\questionnement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23828" y="2502285"/>
            <a:ext cx="3096344" cy="3086955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-34393" y="1199654"/>
            <a:ext cx="92127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農業従事者の生産・販売活動の向上を目的に、</a:t>
            </a:r>
            <a:endParaRPr kumimoji="1" lang="en-US" altLang="ja-JP" sz="3200" dirty="0"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3200" dirty="0">
                <a:latin typeface="HG創英角ｺﾞｼｯｸUB" pitchFamily="49" charset="-128"/>
                <a:ea typeface="HG創英角ｺﾞｼｯｸUB" pitchFamily="49" charset="-128"/>
              </a:rPr>
              <a:t>ＩＴ化推進の取組を地域に浸透させるためには？</a:t>
            </a:r>
            <a:endParaRPr kumimoji="1" lang="ja-JP" altLang="en-US" sz="32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55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Pick Up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789839" y="766445"/>
            <a:ext cx="7564323" cy="646331"/>
            <a:chOff x="-1108489" y="712907"/>
            <a:chExt cx="7564323" cy="646331"/>
          </a:xfrm>
        </p:grpSpPr>
        <p:sp>
          <p:nvSpPr>
            <p:cNvPr id="8" name="正方形/長方形 7"/>
            <p:cNvSpPr/>
            <p:nvPr/>
          </p:nvSpPr>
          <p:spPr>
            <a:xfrm>
              <a:off x="269525" y="712907"/>
              <a:ext cx="6186309" cy="646331"/>
            </a:xfrm>
            <a:prstGeom prst="rect">
              <a:avLst/>
            </a:prstGeom>
          </p:spPr>
          <p:txBody>
            <a:bodyPr wrap="none" anchor="ctr" anchorCtr="1">
              <a:spAutoFit/>
            </a:bodyPr>
            <a:lstStyle/>
            <a:p>
              <a:pPr algn="ctr"/>
              <a:r>
                <a:rPr lang="ja-JP" altLang="en-US" sz="36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内子フレッシュパークからり</a:t>
              </a:r>
              <a:endParaRPr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08489" y="766072"/>
              <a:ext cx="1399734" cy="540000"/>
            </a:xfrm>
            <a:prstGeom prst="rect">
              <a:avLst/>
            </a:prstGeom>
          </p:spPr>
        </p:pic>
      </p:grp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00" y="3047079"/>
            <a:ext cx="2880000" cy="126072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206" y="1664220"/>
            <a:ext cx="2880000" cy="127867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10" y="3047079"/>
            <a:ext cx="2880000" cy="130414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232" y="1664220"/>
            <a:ext cx="2880000" cy="127867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0" y="4455406"/>
            <a:ext cx="2880000" cy="126000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206" y="4455407"/>
            <a:ext cx="2880000" cy="1260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794" y="3131033"/>
            <a:ext cx="2880000" cy="2400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0" y="1664220"/>
            <a:ext cx="2880000" cy="12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3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504" y="116632"/>
            <a:ext cx="3326400" cy="4680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latin typeface="HG明朝E" pitchFamily="17" charset="-128"/>
                <a:ea typeface="HG明朝E" pitchFamily="17" charset="-128"/>
              </a:rPr>
              <a:t>Pick Up</a:t>
            </a:r>
            <a:endParaRPr kumimoji="1" lang="ja-JP" altLang="en-US" sz="2800" dirty="0">
              <a:solidFill>
                <a:schemeClr val="bg1"/>
              </a:solidFill>
              <a:latin typeface="HG明朝E" pitchFamily="17" charset="-128"/>
              <a:ea typeface="HG明朝E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18" y="5921152"/>
            <a:ext cx="2331670" cy="940503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789839" y="766445"/>
            <a:ext cx="7564323" cy="646331"/>
            <a:chOff x="-1108489" y="712907"/>
            <a:chExt cx="7564323" cy="646331"/>
          </a:xfrm>
        </p:grpSpPr>
        <p:sp>
          <p:nvSpPr>
            <p:cNvPr id="8" name="正方形/長方形 7"/>
            <p:cNvSpPr/>
            <p:nvPr/>
          </p:nvSpPr>
          <p:spPr>
            <a:xfrm>
              <a:off x="269525" y="712907"/>
              <a:ext cx="6186309" cy="646331"/>
            </a:xfrm>
            <a:prstGeom prst="rect">
              <a:avLst/>
            </a:prstGeom>
          </p:spPr>
          <p:txBody>
            <a:bodyPr wrap="none" anchor="ctr" anchorCtr="1">
              <a:spAutoFit/>
            </a:bodyPr>
            <a:lstStyle/>
            <a:p>
              <a:pPr algn="ctr"/>
              <a:r>
                <a:rPr lang="ja-JP" altLang="en-US" sz="36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内子フレッシュパークからり</a:t>
              </a:r>
              <a:endParaRPr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08489" y="766072"/>
              <a:ext cx="1399734" cy="540000"/>
            </a:xfrm>
            <a:prstGeom prst="rect">
              <a:avLst/>
            </a:prstGeom>
          </p:spPr>
        </p:pic>
      </p:grp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206" y="1664220"/>
            <a:ext cx="2880000" cy="127867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0" y="1664220"/>
            <a:ext cx="2880000" cy="126000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7AADD24-1FAF-4177-A03A-2B837989DD2F}"/>
              </a:ext>
            </a:extLst>
          </p:cNvPr>
          <p:cNvSpPr/>
          <p:nvPr/>
        </p:nvSpPr>
        <p:spPr>
          <a:xfrm>
            <a:off x="153987" y="3854286"/>
            <a:ext cx="8836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ja-JP" altLang="en-US" sz="2400" dirty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果楽里」果物を楽しむ里、「花楽里」花を楽しむ里、「香楽里」香りを楽しむ里、「加楽里」加工することを楽しむ里。そして「カラリ」と晴れ晴れした気分、「カラリ」としたすがすがしい時間、「カラリ」とした爽やかな人間関係、出会いを楽しむという意味も含んでいます。</a:t>
            </a:r>
            <a:endParaRPr lang="ja-JP" altLang="en-US" sz="2400" i="0" u="none" strike="noStrike" dirty="0">
              <a:solidFill>
                <a:srgbClr val="000000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D7ECD94-C7EA-4AF2-8C3F-0D83420105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232" y="1664220"/>
            <a:ext cx="2880000" cy="1278675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5FF78F7-97CD-4B7D-ABBE-475F75F1BF32}"/>
              </a:ext>
            </a:extLst>
          </p:cNvPr>
          <p:cNvSpPr/>
          <p:nvPr/>
        </p:nvSpPr>
        <p:spPr>
          <a:xfrm>
            <a:off x="611560" y="6309320"/>
            <a:ext cx="5314275" cy="33855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pPr algn="ctr"/>
            <a:r>
              <a:rPr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（内子フレッシュパークからり公式ホームページより）</a:t>
            </a:r>
            <a:endParaRPr lang="en-US" altLang="ja-JP" sz="1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559C1A1-DCE1-47D8-9D73-16C1EB14DDF7}"/>
              </a:ext>
            </a:extLst>
          </p:cNvPr>
          <p:cNvSpPr/>
          <p:nvPr/>
        </p:nvSpPr>
        <p:spPr>
          <a:xfrm>
            <a:off x="3243752" y="3140968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ja-JP" altLang="en-US" sz="3200" dirty="0">
                <a:solidFill>
                  <a:srgbClr val="DC002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からりとは？</a:t>
            </a:r>
            <a:endParaRPr lang="ja-JP" altLang="en-US" sz="2400" i="0" u="none" strike="noStrike" dirty="0">
              <a:solidFill>
                <a:srgbClr val="000000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25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825</Words>
  <Application>Microsoft Office PowerPoint</Application>
  <PresentationFormat>画面に合わせる (4:3)</PresentationFormat>
  <Paragraphs>112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1" baseType="lpstr">
      <vt:lpstr>AR明朝体U</vt:lpstr>
      <vt:lpstr>ＤＦ特太ゴシック体</vt:lpstr>
      <vt:lpstr>HG創英角ｺﾞｼｯｸUB</vt:lpstr>
      <vt:lpstr>HG明朝E</vt:lpstr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Owner</dc:creator>
  <cp:lastModifiedBy>Administrator</cp:lastModifiedBy>
  <cp:revision>25</cp:revision>
  <dcterms:created xsi:type="dcterms:W3CDTF">2017-06-30T00:21:19Z</dcterms:created>
  <dcterms:modified xsi:type="dcterms:W3CDTF">2018-03-16T10:18:13Z</dcterms:modified>
</cp:coreProperties>
</file>