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99"/>
    <a:srgbClr val="FFCC99"/>
    <a:srgbClr val="0000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83587" autoAdjust="0"/>
  </p:normalViewPr>
  <p:slideViewPr>
    <p:cSldViewPr snapToGrid="0">
      <p:cViewPr varScale="1">
        <p:scale>
          <a:sx n="74" d="100"/>
          <a:sy n="74" d="100"/>
        </p:scale>
        <p:origin x="421" y="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r">
              <a:defRPr sz="1200"/>
            </a:lvl1pPr>
          </a:lstStyle>
          <a:p>
            <a:fld id="{338AA89A-0E86-4F7E-9BFB-C1F898AFCFC8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7" cy="340360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r">
              <a:defRPr sz="1200"/>
            </a:lvl1pPr>
          </a:lstStyle>
          <a:p>
            <a:fld id="{2E4E8C86-4B19-4568-A819-3E251B229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24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2246" tIns="46122" rIns="92246" bIns="46122" rtlCol="0"/>
          <a:lstStyle>
            <a:lvl1pPr algn="r">
              <a:defRPr sz="1200"/>
            </a:lvl1pPr>
          </a:lstStyle>
          <a:p>
            <a:fld id="{16BD391E-EC78-4263-BE6D-31ACEE2DE319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6" tIns="46122" rIns="92246" bIns="461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92246" tIns="46122" rIns="92246" bIns="461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659"/>
            <a:ext cx="4307047" cy="341541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2246" tIns="46122" rIns="92246" bIns="46122" rtlCol="0" anchor="b"/>
          <a:lstStyle>
            <a:lvl1pPr algn="r">
              <a:defRPr sz="1200"/>
            </a:lvl1pPr>
          </a:lstStyle>
          <a:p>
            <a:fld id="{FF420948-D61B-4DC4-B181-BE02AD1211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71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1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89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5586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657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57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+mj-ea"/>
                <a:ea typeface="AR P丸ゴシック体M" panose="020B0600010101010101"/>
              </a:rPr>
              <a:t>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162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95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184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08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12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552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75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700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0948-D61B-4DC4-B181-BE02AD1211D6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969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846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56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92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51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333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38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0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85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4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27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4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3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2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30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89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81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F2BA9-3CFA-458A-8C09-2C342E911553}" type="datetimeFigureOut">
              <a:rPr kumimoji="1" lang="ja-JP" altLang="en-US" smtClean="0"/>
              <a:pPr/>
              <a:t>2018/3/16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B263E1-9A82-4346-9260-C155E98071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9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14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300085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アクティブ・ラーニングのための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87489" y="1774558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ea typeface="ＤＦ特太ゴシック体" panose="02010609000101010101" pitchFamily="1" charset="-128"/>
              </a:rPr>
              <a:t>ビジネス・ケース教材集</a:t>
            </a:r>
            <a:endParaRPr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856" y="500940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愛媛県商業教育研究会</a:t>
            </a:r>
            <a:endParaRPr lang="en-US" altLang="ja-JP" dirty="0"/>
          </a:p>
          <a:p>
            <a:pPr algn="ctr"/>
            <a:r>
              <a:rPr lang="ja-JP" altLang="en-US" dirty="0"/>
              <a:t>愛媛県マーケティング・ビジネス経済研究員会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598" y="3501009"/>
            <a:ext cx="11013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「蘇る町づくりに貢献する地域交流拠点施設</a:t>
            </a:r>
          </a:p>
          <a:p>
            <a:pPr algn="ctr"/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～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道の駅・みなとオアシス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『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八幡浜</a:t>
            </a:r>
            <a:r>
              <a:rPr lang="ja-JP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みなっ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と</a:t>
            </a:r>
            <a:r>
              <a:rPr lang="en-US" altLang="ja-JP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』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設立～」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0" y="26761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　７</a:t>
            </a:r>
            <a:endParaRPr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Q1 2000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年頃から八幡浜市の状況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Q2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「みなっと」設立に至るまでの目的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Q3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今後の課題について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Q4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課題を克服するための取り組みについて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Q5 </a:t>
            </a:r>
            <a:r>
              <a:rPr lang="ja-JP" altLang="en-US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感想について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C62175-857F-47F6-8AD8-F4CEC5D3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1993397"/>
            <a:ext cx="2181226" cy="2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420000">
            <a:off x="881212" y="662917"/>
            <a:ext cx="9755187" cy="2384779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アクティブラーニングのための</a:t>
            </a:r>
            <a:r>
              <a:rPr lang="en-US" altLang="ja-JP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/>
            </a:r>
            <a:br>
              <a:rPr lang="en-US" altLang="ja-JP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44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ビジネス・ケース教材集</a:t>
            </a:r>
            <a:endParaRPr kumimoji="1" lang="ja-JP" altLang="en-US" sz="44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21420000">
            <a:off x="1867035" y="3279589"/>
            <a:ext cx="8890446" cy="145164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愛媛県商業教育研究会</a:t>
            </a:r>
            <a:endParaRPr lang="en-US" altLang="ja-JP" sz="32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32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愛媛県マーケティング・ビジネス研究委員会</a:t>
            </a:r>
          </a:p>
        </p:txBody>
      </p:sp>
    </p:spTree>
    <p:extLst>
      <p:ext uri="{BB962C8B-B14F-4D97-AF65-F5344CB8AC3E}">
        <p14:creationId xmlns:p14="http://schemas.microsoft.com/office/powerpoint/2010/main" val="8424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A628D52-CB31-43A3-9FA2-A76CF3E0EE1E}"/>
              </a:ext>
            </a:extLst>
          </p:cNvPr>
          <p:cNvSpPr txBox="1">
            <a:spLocks/>
          </p:cNvSpPr>
          <p:nvPr/>
        </p:nvSpPr>
        <p:spPr>
          <a:xfrm>
            <a:off x="261628" y="975361"/>
            <a:ext cx="11206472" cy="464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+mj-ea"/>
              </a:rPr>
              <a:t>１日目　事前学習（</a:t>
            </a:r>
            <a:r>
              <a:rPr lang="en-US" altLang="ja-JP" sz="3600" dirty="0">
                <a:latin typeface="+mj-ea"/>
              </a:rPr>
              <a:t>50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Q1</a:t>
            </a:r>
            <a:r>
              <a:rPr lang="ja-JP" altLang="en-US" sz="2000" dirty="0">
                <a:latin typeface="+mj-ea"/>
              </a:rPr>
              <a:t>　八幡浜市の人口の推移について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Q2</a:t>
            </a:r>
            <a:r>
              <a:rPr lang="ja-JP" altLang="en-US" sz="2000" dirty="0">
                <a:latin typeface="+mj-ea"/>
              </a:rPr>
              <a:t>　八幡浜市の農業従事者と漁業従事者数の推移について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Q3</a:t>
            </a:r>
            <a:r>
              <a:rPr lang="ja-JP" altLang="en-US" sz="2000" dirty="0">
                <a:latin typeface="+mj-ea"/>
              </a:rPr>
              <a:t>　八幡浜市の特産品を活かした加工品にはどのようなものがあるか？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Q4</a:t>
            </a:r>
            <a:r>
              <a:rPr lang="ja-JP" altLang="en-US" sz="2000" dirty="0">
                <a:latin typeface="+mj-ea"/>
              </a:rPr>
              <a:t>　八幡浜市の６次産業化について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Q5</a:t>
            </a:r>
            <a:r>
              <a:rPr lang="ja-JP" altLang="en-US" sz="2000" dirty="0">
                <a:latin typeface="+mj-ea"/>
              </a:rPr>
              <a:t>　八幡浜市の</a:t>
            </a:r>
            <a:r>
              <a:rPr lang="en-US" altLang="ja-JP" sz="2000" dirty="0">
                <a:latin typeface="+mj-ea"/>
              </a:rPr>
              <a:t>1</a:t>
            </a:r>
            <a:r>
              <a:rPr lang="ja-JP" altLang="en-US" sz="2000" dirty="0">
                <a:latin typeface="+mj-ea"/>
              </a:rPr>
              <a:t>人当たり医療費の推移について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Q6</a:t>
            </a:r>
            <a:r>
              <a:rPr lang="ja-JP" altLang="en-US" sz="2000" dirty="0">
                <a:latin typeface="+mj-ea"/>
              </a:rPr>
              <a:t>　道の駅・みなとオアシス「八幡浜</a:t>
            </a:r>
            <a:r>
              <a:rPr lang="ja-JP" altLang="en-US" sz="2000" dirty="0" err="1">
                <a:latin typeface="+mj-ea"/>
              </a:rPr>
              <a:t>みなっ</a:t>
            </a:r>
            <a:r>
              <a:rPr lang="ja-JP" altLang="en-US" sz="2000" dirty="0">
                <a:latin typeface="+mj-ea"/>
              </a:rPr>
              <a:t>と」を訪れる観光客数の推移について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Q7</a:t>
            </a:r>
            <a:r>
              <a:rPr lang="ja-JP" altLang="en-US" sz="2000" dirty="0">
                <a:latin typeface="+mj-ea"/>
              </a:rPr>
              <a:t>　道の駅・みなとオアシス「八幡浜</a:t>
            </a:r>
            <a:r>
              <a:rPr lang="ja-JP" altLang="en-US" sz="2000" dirty="0" err="1">
                <a:latin typeface="+mj-ea"/>
              </a:rPr>
              <a:t>みなっ</a:t>
            </a:r>
            <a:r>
              <a:rPr lang="ja-JP" altLang="en-US" sz="2000" dirty="0">
                <a:latin typeface="+mj-ea"/>
              </a:rPr>
              <a:t>と」で実施されているイベントについて</a:t>
            </a:r>
            <a:endParaRPr lang="en-US" altLang="ja-JP" sz="2000" dirty="0">
              <a:latin typeface="+mj-ea"/>
            </a:endParaRPr>
          </a:p>
          <a:p>
            <a:endParaRPr lang="en-US" altLang="ja-JP" sz="20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２日目　グループワーク（</a:t>
            </a:r>
            <a:r>
              <a:rPr lang="en-US" altLang="ja-JP" sz="3600" dirty="0">
                <a:latin typeface="+mj-ea"/>
              </a:rPr>
              <a:t>50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１　</a:t>
            </a:r>
            <a:r>
              <a:rPr lang="en-US" altLang="ja-JP" sz="2000" dirty="0">
                <a:latin typeface="+mj-ea"/>
              </a:rPr>
              <a:t>2000</a:t>
            </a:r>
            <a:r>
              <a:rPr lang="ja-JP" altLang="en-US" sz="2000" dirty="0">
                <a:latin typeface="+mj-ea"/>
              </a:rPr>
              <a:t>年頃から八幡浜市の状況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２　「みなっと」設立に至るまでの目的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３　今後の課題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４　課題を克服するために必要な取り組み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５　感想</a:t>
            </a:r>
            <a:endParaRPr lang="en-US" altLang="ja-JP" sz="2000" dirty="0">
              <a:latin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20BBAA4-4F4A-4F07-ACB9-55BAEDA88A8E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/>
              </a:rPr>
              <a:t>タイムスケジュール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25259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A628D52-CB31-43A3-9FA2-A76CF3E0EE1E}"/>
              </a:ext>
            </a:extLst>
          </p:cNvPr>
          <p:cNvSpPr txBox="1">
            <a:spLocks/>
          </p:cNvSpPr>
          <p:nvPr/>
        </p:nvSpPr>
        <p:spPr>
          <a:xfrm>
            <a:off x="261628" y="975361"/>
            <a:ext cx="11206472" cy="464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１日目　事前学習（</a:t>
            </a:r>
            <a:r>
              <a:rPr lang="en-US" altLang="ja-JP" sz="3600" dirty="0">
                <a:solidFill>
                  <a:srgbClr val="FF0000"/>
                </a:solidFill>
                <a:latin typeface="+mj-ea"/>
              </a:rPr>
              <a:t>50</a:t>
            </a:r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36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Q1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八幡浜市の人口の推移について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Q2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八幡浜市の農業従事者と漁業従事者数の推移について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Q3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八幡浜市の特産品を活かした加工品にはどのようなものがあるか？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Q4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八幡浜市の６次産業化について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Q5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八幡浜市の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1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人当たり医療費の推移について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Q6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道の駅・みなとオアシス「八幡浜</a:t>
            </a:r>
            <a:r>
              <a:rPr lang="ja-JP" altLang="en-US" sz="2000" dirty="0" err="1">
                <a:solidFill>
                  <a:srgbClr val="FF0000"/>
                </a:solidFill>
                <a:latin typeface="+mj-ea"/>
              </a:rPr>
              <a:t>みなっ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と」を訪れる観光客数の推移について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Q7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道の駅・みなとオアシス「八幡浜</a:t>
            </a:r>
            <a:r>
              <a:rPr lang="ja-JP" altLang="en-US" sz="2000" dirty="0" err="1">
                <a:solidFill>
                  <a:srgbClr val="FF0000"/>
                </a:solidFill>
                <a:latin typeface="+mj-ea"/>
              </a:rPr>
              <a:t>みなっ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と」で実施されているイベントについて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endParaRPr lang="en-US" altLang="ja-JP" sz="20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２日目　グループワーク（</a:t>
            </a:r>
            <a:r>
              <a:rPr lang="en-US" altLang="ja-JP" sz="3600" dirty="0">
                <a:latin typeface="+mj-ea"/>
              </a:rPr>
              <a:t>50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１　</a:t>
            </a:r>
            <a:r>
              <a:rPr lang="en-US" altLang="ja-JP" sz="2000" dirty="0">
                <a:latin typeface="+mj-ea"/>
              </a:rPr>
              <a:t>2000</a:t>
            </a:r>
            <a:r>
              <a:rPr lang="ja-JP" altLang="en-US" sz="2000" dirty="0">
                <a:latin typeface="+mj-ea"/>
              </a:rPr>
              <a:t>年頃から八幡浜市の状況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２　「みなっと」設立に至るまでの目的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３　今後の課題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４　課題を克服するために必要な取り組み</a:t>
            </a:r>
            <a:endParaRPr lang="en-US" altLang="ja-JP" sz="2000" dirty="0">
              <a:latin typeface="+mj-ea"/>
            </a:endParaRPr>
          </a:p>
          <a:p>
            <a:r>
              <a:rPr lang="ja-JP" altLang="en-US" sz="2000" dirty="0">
                <a:latin typeface="+mj-ea"/>
              </a:rPr>
              <a:t>　５　感想</a:t>
            </a:r>
            <a:endParaRPr lang="en-US" altLang="ja-JP" sz="2000" dirty="0">
              <a:latin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20BBAA4-4F4A-4F07-ACB9-55BAEDA88A8E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/>
              </a:rPr>
              <a:t>タイムスケジュール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9927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Q1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 </a:t>
            </a:r>
            <a:r>
              <a:rPr lang="ja-JP" altLang="ja-JP" dirty="0">
                <a:solidFill>
                  <a:schemeClr val="bg1"/>
                </a:solidFill>
                <a:ea typeface="AR P丸ゴシック体M" panose="020B0600010101010101"/>
              </a:rPr>
              <a:t>八幡浜市の人口の推移について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CA75865-46D4-45AB-8F51-B38B5E739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40600"/>
              </p:ext>
            </p:extLst>
          </p:nvPr>
        </p:nvGraphicFramePr>
        <p:xfrm>
          <a:off x="38099" y="1082992"/>
          <a:ext cx="11906251" cy="135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769">
                  <a:extLst>
                    <a:ext uri="{9D8B030D-6E8A-4147-A177-3AD203B41FA5}">
                      <a16:colId xmlns:a16="http://schemas.microsoft.com/office/drawing/2014/main" val="1299678190"/>
                    </a:ext>
                  </a:extLst>
                </a:gridCol>
                <a:gridCol w="1574901">
                  <a:extLst>
                    <a:ext uri="{9D8B030D-6E8A-4147-A177-3AD203B41FA5}">
                      <a16:colId xmlns:a16="http://schemas.microsoft.com/office/drawing/2014/main" val="1774420392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355151463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1884197208"/>
                    </a:ext>
                  </a:extLst>
                </a:gridCol>
                <a:gridCol w="1574901">
                  <a:extLst>
                    <a:ext uri="{9D8B030D-6E8A-4147-A177-3AD203B41FA5}">
                      <a16:colId xmlns:a16="http://schemas.microsoft.com/office/drawing/2014/main" val="4269784141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1251675408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3114780211"/>
                    </a:ext>
                  </a:extLst>
                </a:gridCol>
                <a:gridCol w="1576136">
                  <a:extLst>
                    <a:ext uri="{9D8B030D-6E8A-4147-A177-3AD203B41FA5}">
                      <a16:colId xmlns:a16="http://schemas.microsoft.com/office/drawing/2014/main" val="127513624"/>
                    </a:ext>
                  </a:extLst>
                </a:gridCol>
              </a:tblGrid>
              <a:tr h="67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ea typeface="AR P丸ゴシック体M" panose="020B0600010101010101"/>
                        </a:rPr>
                        <a:t>年代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昭和</a:t>
                      </a:r>
                      <a:r>
                        <a:rPr lang="en-US" sz="2400" kern="100">
                          <a:effectLst/>
                          <a:ea typeface="AR P丸ゴシック体M" panose="020B0600010101010101"/>
                        </a:rPr>
                        <a:t>30</a:t>
                      </a: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年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ea typeface="AR P丸ゴシック体M" panose="020B0600010101010101"/>
                        </a:rPr>
                        <a:t>昭和</a:t>
                      </a:r>
                      <a:r>
                        <a:rPr lang="en-US" sz="2400" kern="100" dirty="0">
                          <a:effectLst/>
                          <a:ea typeface="AR P丸ゴシック体M" panose="020B0600010101010101"/>
                        </a:rPr>
                        <a:t>40</a:t>
                      </a:r>
                      <a:r>
                        <a:rPr lang="ja-JP" sz="2400" kern="100" dirty="0">
                          <a:effectLst/>
                          <a:ea typeface="AR P丸ゴシック体M" panose="020B0600010101010101"/>
                        </a:rPr>
                        <a:t>年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  <a:ea typeface="AR P丸ゴシック体M" panose="020B0600010101010101"/>
                        </a:rPr>
                        <a:t>昭和</a:t>
                      </a:r>
                      <a:r>
                        <a:rPr lang="en-US" sz="2400" kern="100" dirty="0">
                          <a:effectLst/>
                          <a:ea typeface="AR P丸ゴシック体M" panose="020B0600010101010101"/>
                        </a:rPr>
                        <a:t>50</a:t>
                      </a:r>
                      <a:r>
                        <a:rPr lang="ja-JP" sz="2400" kern="100" dirty="0">
                          <a:effectLst/>
                          <a:ea typeface="AR P丸ゴシック体M" panose="020B0600010101010101"/>
                        </a:rPr>
                        <a:t>年</a:t>
                      </a:r>
                      <a:endParaRPr lang="ja-JP" sz="3200" kern="100" dirty="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昭和</a:t>
                      </a:r>
                      <a:r>
                        <a:rPr lang="en-US" sz="2400" kern="100">
                          <a:effectLst/>
                          <a:ea typeface="AR P丸ゴシック体M" panose="020B0600010101010101"/>
                        </a:rPr>
                        <a:t>60</a:t>
                      </a: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年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平成７年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平成</a:t>
                      </a:r>
                      <a:r>
                        <a:rPr lang="en-US" sz="2400" kern="100">
                          <a:effectLst/>
                          <a:ea typeface="AR P丸ゴシック体M" panose="020B0600010101010101"/>
                        </a:rPr>
                        <a:t>17</a:t>
                      </a: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年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平成</a:t>
                      </a:r>
                      <a:r>
                        <a:rPr lang="en-US" sz="2400" kern="100">
                          <a:effectLst/>
                          <a:ea typeface="AR P丸ゴシック体M" panose="020B0600010101010101"/>
                        </a:rPr>
                        <a:t>27</a:t>
                      </a: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年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723734"/>
                  </a:ext>
                </a:extLst>
              </a:tr>
              <a:tr h="677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  <a:ea typeface="AR P丸ゴシック体M" panose="020B0600010101010101"/>
                        </a:rPr>
                        <a:t>人口</a:t>
                      </a:r>
                      <a:endParaRPr lang="ja-JP" sz="3200" kern="100">
                        <a:effectLst/>
                        <a:latin typeface="Century" panose="02040604050505020304" pitchFamily="18" charset="0"/>
                        <a:ea typeface="AR P丸ゴシック体M" panose="020B0600010101010101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71,987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62,715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56,964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53,622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47,410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41,264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34,951</a:t>
                      </a:r>
                      <a:r>
                        <a:rPr lang="ja-JP" sz="12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32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24689"/>
                  </a:ext>
                </a:extLst>
              </a:tr>
            </a:tbl>
          </a:graphicData>
        </a:graphic>
      </p:graphicFrame>
      <p:sp>
        <p:nvSpPr>
          <p:cNvPr id="7" name="四角形: 1 つの角を切り取る 6">
            <a:extLst>
              <a:ext uri="{FF2B5EF4-FFF2-40B4-BE49-F238E27FC236}">
                <a16:creationId xmlns:a16="http://schemas.microsoft.com/office/drawing/2014/main" id="{77131694-8F44-4D7A-927F-0946E7D7B9CA}"/>
              </a:ext>
            </a:extLst>
          </p:cNvPr>
          <p:cNvSpPr/>
          <p:nvPr/>
        </p:nvSpPr>
        <p:spPr>
          <a:xfrm>
            <a:off x="2534906" y="1804296"/>
            <a:ext cx="1484643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1 つの角を切り取る 7">
            <a:extLst>
              <a:ext uri="{FF2B5EF4-FFF2-40B4-BE49-F238E27FC236}">
                <a16:creationId xmlns:a16="http://schemas.microsoft.com/office/drawing/2014/main" id="{96028D24-0D18-4C94-AC56-B64CCA51965C}"/>
              </a:ext>
            </a:extLst>
          </p:cNvPr>
          <p:cNvSpPr/>
          <p:nvPr/>
        </p:nvSpPr>
        <p:spPr>
          <a:xfrm>
            <a:off x="4139868" y="1804296"/>
            <a:ext cx="1484643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1 つの角を切り取る 8">
            <a:extLst>
              <a:ext uri="{FF2B5EF4-FFF2-40B4-BE49-F238E27FC236}">
                <a16:creationId xmlns:a16="http://schemas.microsoft.com/office/drawing/2014/main" id="{8927EBF7-D7D6-4B93-B3B0-8274A32E0E1F}"/>
              </a:ext>
            </a:extLst>
          </p:cNvPr>
          <p:cNvSpPr/>
          <p:nvPr/>
        </p:nvSpPr>
        <p:spPr>
          <a:xfrm>
            <a:off x="5711493" y="1804296"/>
            <a:ext cx="1484643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1 つの角を切り取る 9">
            <a:extLst>
              <a:ext uri="{FF2B5EF4-FFF2-40B4-BE49-F238E27FC236}">
                <a16:creationId xmlns:a16="http://schemas.microsoft.com/office/drawing/2014/main" id="{9347DBC4-76BC-4858-AF9D-A64001CE8ABA}"/>
              </a:ext>
            </a:extLst>
          </p:cNvPr>
          <p:cNvSpPr/>
          <p:nvPr/>
        </p:nvSpPr>
        <p:spPr>
          <a:xfrm>
            <a:off x="7239628" y="1804296"/>
            <a:ext cx="1484643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1 つの角を切り取る 12">
            <a:extLst>
              <a:ext uri="{FF2B5EF4-FFF2-40B4-BE49-F238E27FC236}">
                <a16:creationId xmlns:a16="http://schemas.microsoft.com/office/drawing/2014/main" id="{AAAAA39C-C38D-4852-AC3F-1E66B5F42429}"/>
              </a:ext>
            </a:extLst>
          </p:cNvPr>
          <p:cNvSpPr/>
          <p:nvPr/>
        </p:nvSpPr>
        <p:spPr>
          <a:xfrm>
            <a:off x="8844590" y="1804296"/>
            <a:ext cx="1484643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1 つの角を切り取る 13">
            <a:extLst>
              <a:ext uri="{FF2B5EF4-FFF2-40B4-BE49-F238E27FC236}">
                <a16:creationId xmlns:a16="http://schemas.microsoft.com/office/drawing/2014/main" id="{235ED0CA-825F-4647-94AC-C066D0240C81}"/>
              </a:ext>
            </a:extLst>
          </p:cNvPr>
          <p:cNvSpPr/>
          <p:nvPr/>
        </p:nvSpPr>
        <p:spPr>
          <a:xfrm>
            <a:off x="10416215" y="1804296"/>
            <a:ext cx="1484643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8F3718F-40FE-464B-A2D4-C899B1839CCE}"/>
              </a:ext>
            </a:extLst>
          </p:cNvPr>
          <p:cNvSpPr txBox="1">
            <a:spLocks/>
          </p:cNvSpPr>
          <p:nvPr/>
        </p:nvSpPr>
        <p:spPr>
          <a:xfrm>
            <a:off x="38100" y="2517457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Q2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 農業従事者と漁業従事者の</a:t>
            </a:r>
            <a:r>
              <a:rPr lang="ja-JP" altLang="ja-JP" dirty="0">
                <a:solidFill>
                  <a:schemeClr val="bg1"/>
                </a:solidFill>
                <a:ea typeface="AR P丸ゴシック体M" panose="020B0600010101010101"/>
              </a:rPr>
              <a:t>推移について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9E86ED2-4F3F-4957-9523-30EB7B3C0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29320"/>
              </p:ext>
            </p:extLst>
          </p:nvPr>
        </p:nvGraphicFramePr>
        <p:xfrm>
          <a:off x="38099" y="3347560"/>
          <a:ext cx="11906252" cy="192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702">
                  <a:extLst>
                    <a:ext uri="{9D8B030D-6E8A-4147-A177-3AD203B41FA5}">
                      <a16:colId xmlns:a16="http://schemas.microsoft.com/office/drawing/2014/main" val="1482577450"/>
                    </a:ext>
                  </a:extLst>
                </a:gridCol>
                <a:gridCol w="1996110">
                  <a:extLst>
                    <a:ext uri="{9D8B030D-6E8A-4147-A177-3AD203B41FA5}">
                      <a16:colId xmlns:a16="http://schemas.microsoft.com/office/drawing/2014/main" val="2977865350"/>
                    </a:ext>
                  </a:extLst>
                </a:gridCol>
                <a:gridCol w="1996110">
                  <a:extLst>
                    <a:ext uri="{9D8B030D-6E8A-4147-A177-3AD203B41FA5}">
                      <a16:colId xmlns:a16="http://schemas.microsoft.com/office/drawing/2014/main" val="2738070494"/>
                    </a:ext>
                  </a:extLst>
                </a:gridCol>
                <a:gridCol w="1996110">
                  <a:extLst>
                    <a:ext uri="{9D8B030D-6E8A-4147-A177-3AD203B41FA5}">
                      <a16:colId xmlns:a16="http://schemas.microsoft.com/office/drawing/2014/main" val="2847758223"/>
                    </a:ext>
                  </a:extLst>
                </a:gridCol>
                <a:gridCol w="1996110">
                  <a:extLst>
                    <a:ext uri="{9D8B030D-6E8A-4147-A177-3AD203B41FA5}">
                      <a16:colId xmlns:a16="http://schemas.microsoft.com/office/drawing/2014/main" val="4219676579"/>
                    </a:ext>
                  </a:extLst>
                </a:gridCol>
                <a:gridCol w="1996110">
                  <a:extLst>
                    <a:ext uri="{9D8B030D-6E8A-4147-A177-3AD203B41FA5}">
                      <a16:colId xmlns:a16="http://schemas.microsoft.com/office/drawing/2014/main" val="2056141507"/>
                    </a:ext>
                  </a:extLst>
                </a:gridCol>
              </a:tblGrid>
              <a:tr h="643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年代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平成２年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平成７年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12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17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22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0265822"/>
                  </a:ext>
                </a:extLst>
              </a:tr>
              <a:tr h="643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農業従事者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4,744</a:t>
                      </a:r>
                      <a:r>
                        <a:rPr 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4,513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4,080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3,953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3,549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3297135"/>
                  </a:ext>
                </a:extLst>
              </a:tr>
              <a:tr h="643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effectLst/>
                        </a:rPr>
                        <a:t>漁業従事者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726</a:t>
                      </a:r>
                      <a:r>
                        <a:rPr 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569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448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305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221</a:t>
                      </a:r>
                      <a:r>
                        <a:rPr lang="ja-JP" altLang="ja-JP" sz="1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9583120"/>
                  </a:ext>
                </a:extLst>
              </a:tr>
            </a:tbl>
          </a:graphicData>
        </a:graphic>
      </p:graphicFrame>
      <p:sp>
        <p:nvSpPr>
          <p:cNvPr id="16" name="四角形: 1 つの角を切り取る 15">
            <a:extLst>
              <a:ext uri="{FF2B5EF4-FFF2-40B4-BE49-F238E27FC236}">
                <a16:creationId xmlns:a16="http://schemas.microsoft.com/office/drawing/2014/main" id="{39460416-0339-4A66-A0EA-8879841D800A}"/>
              </a:ext>
            </a:extLst>
          </p:cNvPr>
          <p:cNvSpPr/>
          <p:nvPr/>
        </p:nvSpPr>
        <p:spPr>
          <a:xfrm>
            <a:off x="4019549" y="4038014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1 つの角を切り取る 16">
            <a:extLst>
              <a:ext uri="{FF2B5EF4-FFF2-40B4-BE49-F238E27FC236}">
                <a16:creationId xmlns:a16="http://schemas.microsoft.com/office/drawing/2014/main" id="{97C17008-14FE-4FD2-908C-AA7C80BD5FC5}"/>
              </a:ext>
            </a:extLst>
          </p:cNvPr>
          <p:cNvSpPr/>
          <p:nvPr/>
        </p:nvSpPr>
        <p:spPr>
          <a:xfrm>
            <a:off x="4019548" y="4657431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1 つの角を切り取る 17">
            <a:extLst>
              <a:ext uri="{FF2B5EF4-FFF2-40B4-BE49-F238E27FC236}">
                <a16:creationId xmlns:a16="http://schemas.microsoft.com/office/drawing/2014/main" id="{99248DEB-9EAD-442F-81CE-38AAB1080CCC}"/>
              </a:ext>
            </a:extLst>
          </p:cNvPr>
          <p:cNvSpPr/>
          <p:nvPr/>
        </p:nvSpPr>
        <p:spPr>
          <a:xfrm>
            <a:off x="6021054" y="4038014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1 つの角を切り取る 18">
            <a:extLst>
              <a:ext uri="{FF2B5EF4-FFF2-40B4-BE49-F238E27FC236}">
                <a16:creationId xmlns:a16="http://schemas.microsoft.com/office/drawing/2014/main" id="{AFCD148C-B216-4012-A59A-5E5EE599EC72}"/>
              </a:ext>
            </a:extLst>
          </p:cNvPr>
          <p:cNvSpPr/>
          <p:nvPr/>
        </p:nvSpPr>
        <p:spPr>
          <a:xfrm>
            <a:off x="6021053" y="4657431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1 つの角を切り取る 19">
            <a:extLst>
              <a:ext uri="{FF2B5EF4-FFF2-40B4-BE49-F238E27FC236}">
                <a16:creationId xmlns:a16="http://schemas.microsoft.com/office/drawing/2014/main" id="{474F90F2-1295-4244-8746-149AB8012CCF}"/>
              </a:ext>
            </a:extLst>
          </p:cNvPr>
          <p:cNvSpPr/>
          <p:nvPr/>
        </p:nvSpPr>
        <p:spPr>
          <a:xfrm>
            <a:off x="7999116" y="4038014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1 つの角を切り取る 20">
            <a:extLst>
              <a:ext uri="{FF2B5EF4-FFF2-40B4-BE49-F238E27FC236}">
                <a16:creationId xmlns:a16="http://schemas.microsoft.com/office/drawing/2014/main" id="{88CCAD92-715A-40F7-B8A9-8DF5D907F74D}"/>
              </a:ext>
            </a:extLst>
          </p:cNvPr>
          <p:cNvSpPr/>
          <p:nvPr/>
        </p:nvSpPr>
        <p:spPr>
          <a:xfrm>
            <a:off x="7999115" y="4657431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1 つの角を切り取る 21">
            <a:extLst>
              <a:ext uri="{FF2B5EF4-FFF2-40B4-BE49-F238E27FC236}">
                <a16:creationId xmlns:a16="http://schemas.microsoft.com/office/drawing/2014/main" id="{B8B126D3-5F95-41AE-9958-E9664EF522A5}"/>
              </a:ext>
            </a:extLst>
          </p:cNvPr>
          <p:cNvSpPr/>
          <p:nvPr/>
        </p:nvSpPr>
        <p:spPr>
          <a:xfrm>
            <a:off x="10000621" y="4038014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22">
            <a:extLst>
              <a:ext uri="{FF2B5EF4-FFF2-40B4-BE49-F238E27FC236}">
                <a16:creationId xmlns:a16="http://schemas.microsoft.com/office/drawing/2014/main" id="{0895C009-91E8-46DE-A8BD-DBB435C5D4CB}"/>
              </a:ext>
            </a:extLst>
          </p:cNvPr>
          <p:cNvSpPr/>
          <p:nvPr/>
        </p:nvSpPr>
        <p:spPr>
          <a:xfrm>
            <a:off x="10000620" y="4657431"/>
            <a:ext cx="1900237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Q3 </a:t>
            </a:r>
            <a:r>
              <a:rPr lang="ja-JP" altLang="ja-JP" dirty="0">
                <a:solidFill>
                  <a:schemeClr val="bg1"/>
                </a:solidFill>
              </a:rPr>
              <a:t>八幡浜市の特産品を活かした加工品</a:t>
            </a:r>
            <a:r>
              <a:rPr lang="ja-JP" altLang="en-US" dirty="0">
                <a:solidFill>
                  <a:schemeClr val="bg1"/>
                </a:solidFill>
              </a:rPr>
              <a:t>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0127878-0393-4EB6-B548-CC38A37E2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08355"/>
              </p:ext>
            </p:extLst>
          </p:nvPr>
        </p:nvGraphicFramePr>
        <p:xfrm>
          <a:off x="38099" y="1086802"/>
          <a:ext cx="11839574" cy="4418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264">
                  <a:extLst>
                    <a:ext uri="{9D8B030D-6E8A-4147-A177-3AD203B41FA5}">
                      <a16:colId xmlns:a16="http://schemas.microsoft.com/office/drawing/2014/main" val="32021329"/>
                    </a:ext>
                  </a:extLst>
                </a:gridCol>
                <a:gridCol w="2438463">
                  <a:extLst>
                    <a:ext uri="{9D8B030D-6E8A-4147-A177-3AD203B41FA5}">
                      <a16:colId xmlns:a16="http://schemas.microsoft.com/office/drawing/2014/main" val="3967929134"/>
                    </a:ext>
                  </a:extLst>
                </a:gridCol>
                <a:gridCol w="2439692">
                  <a:extLst>
                    <a:ext uri="{9D8B030D-6E8A-4147-A177-3AD203B41FA5}">
                      <a16:colId xmlns:a16="http://schemas.microsoft.com/office/drawing/2014/main" val="352578266"/>
                    </a:ext>
                  </a:extLst>
                </a:gridCol>
                <a:gridCol w="2438463">
                  <a:extLst>
                    <a:ext uri="{9D8B030D-6E8A-4147-A177-3AD203B41FA5}">
                      <a16:colId xmlns:a16="http://schemas.microsoft.com/office/drawing/2014/main" val="3657408814"/>
                    </a:ext>
                  </a:extLst>
                </a:gridCol>
                <a:gridCol w="2439692">
                  <a:extLst>
                    <a:ext uri="{9D8B030D-6E8A-4147-A177-3AD203B41FA5}">
                      <a16:colId xmlns:a16="http://schemas.microsoft.com/office/drawing/2014/main" val="1371171600"/>
                    </a:ext>
                  </a:extLst>
                </a:gridCol>
              </a:tblGrid>
              <a:tr h="509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品目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加工品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12071"/>
                  </a:ext>
                </a:extLst>
              </a:tr>
              <a:tr h="97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柑橘類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ジュース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ゼリー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アイス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ドレッシング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7622962"/>
                  </a:ext>
                </a:extLst>
              </a:tr>
              <a:tr h="97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魚類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 err="1">
                          <a:effectLst/>
                        </a:rPr>
                        <a:t>じゃこ</a:t>
                      </a:r>
                      <a:r>
                        <a:rPr lang="ja-JP" sz="2800" kern="100" dirty="0">
                          <a:effectLst/>
                        </a:rPr>
                        <a:t>天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鱧のアヒージョ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いか浜ぶし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鱧ちりの素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380851"/>
                  </a:ext>
                </a:extLst>
              </a:tr>
              <a:tr h="97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媛っ子地鶏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鶏めしおにぎり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焼き鳥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からあげ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チキン南蛮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7214546"/>
                  </a:ext>
                </a:extLst>
              </a:tr>
              <a:tr h="97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日野出豚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日野出豚カレー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0">
                          <a:effectLst/>
                        </a:rPr>
                        <a:t>日野出豚スペアリブ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0" dirty="0">
                          <a:effectLst/>
                        </a:rPr>
                        <a:t>日野出豚チャーシュー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日野出豚コロッケ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450353"/>
                  </a:ext>
                </a:extLst>
              </a:tr>
            </a:tbl>
          </a:graphicData>
        </a:graphic>
      </p:graphicFrame>
      <p:sp>
        <p:nvSpPr>
          <p:cNvPr id="24" name="四角形: 1 つの角を切り取る 23">
            <a:extLst>
              <a:ext uri="{FF2B5EF4-FFF2-40B4-BE49-F238E27FC236}">
                <a16:creationId xmlns:a16="http://schemas.microsoft.com/office/drawing/2014/main" id="{F2442C9C-A854-4A4E-AC63-3613BCFA4ED9}"/>
              </a:ext>
            </a:extLst>
          </p:cNvPr>
          <p:cNvSpPr/>
          <p:nvPr/>
        </p:nvSpPr>
        <p:spPr>
          <a:xfrm>
            <a:off x="2181224" y="1656764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24">
            <a:extLst>
              <a:ext uri="{FF2B5EF4-FFF2-40B4-BE49-F238E27FC236}">
                <a16:creationId xmlns:a16="http://schemas.microsoft.com/office/drawing/2014/main" id="{18FE2078-FB61-4D90-B1DD-214F9FF702B7}"/>
              </a:ext>
            </a:extLst>
          </p:cNvPr>
          <p:cNvSpPr/>
          <p:nvPr/>
        </p:nvSpPr>
        <p:spPr>
          <a:xfrm>
            <a:off x="2181224" y="2609851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1 つの角を切り取る 25">
            <a:extLst>
              <a:ext uri="{FF2B5EF4-FFF2-40B4-BE49-F238E27FC236}">
                <a16:creationId xmlns:a16="http://schemas.microsoft.com/office/drawing/2014/main" id="{E98B951D-38B6-4632-99A1-62825000CACA}"/>
              </a:ext>
            </a:extLst>
          </p:cNvPr>
          <p:cNvSpPr/>
          <p:nvPr/>
        </p:nvSpPr>
        <p:spPr>
          <a:xfrm>
            <a:off x="2181224" y="3588654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1 つの角を切り取る 26">
            <a:extLst>
              <a:ext uri="{FF2B5EF4-FFF2-40B4-BE49-F238E27FC236}">
                <a16:creationId xmlns:a16="http://schemas.microsoft.com/office/drawing/2014/main" id="{9F9386C7-3104-44BC-8FE9-6468BD0E5EAE}"/>
              </a:ext>
            </a:extLst>
          </p:cNvPr>
          <p:cNvSpPr/>
          <p:nvPr/>
        </p:nvSpPr>
        <p:spPr>
          <a:xfrm>
            <a:off x="2181224" y="4589366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1 つの角を切り取る 27">
            <a:extLst>
              <a:ext uri="{FF2B5EF4-FFF2-40B4-BE49-F238E27FC236}">
                <a16:creationId xmlns:a16="http://schemas.microsoft.com/office/drawing/2014/main" id="{ACF8324D-5EC3-45BE-8898-5F3A79638FCA}"/>
              </a:ext>
            </a:extLst>
          </p:cNvPr>
          <p:cNvSpPr/>
          <p:nvPr/>
        </p:nvSpPr>
        <p:spPr>
          <a:xfrm>
            <a:off x="4600574" y="1667386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1 つの角を切り取る 28">
            <a:extLst>
              <a:ext uri="{FF2B5EF4-FFF2-40B4-BE49-F238E27FC236}">
                <a16:creationId xmlns:a16="http://schemas.microsoft.com/office/drawing/2014/main" id="{13977255-2084-472D-9D63-701FF052AC03}"/>
              </a:ext>
            </a:extLst>
          </p:cNvPr>
          <p:cNvSpPr/>
          <p:nvPr/>
        </p:nvSpPr>
        <p:spPr>
          <a:xfrm>
            <a:off x="4600574" y="2620473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1 つの角を切り取る 29">
            <a:extLst>
              <a:ext uri="{FF2B5EF4-FFF2-40B4-BE49-F238E27FC236}">
                <a16:creationId xmlns:a16="http://schemas.microsoft.com/office/drawing/2014/main" id="{C340B3AC-D43F-4A93-BAAA-63C021329F1A}"/>
              </a:ext>
            </a:extLst>
          </p:cNvPr>
          <p:cNvSpPr/>
          <p:nvPr/>
        </p:nvSpPr>
        <p:spPr>
          <a:xfrm>
            <a:off x="4600574" y="3599276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1 つの角を切り取る 30">
            <a:extLst>
              <a:ext uri="{FF2B5EF4-FFF2-40B4-BE49-F238E27FC236}">
                <a16:creationId xmlns:a16="http://schemas.microsoft.com/office/drawing/2014/main" id="{6BD8D7B3-FC6A-4CF4-8790-65FBAC297A5F}"/>
              </a:ext>
            </a:extLst>
          </p:cNvPr>
          <p:cNvSpPr/>
          <p:nvPr/>
        </p:nvSpPr>
        <p:spPr>
          <a:xfrm>
            <a:off x="4600574" y="4599988"/>
            <a:ext cx="2333626" cy="876886"/>
          </a:xfrm>
          <a:prstGeom prst="snip1Rect">
            <a:avLst>
              <a:gd name="adj" fmla="val 3044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1 つの角を切り取る 31">
            <a:extLst>
              <a:ext uri="{FF2B5EF4-FFF2-40B4-BE49-F238E27FC236}">
                <a16:creationId xmlns:a16="http://schemas.microsoft.com/office/drawing/2014/main" id="{77D188CC-D2AB-49BB-87A9-E062CACA955E}"/>
              </a:ext>
            </a:extLst>
          </p:cNvPr>
          <p:cNvSpPr/>
          <p:nvPr/>
        </p:nvSpPr>
        <p:spPr>
          <a:xfrm>
            <a:off x="6986588" y="1656764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: 1 つの角を切り取る 32">
            <a:extLst>
              <a:ext uri="{FF2B5EF4-FFF2-40B4-BE49-F238E27FC236}">
                <a16:creationId xmlns:a16="http://schemas.microsoft.com/office/drawing/2014/main" id="{8D843951-2160-47F0-8711-B4B983EC0E30}"/>
              </a:ext>
            </a:extLst>
          </p:cNvPr>
          <p:cNvSpPr/>
          <p:nvPr/>
        </p:nvSpPr>
        <p:spPr>
          <a:xfrm>
            <a:off x="7072312" y="2609851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1 つの角を切り取る 33">
            <a:extLst>
              <a:ext uri="{FF2B5EF4-FFF2-40B4-BE49-F238E27FC236}">
                <a16:creationId xmlns:a16="http://schemas.microsoft.com/office/drawing/2014/main" id="{C7A05408-0491-4681-BB68-8715B41590DA}"/>
              </a:ext>
            </a:extLst>
          </p:cNvPr>
          <p:cNvSpPr/>
          <p:nvPr/>
        </p:nvSpPr>
        <p:spPr>
          <a:xfrm>
            <a:off x="6986588" y="3588654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1 つの角を切り取る 34">
            <a:extLst>
              <a:ext uri="{FF2B5EF4-FFF2-40B4-BE49-F238E27FC236}">
                <a16:creationId xmlns:a16="http://schemas.microsoft.com/office/drawing/2014/main" id="{7F666225-5ED4-4DA1-ACF6-83FF268DB26F}"/>
              </a:ext>
            </a:extLst>
          </p:cNvPr>
          <p:cNvSpPr/>
          <p:nvPr/>
        </p:nvSpPr>
        <p:spPr>
          <a:xfrm>
            <a:off x="6986588" y="4589366"/>
            <a:ext cx="2333626" cy="876886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1 つの角を切り取る 35">
            <a:extLst>
              <a:ext uri="{FF2B5EF4-FFF2-40B4-BE49-F238E27FC236}">
                <a16:creationId xmlns:a16="http://schemas.microsoft.com/office/drawing/2014/main" id="{274D97B7-A21E-4F6B-9913-B34170D08E41}"/>
              </a:ext>
            </a:extLst>
          </p:cNvPr>
          <p:cNvSpPr/>
          <p:nvPr/>
        </p:nvSpPr>
        <p:spPr>
          <a:xfrm>
            <a:off x="9405938" y="1667386"/>
            <a:ext cx="2333626" cy="876886"/>
          </a:xfrm>
          <a:prstGeom prst="snip1Rect">
            <a:avLst>
              <a:gd name="adj" fmla="val 2718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1 つの角を切り取る 36">
            <a:extLst>
              <a:ext uri="{FF2B5EF4-FFF2-40B4-BE49-F238E27FC236}">
                <a16:creationId xmlns:a16="http://schemas.microsoft.com/office/drawing/2014/main" id="{B86D3C59-B760-4546-9B1F-67A0CAD36243}"/>
              </a:ext>
            </a:extLst>
          </p:cNvPr>
          <p:cNvSpPr/>
          <p:nvPr/>
        </p:nvSpPr>
        <p:spPr>
          <a:xfrm>
            <a:off x="9474992" y="2627139"/>
            <a:ext cx="2333626" cy="876886"/>
          </a:xfrm>
          <a:prstGeom prst="snip1Rect">
            <a:avLst>
              <a:gd name="adj" fmla="val 3913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1 つの角を切り取る 37">
            <a:extLst>
              <a:ext uri="{FF2B5EF4-FFF2-40B4-BE49-F238E27FC236}">
                <a16:creationId xmlns:a16="http://schemas.microsoft.com/office/drawing/2014/main" id="{11D87027-F5C2-440B-958F-98E08BC59D62}"/>
              </a:ext>
            </a:extLst>
          </p:cNvPr>
          <p:cNvSpPr/>
          <p:nvPr/>
        </p:nvSpPr>
        <p:spPr>
          <a:xfrm>
            <a:off x="9405938" y="3599276"/>
            <a:ext cx="2333626" cy="876886"/>
          </a:xfrm>
          <a:prstGeom prst="snip1Rect">
            <a:avLst>
              <a:gd name="adj" fmla="val 18499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1 つの角を切り取る 38">
            <a:extLst>
              <a:ext uri="{FF2B5EF4-FFF2-40B4-BE49-F238E27FC236}">
                <a16:creationId xmlns:a16="http://schemas.microsoft.com/office/drawing/2014/main" id="{A4BC8604-ACF2-4FEC-8213-D070AC12C483}"/>
              </a:ext>
            </a:extLst>
          </p:cNvPr>
          <p:cNvSpPr/>
          <p:nvPr/>
        </p:nvSpPr>
        <p:spPr>
          <a:xfrm>
            <a:off x="9405938" y="4599988"/>
            <a:ext cx="2333626" cy="876886"/>
          </a:xfrm>
          <a:prstGeom prst="snip1Rect">
            <a:avLst>
              <a:gd name="adj" fmla="val 2393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499"/>
            <a:ext cx="11906250" cy="29241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Q4 </a:t>
            </a:r>
            <a:r>
              <a:rPr lang="ja-JP" altLang="ja-JP" dirty="0">
                <a:solidFill>
                  <a:schemeClr val="bg1"/>
                </a:solidFill>
              </a:rPr>
              <a:t>上記</a:t>
            </a:r>
            <a:r>
              <a:rPr lang="en-US" altLang="ja-JP" dirty="0">
                <a:solidFill>
                  <a:schemeClr val="bg1"/>
                </a:solidFill>
              </a:rPr>
              <a:t>Q3</a:t>
            </a:r>
            <a:r>
              <a:rPr lang="ja-JP" altLang="ja-JP" dirty="0">
                <a:solidFill>
                  <a:schemeClr val="bg1"/>
                </a:solidFill>
              </a:rPr>
              <a:t>のように、農林水産業者が生産（１次）、加工（２次）、販売（３次）まで一体的に取り組んだり、２次、３次業者と連携して新商品やサービスを生み出したりすることを何というか。そのメリットは何か？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7E2EEAFD-B5C4-4C54-BA64-E86C7D921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39615"/>
              </p:ext>
            </p:extLst>
          </p:nvPr>
        </p:nvGraphicFramePr>
        <p:xfrm>
          <a:off x="38100" y="3512820"/>
          <a:ext cx="11906250" cy="1765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504">
                  <a:extLst>
                    <a:ext uri="{9D8B030D-6E8A-4147-A177-3AD203B41FA5}">
                      <a16:colId xmlns:a16="http://schemas.microsoft.com/office/drawing/2014/main" val="1594144706"/>
                    </a:ext>
                  </a:extLst>
                </a:gridCol>
                <a:gridCol w="9629746">
                  <a:extLst>
                    <a:ext uri="{9D8B030D-6E8A-4147-A177-3AD203B41FA5}">
                      <a16:colId xmlns:a16="http://schemas.microsoft.com/office/drawing/2014/main" val="2518875237"/>
                    </a:ext>
                  </a:extLst>
                </a:gridCol>
              </a:tblGrid>
              <a:tr h="1765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</a:rPr>
                        <a:t>６次産業　化</a:t>
                      </a:r>
                      <a:endParaRPr lang="ja-JP" sz="3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メリット</a:t>
                      </a:r>
                      <a:endParaRPr lang="en-US" altLang="ja-JP" sz="2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</a:rPr>
                        <a:t>消費者のニーズに応じた生産、供給が可能になり、農林水産業者の所得向上、地域の活性化につながるとされる。国も、農林水産業を成長産業にするため推進している。</a:t>
                      </a:r>
                      <a:endParaRPr lang="ja-JP" sz="3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57401"/>
                  </a:ext>
                </a:extLst>
              </a:tr>
            </a:tbl>
          </a:graphicData>
        </a:graphic>
      </p:graphicFrame>
      <p:sp>
        <p:nvSpPr>
          <p:cNvPr id="22" name="四角形: 1 つの角を切り取る 21">
            <a:extLst>
              <a:ext uri="{FF2B5EF4-FFF2-40B4-BE49-F238E27FC236}">
                <a16:creationId xmlns:a16="http://schemas.microsoft.com/office/drawing/2014/main" id="{E5444938-C6AF-43BE-9BC9-0B8B291C60FE}"/>
              </a:ext>
            </a:extLst>
          </p:cNvPr>
          <p:cNvSpPr/>
          <p:nvPr/>
        </p:nvSpPr>
        <p:spPr>
          <a:xfrm>
            <a:off x="154779" y="4093022"/>
            <a:ext cx="1607345" cy="548379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1 つの角を切り取る 22">
            <a:extLst>
              <a:ext uri="{FF2B5EF4-FFF2-40B4-BE49-F238E27FC236}">
                <a16:creationId xmlns:a16="http://schemas.microsoft.com/office/drawing/2014/main" id="{1CA802F4-5517-407B-8038-B87B2D520CBC}"/>
              </a:ext>
            </a:extLst>
          </p:cNvPr>
          <p:cNvSpPr/>
          <p:nvPr/>
        </p:nvSpPr>
        <p:spPr>
          <a:xfrm>
            <a:off x="2336004" y="3947420"/>
            <a:ext cx="9598821" cy="1283710"/>
          </a:xfrm>
          <a:prstGeom prst="snip1Rect">
            <a:avLst>
              <a:gd name="adj" fmla="val 1364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1A57513-FD7C-443A-957A-DE7160DE58FE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1045315"/>
          <a:ext cx="11862757" cy="1401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569">
                  <a:extLst>
                    <a:ext uri="{9D8B030D-6E8A-4147-A177-3AD203B41FA5}">
                      <a16:colId xmlns:a16="http://schemas.microsoft.com/office/drawing/2014/main" val="4018007577"/>
                    </a:ext>
                  </a:extLst>
                </a:gridCol>
                <a:gridCol w="1831288">
                  <a:extLst>
                    <a:ext uri="{9D8B030D-6E8A-4147-A177-3AD203B41FA5}">
                      <a16:colId xmlns:a16="http://schemas.microsoft.com/office/drawing/2014/main" val="753391032"/>
                    </a:ext>
                  </a:extLst>
                </a:gridCol>
                <a:gridCol w="1831288">
                  <a:extLst>
                    <a:ext uri="{9D8B030D-6E8A-4147-A177-3AD203B41FA5}">
                      <a16:colId xmlns:a16="http://schemas.microsoft.com/office/drawing/2014/main" val="3446245666"/>
                    </a:ext>
                  </a:extLst>
                </a:gridCol>
                <a:gridCol w="1832518">
                  <a:extLst>
                    <a:ext uri="{9D8B030D-6E8A-4147-A177-3AD203B41FA5}">
                      <a16:colId xmlns:a16="http://schemas.microsoft.com/office/drawing/2014/main" val="1851798418"/>
                    </a:ext>
                  </a:extLst>
                </a:gridCol>
                <a:gridCol w="1831288">
                  <a:extLst>
                    <a:ext uri="{9D8B030D-6E8A-4147-A177-3AD203B41FA5}">
                      <a16:colId xmlns:a16="http://schemas.microsoft.com/office/drawing/2014/main" val="2558259447"/>
                    </a:ext>
                  </a:extLst>
                </a:gridCol>
                <a:gridCol w="1831288">
                  <a:extLst>
                    <a:ext uri="{9D8B030D-6E8A-4147-A177-3AD203B41FA5}">
                      <a16:colId xmlns:a16="http://schemas.microsoft.com/office/drawing/2014/main" val="2315029501"/>
                    </a:ext>
                  </a:extLst>
                </a:gridCol>
                <a:gridCol w="1832518">
                  <a:extLst>
                    <a:ext uri="{9D8B030D-6E8A-4147-A177-3AD203B41FA5}">
                      <a16:colId xmlns:a16="http://schemas.microsoft.com/office/drawing/2014/main" val="1926261359"/>
                    </a:ext>
                  </a:extLst>
                </a:gridCol>
              </a:tblGrid>
              <a:tr h="700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年代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20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21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22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23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24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25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2083018"/>
                  </a:ext>
                </a:extLst>
              </a:tr>
              <a:tr h="700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金額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446,000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451,000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459,000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463,000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462,000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467,000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613617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Q5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 </a:t>
            </a:r>
            <a:r>
              <a:rPr lang="ja-JP" altLang="ja-JP" dirty="0">
                <a:solidFill>
                  <a:schemeClr val="bg1"/>
                </a:solidFill>
                <a:ea typeface="AR P丸ゴシック体M" panose="020B0600010101010101"/>
              </a:rPr>
              <a:t>八幡浜市の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１人当たりの医療費の</a:t>
            </a:r>
            <a:r>
              <a:rPr lang="ja-JP" altLang="ja-JP" dirty="0">
                <a:solidFill>
                  <a:schemeClr val="bg1"/>
                </a:solidFill>
                <a:ea typeface="AR P丸ゴシック体M" panose="020B0600010101010101"/>
              </a:rPr>
              <a:t>推移について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14" name="四角形: 1 つの角を切り取る 13">
            <a:extLst>
              <a:ext uri="{FF2B5EF4-FFF2-40B4-BE49-F238E27FC236}">
                <a16:creationId xmlns:a16="http://schemas.microsoft.com/office/drawing/2014/main" id="{235ED0CA-825F-4647-94AC-C066D0240C81}"/>
              </a:ext>
            </a:extLst>
          </p:cNvPr>
          <p:cNvSpPr/>
          <p:nvPr/>
        </p:nvSpPr>
        <p:spPr>
          <a:xfrm>
            <a:off x="938840" y="1772627"/>
            <a:ext cx="1756735" cy="599098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A8F3718F-40FE-464B-A2D4-C899B1839CCE}"/>
              </a:ext>
            </a:extLst>
          </p:cNvPr>
          <p:cNvSpPr txBox="1">
            <a:spLocks/>
          </p:cNvSpPr>
          <p:nvPr/>
        </p:nvSpPr>
        <p:spPr>
          <a:xfrm>
            <a:off x="38100" y="2888932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Q6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道の駅・</a:t>
            </a:r>
            <a:r>
              <a:rPr lang="ja-JP" altLang="en-US" dirty="0" err="1">
                <a:solidFill>
                  <a:schemeClr val="bg1"/>
                </a:solidFill>
                <a:ea typeface="AR P丸ゴシック体M" panose="020B0600010101010101"/>
              </a:rPr>
              <a:t>みなっとを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訪れる観光客数の推移について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sp>
        <p:nvSpPr>
          <p:cNvPr id="24" name="四角形: 1 つの角を切り取る 23">
            <a:extLst>
              <a:ext uri="{FF2B5EF4-FFF2-40B4-BE49-F238E27FC236}">
                <a16:creationId xmlns:a16="http://schemas.microsoft.com/office/drawing/2014/main" id="{B54C8C52-EA0A-4C6B-8E2D-595AA81172C4}"/>
              </a:ext>
            </a:extLst>
          </p:cNvPr>
          <p:cNvSpPr/>
          <p:nvPr/>
        </p:nvSpPr>
        <p:spPr>
          <a:xfrm>
            <a:off x="2777165" y="1784918"/>
            <a:ext cx="1756735" cy="599098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1 つの角を切り取る 24">
            <a:extLst>
              <a:ext uri="{FF2B5EF4-FFF2-40B4-BE49-F238E27FC236}">
                <a16:creationId xmlns:a16="http://schemas.microsoft.com/office/drawing/2014/main" id="{A7A7499B-2094-4E46-B66E-871A19668A3B}"/>
              </a:ext>
            </a:extLst>
          </p:cNvPr>
          <p:cNvSpPr/>
          <p:nvPr/>
        </p:nvSpPr>
        <p:spPr>
          <a:xfrm>
            <a:off x="4615490" y="1791292"/>
            <a:ext cx="1756735" cy="599098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1 つの角を切り取る 25">
            <a:extLst>
              <a:ext uri="{FF2B5EF4-FFF2-40B4-BE49-F238E27FC236}">
                <a16:creationId xmlns:a16="http://schemas.microsoft.com/office/drawing/2014/main" id="{DBDB7622-A5C8-4347-9A05-3B70340EC069}"/>
              </a:ext>
            </a:extLst>
          </p:cNvPr>
          <p:cNvSpPr/>
          <p:nvPr/>
        </p:nvSpPr>
        <p:spPr>
          <a:xfrm>
            <a:off x="6453815" y="1803583"/>
            <a:ext cx="1756735" cy="599098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1 つの角を切り取る 26">
            <a:extLst>
              <a:ext uri="{FF2B5EF4-FFF2-40B4-BE49-F238E27FC236}">
                <a16:creationId xmlns:a16="http://schemas.microsoft.com/office/drawing/2014/main" id="{DC7594D5-BFE4-479D-B3D4-F5D44CD81162}"/>
              </a:ext>
            </a:extLst>
          </p:cNvPr>
          <p:cNvSpPr/>
          <p:nvPr/>
        </p:nvSpPr>
        <p:spPr>
          <a:xfrm>
            <a:off x="8258173" y="1810335"/>
            <a:ext cx="1756735" cy="599098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1 つの角を切り取る 27">
            <a:extLst>
              <a:ext uri="{FF2B5EF4-FFF2-40B4-BE49-F238E27FC236}">
                <a16:creationId xmlns:a16="http://schemas.microsoft.com/office/drawing/2014/main" id="{A344E2E2-D538-4931-A3A8-F9DAF312D497}"/>
              </a:ext>
            </a:extLst>
          </p:cNvPr>
          <p:cNvSpPr/>
          <p:nvPr/>
        </p:nvSpPr>
        <p:spPr>
          <a:xfrm>
            <a:off x="10096498" y="1822626"/>
            <a:ext cx="1756735" cy="599098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59D6C11-ED51-4460-81B1-A25B0CF2CDCB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3742280"/>
          <a:ext cx="11906250" cy="1317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4204">
                  <a:extLst>
                    <a:ext uri="{9D8B030D-6E8A-4147-A177-3AD203B41FA5}">
                      <a16:colId xmlns:a16="http://schemas.microsoft.com/office/drawing/2014/main" val="2752415878"/>
                    </a:ext>
                  </a:extLst>
                </a:gridCol>
                <a:gridCol w="2385203">
                  <a:extLst>
                    <a:ext uri="{9D8B030D-6E8A-4147-A177-3AD203B41FA5}">
                      <a16:colId xmlns:a16="http://schemas.microsoft.com/office/drawing/2014/main" val="928123092"/>
                    </a:ext>
                  </a:extLst>
                </a:gridCol>
                <a:gridCol w="2385203">
                  <a:extLst>
                    <a:ext uri="{9D8B030D-6E8A-4147-A177-3AD203B41FA5}">
                      <a16:colId xmlns:a16="http://schemas.microsoft.com/office/drawing/2014/main" val="2456381932"/>
                    </a:ext>
                  </a:extLst>
                </a:gridCol>
                <a:gridCol w="2385203">
                  <a:extLst>
                    <a:ext uri="{9D8B030D-6E8A-4147-A177-3AD203B41FA5}">
                      <a16:colId xmlns:a16="http://schemas.microsoft.com/office/drawing/2014/main" val="1265586062"/>
                    </a:ext>
                  </a:extLst>
                </a:gridCol>
                <a:gridCol w="2386437">
                  <a:extLst>
                    <a:ext uri="{9D8B030D-6E8A-4147-A177-3AD203B41FA5}">
                      <a16:colId xmlns:a16="http://schemas.microsoft.com/office/drawing/2014/main" val="2204763874"/>
                    </a:ext>
                  </a:extLst>
                </a:gridCol>
              </a:tblGrid>
              <a:tr h="658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年代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25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26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27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平成</a:t>
                      </a:r>
                      <a:r>
                        <a:rPr lang="en-US" sz="2400" kern="100">
                          <a:effectLst/>
                        </a:rPr>
                        <a:t>28</a:t>
                      </a:r>
                      <a:r>
                        <a:rPr lang="ja-JP" sz="2400" kern="100">
                          <a:effectLst/>
                        </a:rPr>
                        <a:t>年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3056538"/>
                  </a:ext>
                </a:extLst>
              </a:tr>
              <a:tr h="658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>
                          <a:effectLst/>
                        </a:rPr>
                        <a:t>八幡浜みなっと</a:t>
                      </a:r>
                      <a:endParaRPr lang="ja-JP" sz="24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1,056,600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1,000,400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1,035,500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1,041,600</a:t>
                      </a:r>
                      <a:r>
                        <a:rPr lang="ja-JP" sz="24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人</a:t>
                      </a:r>
                      <a:endParaRPr lang="ja-JP" sz="24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94774"/>
                  </a:ext>
                </a:extLst>
              </a:tr>
            </a:tbl>
          </a:graphicData>
        </a:graphic>
      </p:graphicFrame>
      <p:sp>
        <p:nvSpPr>
          <p:cNvPr id="29" name="四角形: 1 つの角を切り取る 28">
            <a:extLst>
              <a:ext uri="{FF2B5EF4-FFF2-40B4-BE49-F238E27FC236}">
                <a16:creationId xmlns:a16="http://schemas.microsoft.com/office/drawing/2014/main" id="{C043B3E8-F794-4B0D-8C4B-B3793F5D9950}"/>
              </a:ext>
            </a:extLst>
          </p:cNvPr>
          <p:cNvSpPr/>
          <p:nvPr/>
        </p:nvSpPr>
        <p:spPr>
          <a:xfrm>
            <a:off x="2443790" y="4423050"/>
            <a:ext cx="2290135" cy="599098"/>
          </a:xfrm>
          <a:prstGeom prst="snip1Rect">
            <a:avLst>
              <a:gd name="adj" fmla="val 4205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1 つの角を切り取る 29">
            <a:extLst>
              <a:ext uri="{FF2B5EF4-FFF2-40B4-BE49-F238E27FC236}">
                <a16:creationId xmlns:a16="http://schemas.microsoft.com/office/drawing/2014/main" id="{2AEA87ED-AC02-45F4-92EA-AF3FC5A81506}"/>
              </a:ext>
            </a:extLst>
          </p:cNvPr>
          <p:cNvSpPr/>
          <p:nvPr/>
        </p:nvSpPr>
        <p:spPr>
          <a:xfrm>
            <a:off x="4824410" y="4423050"/>
            <a:ext cx="2290135" cy="599098"/>
          </a:xfrm>
          <a:prstGeom prst="snip1Rect">
            <a:avLst>
              <a:gd name="adj" fmla="val 4205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1 つの角を切り取る 30">
            <a:extLst>
              <a:ext uri="{FF2B5EF4-FFF2-40B4-BE49-F238E27FC236}">
                <a16:creationId xmlns:a16="http://schemas.microsoft.com/office/drawing/2014/main" id="{891A4AD7-CF30-46DB-BF17-CE51C714F0B2}"/>
              </a:ext>
            </a:extLst>
          </p:cNvPr>
          <p:cNvSpPr/>
          <p:nvPr/>
        </p:nvSpPr>
        <p:spPr>
          <a:xfrm>
            <a:off x="7230102" y="4423050"/>
            <a:ext cx="2290135" cy="599098"/>
          </a:xfrm>
          <a:prstGeom prst="snip1Rect">
            <a:avLst>
              <a:gd name="adj" fmla="val 4205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: 1 つの角を切り取る 31">
            <a:extLst>
              <a:ext uri="{FF2B5EF4-FFF2-40B4-BE49-F238E27FC236}">
                <a16:creationId xmlns:a16="http://schemas.microsoft.com/office/drawing/2014/main" id="{1FF03290-0F05-4318-883C-41C9C4C8586E}"/>
              </a:ext>
            </a:extLst>
          </p:cNvPr>
          <p:cNvSpPr/>
          <p:nvPr/>
        </p:nvSpPr>
        <p:spPr>
          <a:xfrm>
            <a:off x="9610722" y="4423050"/>
            <a:ext cx="2290135" cy="599098"/>
          </a:xfrm>
          <a:prstGeom prst="snip1Rect">
            <a:avLst>
              <a:gd name="adj" fmla="val 4205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A2612867-4AE2-499E-ADF2-533B15B3BF9D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  <a:ea typeface="AR P丸ゴシック体M" panose="020B0600010101010101"/>
              </a:rPr>
              <a:t>Q7</a:t>
            </a:r>
            <a:r>
              <a:rPr lang="ja-JP" altLang="en-US" dirty="0">
                <a:solidFill>
                  <a:schemeClr val="bg1"/>
                </a:solidFill>
                <a:ea typeface="AR P丸ゴシック体M" panose="020B0600010101010101"/>
              </a:rPr>
              <a:t> 「みなっと」で実施されているイベントに</a:t>
            </a:r>
            <a:r>
              <a:rPr lang="ja-JP" altLang="ja-JP" dirty="0">
                <a:solidFill>
                  <a:schemeClr val="bg1"/>
                </a:solidFill>
                <a:ea typeface="AR P丸ゴシック体M" panose="020B0600010101010101"/>
              </a:rPr>
              <a:t>ついて</a:t>
            </a:r>
            <a:endParaRPr lang="ja-JP" altLang="en-US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E3D9BA59-B6D3-47E6-B7D5-D88E1DC5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71659"/>
              </p:ext>
            </p:extLst>
          </p:nvPr>
        </p:nvGraphicFramePr>
        <p:xfrm>
          <a:off x="38100" y="1076325"/>
          <a:ext cx="11906250" cy="442912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968750">
                  <a:extLst>
                    <a:ext uri="{9D8B030D-6E8A-4147-A177-3AD203B41FA5}">
                      <a16:colId xmlns:a16="http://schemas.microsoft.com/office/drawing/2014/main" val="504788797"/>
                    </a:ext>
                  </a:extLst>
                </a:gridCol>
                <a:gridCol w="3968750">
                  <a:extLst>
                    <a:ext uri="{9D8B030D-6E8A-4147-A177-3AD203B41FA5}">
                      <a16:colId xmlns:a16="http://schemas.microsoft.com/office/drawing/2014/main" val="432245384"/>
                    </a:ext>
                  </a:extLst>
                </a:gridCol>
                <a:gridCol w="3968750">
                  <a:extLst>
                    <a:ext uri="{9D8B030D-6E8A-4147-A177-3AD203B41FA5}">
                      <a16:colId xmlns:a16="http://schemas.microsoft.com/office/drawing/2014/main" val="910265088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日曜市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みかんコンテナ迷路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BOCO</a:t>
                      </a:r>
                      <a:r>
                        <a:rPr lang="ja-JP" sz="2800" kern="10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タワー世界選手権</a:t>
                      </a:r>
                      <a:endParaRPr lang="ja-JP" sz="2800" kern="10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0936500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0" spc="5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みかんの花まつりだんだんウォーク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八幡浜おさん</a:t>
                      </a:r>
                      <a:r>
                        <a:rPr lang="ja-JP" sz="2800" kern="100" dirty="0" err="1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ぽ</a:t>
                      </a: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クルージング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福祉のつどい</a:t>
                      </a:r>
                      <a:endParaRPr lang="ja-JP" sz="2800" kern="10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052128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オレンジデーコンサート</a:t>
                      </a:r>
                      <a:endParaRPr lang="ja-JP" sz="2800" kern="10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八幡浜</a:t>
                      </a:r>
                      <a:r>
                        <a:rPr lang="ja-JP" sz="2800" kern="100" dirty="0" err="1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みなっと</a:t>
                      </a: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防災セミナー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地域活動応援講座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108572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こどもけんちく学校</a:t>
                      </a:r>
                      <a:endParaRPr lang="ja-JP" sz="2800" kern="10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愛媛大学◯◯公開講座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 err="1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みなっと</a:t>
                      </a: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手作りマーケット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830732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0" spc="5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クリスマスオレンジフェスティバル</a:t>
                      </a:r>
                      <a:endParaRPr lang="ja-JP" sz="2800" kern="10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みかん検定</a:t>
                      </a:r>
                      <a:endParaRPr lang="ja-JP" sz="2800" kern="10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オレンジフェスタ</a:t>
                      </a:r>
                      <a:endParaRPr lang="ja-JP" sz="2800" kern="100" dirty="0">
                        <a:effectLst/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7366164"/>
                  </a:ext>
                </a:extLst>
              </a:tr>
            </a:tbl>
          </a:graphicData>
        </a:graphic>
      </p:graphicFrame>
      <p:sp>
        <p:nvSpPr>
          <p:cNvPr id="35" name="四角形: 1 つの角を切り取る 34">
            <a:extLst>
              <a:ext uri="{FF2B5EF4-FFF2-40B4-BE49-F238E27FC236}">
                <a16:creationId xmlns:a16="http://schemas.microsoft.com/office/drawing/2014/main" id="{DBB12192-754B-42DB-BB27-FEF35929D722}"/>
              </a:ext>
            </a:extLst>
          </p:cNvPr>
          <p:cNvSpPr/>
          <p:nvPr/>
        </p:nvSpPr>
        <p:spPr>
          <a:xfrm>
            <a:off x="47625" y="108585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1 つの角を切り取る 35">
            <a:extLst>
              <a:ext uri="{FF2B5EF4-FFF2-40B4-BE49-F238E27FC236}">
                <a16:creationId xmlns:a16="http://schemas.microsoft.com/office/drawing/2014/main" id="{A0158A81-D9A6-49C9-83B4-229D0E1140A3}"/>
              </a:ext>
            </a:extLst>
          </p:cNvPr>
          <p:cNvSpPr/>
          <p:nvPr/>
        </p:nvSpPr>
        <p:spPr>
          <a:xfrm>
            <a:off x="47625" y="197739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1 つの角を切り取る 36">
            <a:extLst>
              <a:ext uri="{FF2B5EF4-FFF2-40B4-BE49-F238E27FC236}">
                <a16:creationId xmlns:a16="http://schemas.microsoft.com/office/drawing/2014/main" id="{2A054505-D630-46FF-9418-F70ED162C876}"/>
              </a:ext>
            </a:extLst>
          </p:cNvPr>
          <p:cNvSpPr/>
          <p:nvPr/>
        </p:nvSpPr>
        <p:spPr>
          <a:xfrm>
            <a:off x="47625" y="286893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1 つの角を切り取る 37">
            <a:extLst>
              <a:ext uri="{FF2B5EF4-FFF2-40B4-BE49-F238E27FC236}">
                <a16:creationId xmlns:a16="http://schemas.microsoft.com/office/drawing/2014/main" id="{BCAC47BD-D5A0-4218-A307-CB2F4960FFAF}"/>
              </a:ext>
            </a:extLst>
          </p:cNvPr>
          <p:cNvSpPr/>
          <p:nvPr/>
        </p:nvSpPr>
        <p:spPr>
          <a:xfrm>
            <a:off x="47625" y="376047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1 つの角を切り取る 38">
            <a:extLst>
              <a:ext uri="{FF2B5EF4-FFF2-40B4-BE49-F238E27FC236}">
                <a16:creationId xmlns:a16="http://schemas.microsoft.com/office/drawing/2014/main" id="{58243911-D305-4286-A423-B8D74A073412}"/>
              </a:ext>
            </a:extLst>
          </p:cNvPr>
          <p:cNvSpPr/>
          <p:nvPr/>
        </p:nvSpPr>
        <p:spPr>
          <a:xfrm>
            <a:off x="47625" y="464820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1 つの角を切り取る 39">
            <a:extLst>
              <a:ext uri="{FF2B5EF4-FFF2-40B4-BE49-F238E27FC236}">
                <a16:creationId xmlns:a16="http://schemas.microsoft.com/office/drawing/2014/main" id="{5403201A-13B0-47BB-BF5D-E27C99982864}"/>
              </a:ext>
            </a:extLst>
          </p:cNvPr>
          <p:cNvSpPr/>
          <p:nvPr/>
        </p:nvSpPr>
        <p:spPr>
          <a:xfrm>
            <a:off x="4029074" y="108585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四角形: 1 つの角を切り取る 40">
            <a:extLst>
              <a:ext uri="{FF2B5EF4-FFF2-40B4-BE49-F238E27FC236}">
                <a16:creationId xmlns:a16="http://schemas.microsoft.com/office/drawing/2014/main" id="{048CDDF1-859A-4D1A-A6E3-B77FC913CF62}"/>
              </a:ext>
            </a:extLst>
          </p:cNvPr>
          <p:cNvSpPr/>
          <p:nvPr/>
        </p:nvSpPr>
        <p:spPr>
          <a:xfrm>
            <a:off x="4029074" y="197739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1 つの角を切り取る 41">
            <a:extLst>
              <a:ext uri="{FF2B5EF4-FFF2-40B4-BE49-F238E27FC236}">
                <a16:creationId xmlns:a16="http://schemas.microsoft.com/office/drawing/2014/main" id="{F22BC053-6F35-4EAC-8558-6CAD47E69B0A}"/>
              </a:ext>
            </a:extLst>
          </p:cNvPr>
          <p:cNvSpPr/>
          <p:nvPr/>
        </p:nvSpPr>
        <p:spPr>
          <a:xfrm>
            <a:off x="4029074" y="286893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1 つの角を切り取る 42">
            <a:extLst>
              <a:ext uri="{FF2B5EF4-FFF2-40B4-BE49-F238E27FC236}">
                <a16:creationId xmlns:a16="http://schemas.microsoft.com/office/drawing/2014/main" id="{69860A71-4453-42A7-9E74-AF75E53030A3}"/>
              </a:ext>
            </a:extLst>
          </p:cNvPr>
          <p:cNvSpPr/>
          <p:nvPr/>
        </p:nvSpPr>
        <p:spPr>
          <a:xfrm>
            <a:off x="4029074" y="376047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1 つの角を切り取る 43">
            <a:extLst>
              <a:ext uri="{FF2B5EF4-FFF2-40B4-BE49-F238E27FC236}">
                <a16:creationId xmlns:a16="http://schemas.microsoft.com/office/drawing/2014/main" id="{361A9944-E89F-45EE-951E-B2FC6567B723}"/>
              </a:ext>
            </a:extLst>
          </p:cNvPr>
          <p:cNvSpPr/>
          <p:nvPr/>
        </p:nvSpPr>
        <p:spPr>
          <a:xfrm>
            <a:off x="4029074" y="464820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1 つの角を切り取る 44">
            <a:extLst>
              <a:ext uri="{FF2B5EF4-FFF2-40B4-BE49-F238E27FC236}">
                <a16:creationId xmlns:a16="http://schemas.microsoft.com/office/drawing/2014/main" id="{9A7B128F-4780-4F9C-A5D3-7B17EDFDFB6E}"/>
              </a:ext>
            </a:extLst>
          </p:cNvPr>
          <p:cNvSpPr/>
          <p:nvPr/>
        </p:nvSpPr>
        <p:spPr>
          <a:xfrm>
            <a:off x="8010523" y="108585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1 つの角を切り取る 45">
            <a:extLst>
              <a:ext uri="{FF2B5EF4-FFF2-40B4-BE49-F238E27FC236}">
                <a16:creationId xmlns:a16="http://schemas.microsoft.com/office/drawing/2014/main" id="{3D191FC6-DE75-46C6-A134-7D798DE5BA5A}"/>
              </a:ext>
            </a:extLst>
          </p:cNvPr>
          <p:cNvSpPr/>
          <p:nvPr/>
        </p:nvSpPr>
        <p:spPr>
          <a:xfrm>
            <a:off x="8010523" y="197739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1 つの角を切り取る 46">
            <a:extLst>
              <a:ext uri="{FF2B5EF4-FFF2-40B4-BE49-F238E27FC236}">
                <a16:creationId xmlns:a16="http://schemas.microsoft.com/office/drawing/2014/main" id="{11D08FAD-7024-4BD8-B74A-C2A2F6485CD5}"/>
              </a:ext>
            </a:extLst>
          </p:cNvPr>
          <p:cNvSpPr/>
          <p:nvPr/>
        </p:nvSpPr>
        <p:spPr>
          <a:xfrm>
            <a:off x="8010523" y="286893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1 つの角を切り取る 47">
            <a:extLst>
              <a:ext uri="{FF2B5EF4-FFF2-40B4-BE49-F238E27FC236}">
                <a16:creationId xmlns:a16="http://schemas.microsoft.com/office/drawing/2014/main" id="{681F91D9-F919-414C-9091-05715ACA4283}"/>
              </a:ext>
            </a:extLst>
          </p:cNvPr>
          <p:cNvSpPr/>
          <p:nvPr/>
        </p:nvSpPr>
        <p:spPr>
          <a:xfrm>
            <a:off x="8010523" y="376047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1 つの角を切り取る 48">
            <a:extLst>
              <a:ext uri="{FF2B5EF4-FFF2-40B4-BE49-F238E27FC236}">
                <a16:creationId xmlns:a16="http://schemas.microsoft.com/office/drawing/2014/main" id="{44B0872E-7A84-4EB2-B9B9-C5D34C1756BE}"/>
              </a:ext>
            </a:extLst>
          </p:cNvPr>
          <p:cNvSpPr/>
          <p:nvPr/>
        </p:nvSpPr>
        <p:spPr>
          <a:xfrm>
            <a:off x="8010523" y="4648200"/>
            <a:ext cx="3933825" cy="838200"/>
          </a:xfrm>
          <a:prstGeom prst="snip1Rect">
            <a:avLst>
              <a:gd name="adj" fmla="val 50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3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3473" y="5629275"/>
            <a:ext cx="9439278" cy="781050"/>
          </a:xfrm>
          <a:noFill/>
        </p:spPr>
        <p:txBody>
          <a:bodyPr>
            <a:no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ケース７　蘇る町づくりに貢献する地域交流拠点施設</a:t>
            </a:r>
            <a:br>
              <a:rPr lang="ja-JP" altLang="en-US" sz="28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r>
              <a:rPr lang="ja-JP" altLang="en-US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道の駅・みなとオアシス「八幡浜・みなっと」設立</a:t>
            </a:r>
            <a:r>
              <a:rPr lang="en-US" altLang="ja-JP" sz="2000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―</a:t>
            </a:r>
            <a:endParaRPr kumimoji="1" lang="ja-JP" altLang="en-US" sz="2800" dirty="0">
              <a:solidFill>
                <a:schemeClr val="bg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FA628D52-CB31-43A3-9FA2-A76CF3E0EE1E}"/>
              </a:ext>
            </a:extLst>
          </p:cNvPr>
          <p:cNvSpPr txBox="1">
            <a:spLocks/>
          </p:cNvSpPr>
          <p:nvPr/>
        </p:nvSpPr>
        <p:spPr>
          <a:xfrm>
            <a:off x="261628" y="975361"/>
            <a:ext cx="11206472" cy="464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+mj-ea"/>
              </a:rPr>
              <a:t>１日目　事前学習（</a:t>
            </a:r>
            <a:r>
              <a:rPr lang="en-US" altLang="ja-JP" sz="3600" dirty="0">
                <a:latin typeface="+mj-ea"/>
              </a:rPr>
              <a:t>50</a:t>
            </a:r>
            <a:r>
              <a:rPr lang="ja-JP" altLang="en-US" sz="3600" dirty="0">
                <a:latin typeface="+mj-ea"/>
              </a:rPr>
              <a:t>）</a:t>
            </a:r>
            <a:endParaRPr lang="en-US" altLang="ja-JP" sz="3600" dirty="0">
              <a:latin typeface="+mj-ea"/>
            </a:endParaRPr>
          </a:p>
          <a:p>
            <a:r>
              <a:rPr lang="ja-JP" altLang="en-US" sz="24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Q1</a:t>
            </a:r>
            <a:r>
              <a:rPr lang="ja-JP" altLang="en-US" sz="2000" dirty="0">
                <a:latin typeface="+mj-ea"/>
              </a:rPr>
              <a:t>　八幡浜市の人口の推移について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Q2</a:t>
            </a:r>
            <a:r>
              <a:rPr lang="ja-JP" altLang="en-US" sz="2000" dirty="0">
                <a:latin typeface="+mj-ea"/>
              </a:rPr>
              <a:t>　八幡浜市の農業従事者と漁業従事者数の推移について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Q3</a:t>
            </a:r>
            <a:r>
              <a:rPr lang="ja-JP" altLang="en-US" sz="2000" dirty="0">
                <a:latin typeface="+mj-ea"/>
              </a:rPr>
              <a:t>　八幡浜市の特産品を活かした加工品にはどのようなものがあるか？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Q4</a:t>
            </a:r>
            <a:r>
              <a:rPr lang="ja-JP" altLang="en-US" sz="2000" dirty="0">
                <a:latin typeface="+mj-ea"/>
              </a:rPr>
              <a:t>　八幡浜市の６次産業化について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Q5</a:t>
            </a:r>
            <a:r>
              <a:rPr lang="ja-JP" altLang="en-US" sz="2000" dirty="0">
                <a:latin typeface="+mj-ea"/>
              </a:rPr>
              <a:t>　八幡浜市の</a:t>
            </a:r>
            <a:r>
              <a:rPr lang="en-US" altLang="ja-JP" sz="2000" dirty="0">
                <a:latin typeface="+mj-ea"/>
              </a:rPr>
              <a:t>1</a:t>
            </a:r>
            <a:r>
              <a:rPr lang="ja-JP" altLang="en-US" sz="2000" dirty="0">
                <a:latin typeface="+mj-ea"/>
              </a:rPr>
              <a:t>人当たり医療費の推移について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Q6</a:t>
            </a:r>
            <a:r>
              <a:rPr lang="ja-JP" altLang="en-US" sz="2000" dirty="0">
                <a:latin typeface="+mj-ea"/>
              </a:rPr>
              <a:t>　道の駅・みなとオアシス「八幡浜</a:t>
            </a:r>
            <a:r>
              <a:rPr lang="ja-JP" altLang="en-US" sz="2000" dirty="0" err="1">
                <a:latin typeface="+mj-ea"/>
              </a:rPr>
              <a:t>みなっ</a:t>
            </a:r>
            <a:r>
              <a:rPr lang="ja-JP" altLang="en-US" sz="2000" dirty="0">
                <a:latin typeface="+mj-ea"/>
              </a:rPr>
              <a:t>と」を訪れる観光客数の推移について</a:t>
            </a:r>
          </a:p>
          <a:p>
            <a:r>
              <a:rPr lang="ja-JP" altLang="en-US" sz="2000" dirty="0">
                <a:latin typeface="+mj-ea"/>
              </a:rPr>
              <a:t>　</a:t>
            </a:r>
            <a:r>
              <a:rPr lang="en-US" altLang="ja-JP" sz="2000" dirty="0">
                <a:latin typeface="+mj-ea"/>
              </a:rPr>
              <a:t>Q7</a:t>
            </a:r>
            <a:r>
              <a:rPr lang="ja-JP" altLang="en-US" sz="2000" dirty="0">
                <a:latin typeface="+mj-ea"/>
              </a:rPr>
              <a:t>　道の駅・みなとオアシス「八幡浜</a:t>
            </a:r>
            <a:r>
              <a:rPr lang="ja-JP" altLang="en-US" sz="2000" dirty="0" err="1">
                <a:latin typeface="+mj-ea"/>
              </a:rPr>
              <a:t>みなっ</a:t>
            </a:r>
            <a:r>
              <a:rPr lang="ja-JP" altLang="en-US" sz="2000" dirty="0">
                <a:latin typeface="+mj-ea"/>
              </a:rPr>
              <a:t>と」で実施されているイベントについて</a:t>
            </a:r>
            <a:endParaRPr lang="en-US" altLang="ja-JP" sz="2000" dirty="0">
              <a:latin typeface="+mj-ea"/>
            </a:endParaRPr>
          </a:p>
          <a:p>
            <a:endParaRPr lang="en-US" altLang="ja-JP" sz="2000" dirty="0">
              <a:latin typeface="+mj-ea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２日目　グループワーク（</a:t>
            </a:r>
            <a:r>
              <a:rPr lang="en-US" altLang="ja-JP" sz="3600" dirty="0">
                <a:solidFill>
                  <a:srgbClr val="FF0000"/>
                </a:solidFill>
                <a:latin typeface="+mj-ea"/>
              </a:rPr>
              <a:t>50</a:t>
            </a:r>
            <a:r>
              <a:rPr lang="ja-JP" altLang="en-US" sz="3600" dirty="0">
                <a:solidFill>
                  <a:srgbClr val="FF0000"/>
                </a:solidFill>
                <a:latin typeface="+mj-ea"/>
              </a:rPr>
              <a:t>）</a:t>
            </a:r>
            <a:endParaRPr lang="en-US" altLang="ja-JP" sz="36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１　</a:t>
            </a:r>
            <a:r>
              <a:rPr lang="en-US" altLang="ja-JP" sz="2000" dirty="0">
                <a:solidFill>
                  <a:srgbClr val="FF0000"/>
                </a:solidFill>
                <a:latin typeface="+mj-ea"/>
              </a:rPr>
              <a:t>2000</a:t>
            </a:r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年頃から八幡浜市の状況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２　「みなっと」設立に至るまでの目的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３　今後の課題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４　課題を克服するために必要な取り組み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+mj-ea"/>
              </a:rPr>
              <a:t>　５　感想</a:t>
            </a:r>
            <a:endParaRPr lang="en-US" altLang="ja-JP" sz="20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20BBAA4-4F4A-4F07-ACB9-55BAEDA88A8E}"/>
              </a:ext>
            </a:extLst>
          </p:cNvPr>
          <p:cNvSpPr txBox="1">
            <a:spLocks/>
          </p:cNvSpPr>
          <p:nvPr/>
        </p:nvSpPr>
        <p:spPr>
          <a:xfrm>
            <a:off x="38100" y="190500"/>
            <a:ext cx="11906250" cy="8134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/>
              </a:rPr>
              <a:t>タイムスケジュール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24006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3095</TotalTime>
  <Words>536</Words>
  <Application>Microsoft Office PowerPoint</Application>
  <PresentationFormat>ワイド画面</PresentationFormat>
  <Paragraphs>196</Paragraphs>
  <Slides>15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AR P丸ゴシック体M</vt:lpstr>
      <vt:lpstr>AR明朝体U</vt:lpstr>
      <vt:lpstr>ＤＦ特太ゴシック体</vt:lpstr>
      <vt:lpstr>HGS創英角ｺﾞｼｯｸUB</vt:lpstr>
      <vt:lpstr>ＭＳ Ｐゴシック</vt:lpstr>
      <vt:lpstr>ＭＳ 明朝</vt:lpstr>
      <vt:lpstr>Arial</vt:lpstr>
      <vt:lpstr>Calibri</vt:lpstr>
      <vt:lpstr>Century</vt:lpstr>
      <vt:lpstr>Impact</vt:lpstr>
      <vt:lpstr>Times New Roman</vt:lpstr>
      <vt:lpstr>メイン イベント</vt:lpstr>
      <vt:lpstr>PowerPoint プレゼンテーション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ケース７　蘇る町づくりに貢献する地域交流拠点施設 ―道の駅・みなとオアシス「八幡浜・みなっと」設立―</vt:lpstr>
      <vt:lpstr>アクティブラーニングのための ビジネス・ケース教材集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平成27年度県立学校10年教職経験者研修</dc:title>
  <dc:creator>山下潤</dc:creator>
  <cp:lastModifiedBy>Administrator</cp:lastModifiedBy>
  <cp:revision>242</cp:revision>
  <cp:lastPrinted>2017-08-07T07:26:09Z</cp:lastPrinted>
  <dcterms:created xsi:type="dcterms:W3CDTF">2015-08-06T08:44:01Z</dcterms:created>
  <dcterms:modified xsi:type="dcterms:W3CDTF">2018-03-16T10:44:55Z</dcterms:modified>
</cp:coreProperties>
</file>