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6" r:id="rId3"/>
    <p:sldId id="257" r:id="rId4"/>
    <p:sldId id="264" r:id="rId5"/>
    <p:sldId id="259" r:id="rId6"/>
    <p:sldId id="260" r:id="rId7"/>
    <p:sldId id="265" r:id="rId8"/>
    <p:sldId id="258" r:id="rId9"/>
    <p:sldId id="261" r:id="rId10"/>
    <p:sldId id="267" r:id="rId11"/>
    <p:sldId id="266" r:id="rId12"/>
    <p:sldId id="262" r:id="rId13"/>
    <p:sldId id="268" r:id="rId14"/>
    <p:sldId id="263" r:id="rId15"/>
  </p:sldIdLst>
  <p:sldSz cx="12192000" cy="6858000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ケース　８　「日土橘４Ｈクラブの取組～五格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合格</a:t>
            </a:r>
            <a:r>
              <a:rPr kumimoji="1" lang="en-US" altLang="ja-JP" smtClean="0"/>
              <a:t>)</a:t>
            </a:r>
            <a:r>
              <a:rPr kumimoji="1" lang="ja-JP" altLang="en-US" smtClean="0"/>
              <a:t>いよかん作りにチャレンジ～」　宇都宮先生　川之石高校　ＰＰデータ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DC2F8-0DCA-4139-8DC3-A43759727089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03E95-2D1E-4412-83DA-52FA402CC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07572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ケース　８　「日土橘４Ｈクラブの取組～五格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合格</a:t>
            </a:r>
            <a:r>
              <a:rPr kumimoji="1" lang="en-US" altLang="ja-JP" smtClean="0"/>
              <a:t>)</a:t>
            </a:r>
            <a:r>
              <a:rPr kumimoji="1" lang="ja-JP" altLang="en-US" smtClean="0"/>
              <a:t>いよかん作りにチャレンジ～」　宇都宮先生　川之石高校　ＰＰデータ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B84DD-70DE-45ED-A335-E605CCBE570A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367C1-FE0F-4AFA-AB56-8AE2482CB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129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39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77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5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98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91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62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67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9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13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78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48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7EABC49-109D-42FD-9285-CD734F581695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FE56C69-3283-44EE-A2C1-4F6D242C3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15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14" y="2447166"/>
            <a:ext cx="2776339" cy="256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3300085" y="1270501"/>
            <a:ext cx="552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アクティブ・ラーニングのための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87489" y="1774558"/>
            <a:ext cx="914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ea typeface="ＤＦ特太ゴシック体" panose="02010609000101010101" pitchFamily="1" charset="-128"/>
              </a:rPr>
              <a:t>ビジネス・ケース教材集</a:t>
            </a:r>
            <a:endParaRPr lang="ja-JP" altLang="en-US" sz="3600" dirty="0">
              <a:ea typeface="ＤＦ特太ゴシック体" panose="02010609000101010101" pitchFamily="1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11856" y="515893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愛媛県商業教育研究会</a:t>
            </a:r>
            <a:endParaRPr lang="en-US" altLang="ja-JP" dirty="0"/>
          </a:p>
          <a:p>
            <a:pPr algn="ctr"/>
            <a:r>
              <a:rPr lang="ja-JP" altLang="en-US" dirty="0"/>
              <a:t>愛媛県マーケティング・ビジネス経済研究員会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4000" y="350100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「日土橘４Ｈクラブの取組</a:t>
            </a:r>
          </a:p>
          <a:p>
            <a:pPr algn="ctr"/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～五格</a:t>
            </a: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(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合格</a:t>
            </a:r>
            <a:r>
              <a:rPr lang="en-US" altLang="ja-JP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)</a:t>
            </a:r>
            <a:r>
              <a:rPr lang="ja-JP" alt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いよ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かん作りにチャレンジ～」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4000" y="267612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明朝体U" panose="020B0609010101010101" pitchFamily="49" charset="-128"/>
                <a:ea typeface="AR明朝体U" panose="020B0609010101010101" pitchFamily="49" charset="-128"/>
              </a:rPr>
              <a:t>ケース　８</a:t>
            </a:r>
            <a:endParaRPr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明朝体U" panose="020B0609010101010101" pitchFamily="49" charset="-128"/>
              <a:ea typeface="AR明朝体U" panose="020B0609010101010101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14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五格（合格）</a:t>
            </a:r>
            <a:r>
              <a:rPr lang="ja-JP" altLang="en-US" dirty="0" err="1"/>
              <a:t>いよ</a:t>
            </a:r>
            <a:r>
              <a:rPr lang="ja-JP" altLang="en-US" dirty="0"/>
              <a:t>かん誕生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商標登録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「五格（合格）いよかん」名で、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特許庁に商標登録を出願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69774" y="1383957"/>
            <a:ext cx="10099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ワークシート３</a:t>
            </a:r>
            <a:endParaRPr kumimoji="1" lang="en-US" altLang="ja-JP" sz="4800" dirty="0" smtClean="0"/>
          </a:p>
          <a:p>
            <a:endParaRPr kumimoji="1" lang="en-US" altLang="ja-JP" sz="4800" dirty="0" smtClean="0"/>
          </a:p>
          <a:p>
            <a:r>
              <a:rPr kumimoji="1" lang="ja-JP" altLang="en-US" sz="4800" dirty="0" smtClean="0"/>
              <a:t>　　商標権の意味と商標を登録する理由について考えなさい。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4003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五格（合格）</a:t>
            </a:r>
            <a:r>
              <a:rPr lang="ja-JP" altLang="en-US" dirty="0" err="1"/>
              <a:t>いよ</a:t>
            </a:r>
            <a:r>
              <a:rPr lang="ja-JP" altLang="en-US" dirty="0"/>
              <a:t>かん誕生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 smtClean="0"/>
              <a:t>商標登録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「五格（合格）いよかん」名で、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特許庁に商標登録を出願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sz="2400" dirty="0" smtClean="0"/>
              <a:t>※</a:t>
            </a:r>
            <a:r>
              <a:rPr kumimoji="1" lang="ja-JP" altLang="en-US" sz="2400" dirty="0" smtClean="0"/>
              <a:t>　商標とは、文字、図形などで事業者が商品または役務との関係で使用する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もの。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　商標権の登録は先願主義、存続期間１０年。何度でも更新可能。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その期間は他者が勝手に使用することはできない。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　　　経済的効果①出所表示機能　②品質保証機能　③広告宣伝機能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19936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69774" y="1383957"/>
            <a:ext cx="10099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ワークシート４</a:t>
            </a:r>
            <a:endParaRPr kumimoji="1" lang="en-US" altLang="ja-JP" sz="4800" dirty="0" smtClean="0"/>
          </a:p>
          <a:p>
            <a:endParaRPr kumimoji="1" lang="en-US" altLang="ja-JP" sz="4800" dirty="0" smtClean="0"/>
          </a:p>
          <a:p>
            <a:r>
              <a:rPr kumimoji="1" lang="ja-JP" altLang="en-US" sz="4800" dirty="0" smtClean="0"/>
              <a:t>　　今後の展望</a:t>
            </a:r>
            <a:r>
              <a:rPr kumimoji="1" lang="en-US" altLang="ja-JP" sz="4800" dirty="0" smtClean="0"/>
              <a:t>(</a:t>
            </a:r>
            <a:r>
              <a:rPr kumimoji="1" lang="ja-JP" altLang="en-US" sz="4800" dirty="0" smtClean="0"/>
              <a:t>取組</a:t>
            </a:r>
            <a:r>
              <a:rPr kumimoji="1" lang="en-US" altLang="ja-JP" sz="4800" dirty="0" smtClean="0"/>
              <a:t>)</a:t>
            </a:r>
            <a:r>
              <a:rPr kumimoji="1" lang="ja-JP" altLang="en-US" sz="4800" dirty="0" smtClean="0"/>
              <a:t>と課題について</a:t>
            </a:r>
            <a:endParaRPr kumimoji="1" lang="en-US" altLang="ja-JP" sz="4800" dirty="0" smtClean="0"/>
          </a:p>
          <a:p>
            <a:r>
              <a:rPr kumimoji="1" lang="ja-JP" altLang="en-US" sz="4800" dirty="0" smtClean="0"/>
              <a:t>　述べなさい。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8593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五格（合格）</a:t>
            </a:r>
            <a:r>
              <a:rPr lang="ja-JP" altLang="en-US" dirty="0" err="1"/>
              <a:t>いよ</a:t>
            </a:r>
            <a:r>
              <a:rPr lang="ja-JP" altLang="en-US" dirty="0"/>
              <a:t>かん誕生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097279" y="1845734"/>
            <a:ext cx="10237985" cy="4023360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今後について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展望・・・〇付加価値の高い商品として、受験シーズンの定番招福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　アイテムとなる。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〇多くの人に八幡浜の</a:t>
            </a:r>
            <a:r>
              <a:rPr kumimoji="1" lang="ja-JP" altLang="en-US" sz="2800" dirty="0" err="1" smtClean="0"/>
              <a:t>いよ</a:t>
            </a:r>
            <a:r>
              <a:rPr kumimoji="1" lang="ja-JP" altLang="en-US" sz="2800" dirty="0" smtClean="0"/>
              <a:t>かんを知ってもらい消費拡大　　　　　　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　のきっかけにしたい。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〇傷ついて売り物にできない物は加工品も考えている。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課題・・・〇</a:t>
            </a:r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枚の板を組み合わせるため手間とコストがかかる。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〇生産量を増やすことが大変である。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62177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8194"/>
            <a:ext cx="12191999" cy="918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4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４Ｈクラブ（フォーエイチクラブ）とは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４Ｈクラブ＝農業青年クラブ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４Ｈとは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Ｈａｎｄｓ・・・・腕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Ｈｅａｄ・・・・・頭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Ｈｅａｒｔ・・・・心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Ｈｅａｌｔｈ・・・健康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275658" y="3592978"/>
            <a:ext cx="3880022" cy="20924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４Ｈとは４つの頭文字を総称したもの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6126480" y="3511884"/>
            <a:ext cx="387178" cy="22546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64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69774" y="1383957"/>
            <a:ext cx="10099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ワークシート１</a:t>
            </a:r>
            <a:endParaRPr kumimoji="1" lang="en-US" altLang="ja-JP" sz="4800" dirty="0" smtClean="0"/>
          </a:p>
          <a:p>
            <a:endParaRPr kumimoji="1" lang="en-US" altLang="ja-JP" sz="4800" dirty="0" smtClean="0"/>
          </a:p>
          <a:p>
            <a:r>
              <a:rPr kumimoji="1" lang="ja-JP" altLang="en-US" sz="4800" dirty="0" smtClean="0"/>
              <a:t>　　４Ｈクラブとはどのような組織か</a:t>
            </a:r>
            <a:endParaRPr kumimoji="1" lang="en-US" altLang="ja-JP" sz="4800" dirty="0" smtClean="0"/>
          </a:p>
          <a:p>
            <a:r>
              <a:rPr kumimoji="1" lang="ja-JP" altLang="en-US" sz="4800" dirty="0" smtClean="0"/>
              <a:t>　述べなさい。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585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４Ｈクラブ（農業青年クラブ）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98547"/>
          </a:xfrm>
        </p:spPr>
        <p:txBody>
          <a:bodyPr>
            <a:noAutofit/>
          </a:bodyPr>
          <a:lstStyle/>
          <a:p>
            <a:r>
              <a:rPr kumimoji="1" lang="ja-JP" altLang="en-US" sz="3200" u="sng" dirty="0" smtClean="0"/>
              <a:t>組　織</a:t>
            </a:r>
            <a:endParaRPr kumimoji="1" lang="en-US" altLang="ja-JP" sz="3200" u="sng" dirty="0" smtClean="0"/>
          </a:p>
          <a:p>
            <a:pPr marL="0" indent="0">
              <a:buNone/>
            </a:pPr>
            <a:r>
              <a:rPr lang="ja-JP" altLang="en-US" sz="2800" dirty="0" smtClean="0"/>
              <a:t>　　より</a:t>
            </a:r>
            <a:r>
              <a:rPr lang="ja-JP" altLang="en-US" sz="2800" dirty="0"/>
              <a:t>よい農村、農業を創るために活動している組織。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 smtClean="0"/>
              <a:t>　　日本全国で約８５０クラブ、１万３千人が所属</a:t>
            </a:r>
            <a:endParaRPr lang="en-US" altLang="ja-JP" sz="2800" dirty="0"/>
          </a:p>
          <a:p>
            <a:r>
              <a:rPr kumimoji="1" lang="ja-JP" altLang="en-US" sz="3200" u="sng" dirty="0" smtClean="0"/>
              <a:t>活　動</a:t>
            </a:r>
            <a:endParaRPr kumimoji="1" lang="en-US" altLang="ja-JP" sz="3200" u="sng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・農業経営の課題解決方法の検討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・より良い技術の検討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・消費者や他クラブとの交流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・地域ボランティア活動</a:t>
            </a:r>
            <a:r>
              <a:rPr lang="ja-JP" altLang="en-US" sz="2800" dirty="0" smtClean="0"/>
              <a:t>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3040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４Ｈクラブ（農業青年クラブ）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1498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>
                <a:solidFill>
                  <a:srgbClr val="FFC000"/>
                </a:solidFill>
              </a:rPr>
              <a:t>八幡浜地区青年農業者協議会</a:t>
            </a:r>
            <a:endParaRPr kumimoji="1" lang="en-US" altLang="ja-JP" sz="32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 smtClean="0"/>
              <a:t>　　各地区で組織を作り、年に１回発表会を実施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保内４Ｈクラブ、日土橘４Ｈクラブ、伊方地区青年農業者協議会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三崎地区農業後継者協議会、八幡浜青年部、川上青年産業部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b="1" dirty="0" smtClean="0">
                <a:solidFill>
                  <a:srgbClr val="FF0000"/>
                </a:solidFill>
              </a:rPr>
              <a:t>　日土橘４Ｈクラブ</a:t>
            </a:r>
            <a:r>
              <a:rPr kumimoji="1" lang="ja-JP" altLang="en-US" sz="2800" dirty="0" smtClean="0"/>
              <a:t>・・・６０有余年の歴史があり、会員数１０名</a:t>
            </a:r>
            <a:endParaRPr kumimoji="1" lang="ja-JP" altLang="en-US" sz="2800" dirty="0"/>
          </a:p>
        </p:txBody>
      </p:sp>
      <p:sp>
        <p:nvSpPr>
          <p:cNvPr id="4" name="下矢印 3"/>
          <p:cNvSpPr/>
          <p:nvPr/>
        </p:nvSpPr>
        <p:spPr>
          <a:xfrm>
            <a:off x="4176584" y="2924431"/>
            <a:ext cx="601362" cy="675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91306" y="3007496"/>
            <a:ext cx="113517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所属団体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00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69774" y="1383957"/>
            <a:ext cx="100995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ワークシート２</a:t>
            </a:r>
            <a:endParaRPr kumimoji="1" lang="en-US" altLang="ja-JP" sz="4800" dirty="0" smtClean="0"/>
          </a:p>
          <a:p>
            <a:endParaRPr kumimoji="1" lang="en-US" altLang="ja-JP" sz="4800" dirty="0" smtClean="0"/>
          </a:p>
          <a:p>
            <a:r>
              <a:rPr kumimoji="1" lang="ja-JP" altLang="en-US" sz="4800" dirty="0" smtClean="0"/>
              <a:t>　　「五格</a:t>
            </a:r>
            <a:r>
              <a:rPr kumimoji="1" lang="en-US" altLang="ja-JP" sz="4800" dirty="0" smtClean="0"/>
              <a:t>(</a:t>
            </a:r>
            <a:r>
              <a:rPr kumimoji="1" lang="ja-JP" altLang="en-US" sz="4800" dirty="0" smtClean="0"/>
              <a:t>合格</a:t>
            </a:r>
            <a:r>
              <a:rPr kumimoji="1" lang="en-US" altLang="ja-JP" sz="4800" dirty="0" smtClean="0"/>
              <a:t>)</a:t>
            </a:r>
            <a:r>
              <a:rPr kumimoji="1" lang="ja-JP" altLang="en-US" sz="4800" dirty="0" smtClean="0"/>
              <a:t>いよかん」はどのようにして誕生したか、述べなさい。</a:t>
            </a:r>
            <a:endParaRPr kumimoji="1" lang="ja-JP" altLang="en-US" sz="48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447" y="434963"/>
            <a:ext cx="3019907" cy="226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五格（合格）</a:t>
            </a:r>
            <a:r>
              <a:rPr kumimoji="1" lang="ja-JP" altLang="en-US" dirty="0" err="1" smtClean="0"/>
              <a:t>いよ</a:t>
            </a:r>
            <a:r>
              <a:rPr kumimoji="1" lang="ja-JP" altLang="en-US" dirty="0" smtClean="0"/>
              <a:t>かん誕生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51023" cy="4023360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当初の計画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みかんでいろいろな形を作ろう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</a:t>
            </a:r>
            <a:r>
              <a:rPr kumimoji="1" lang="ja-JP" altLang="en-US" sz="2800" u="sng" dirty="0" smtClean="0">
                <a:solidFill>
                  <a:srgbClr val="FF0000"/>
                </a:solidFill>
              </a:rPr>
              <a:t>欠　点</a:t>
            </a:r>
            <a:r>
              <a:rPr kumimoji="1" lang="ja-JP" altLang="en-US" sz="2800" dirty="0" smtClean="0"/>
              <a:t>⇒小ぶり、短期間でしなびる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ja-JP" alt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いよ</a:t>
            </a:r>
            <a:r>
              <a:rPr kumimoji="1" lang="ja-JP" alt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かん</a:t>
            </a:r>
            <a:r>
              <a:rPr kumimoji="1" lang="ja-JP" altLang="en-US" sz="2800" dirty="0" smtClean="0"/>
              <a:t>・・・・「愛媛の伊予柑、良い予感」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ＪＡのキャッチフレーズ</a:t>
            </a:r>
            <a:r>
              <a:rPr kumimoji="1" lang="en-US" altLang="ja-JP" sz="2800" dirty="0" smtClean="0"/>
              <a:t>)</a:t>
            </a:r>
          </a:p>
          <a:p>
            <a:pPr marL="0" indent="0">
              <a:buNone/>
            </a:pPr>
            <a:r>
              <a:rPr kumimoji="1" lang="ja-JP" altLang="en-US" sz="2800" dirty="0" smtClean="0"/>
              <a:t>　　　　・合格</a:t>
            </a:r>
            <a:r>
              <a:rPr kumimoji="1" lang="ja-JP" altLang="en-US" sz="2800" dirty="0" err="1" smtClean="0"/>
              <a:t>いよ</a:t>
            </a:r>
            <a:r>
              <a:rPr kumimoji="1" lang="ja-JP" altLang="en-US" sz="2800" dirty="0" smtClean="0"/>
              <a:t>かん＝合格の予感というイメージが定着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・着想から５年、五角形の</a:t>
            </a:r>
            <a:r>
              <a:rPr kumimoji="1" lang="ja-JP" altLang="en-US" sz="2800" dirty="0" err="1" smtClean="0"/>
              <a:t>いよ</a:t>
            </a:r>
            <a:r>
              <a:rPr kumimoji="1" lang="ja-JP" altLang="en-US" sz="2800" dirty="0" smtClean="0"/>
              <a:t>かんは「珍しさ」と「合格」にちなん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で各メディアで取り上げられ話題となった。</a:t>
            </a:r>
            <a:endParaRPr kumimoji="1" lang="ja-JP" altLang="en-US" sz="2800" dirty="0"/>
          </a:p>
        </p:txBody>
      </p:sp>
      <p:sp>
        <p:nvSpPr>
          <p:cNvPr id="4" name="下矢印 3"/>
          <p:cNvSpPr/>
          <p:nvPr/>
        </p:nvSpPr>
        <p:spPr>
          <a:xfrm>
            <a:off x="4349578" y="3476368"/>
            <a:ext cx="510746" cy="5436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27873" y="3563550"/>
            <a:ext cx="1655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改　善</a:t>
            </a:r>
            <a:endParaRPr kumimoji="1" lang="ja-JP" alt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720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五格（合格）</a:t>
            </a:r>
            <a:r>
              <a:rPr lang="ja-JP" altLang="en-US" dirty="0" err="1"/>
              <a:t>いよ</a:t>
            </a:r>
            <a:r>
              <a:rPr lang="ja-JP" altLang="en-US" dirty="0"/>
              <a:t>かん誕生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販売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en-US" altLang="ja-JP" sz="2800" dirty="0" smtClean="0"/>
              <a:t>2014</a:t>
            </a:r>
            <a:r>
              <a:rPr kumimoji="1" lang="ja-JP" altLang="en-US" sz="2800" dirty="0" smtClean="0"/>
              <a:t>年・・・地元イベントで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個</a:t>
            </a:r>
            <a:r>
              <a:rPr kumimoji="1" lang="en-US" altLang="ja-JP" sz="2800" dirty="0" smtClean="0"/>
              <a:t>2,500</a:t>
            </a:r>
            <a:r>
              <a:rPr kumimoji="1" lang="ja-JP" altLang="en-US" sz="2800" dirty="0" smtClean="0"/>
              <a:t>円で販売。ほぼ完売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en-US" altLang="ja-JP" sz="2800" dirty="0" smtClean="0"/>
              <a:t>2015</a:t>
            </a:r>
            <a:r>
              <a:rPr kumimoji="1" lang="ja-JP" altLang="en-US" sz="2800" dirty="0" smtClean="0"/>
              <a:t>年・・・愛媛県と八幡浜市から補助金を受ける。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　　</a:t>
            </a:r>
            <a:r>
              <a:rPr kumimoji="1" lang="en-US" altLang="ja-JP" sz="2800" dirty="0" smtClean="0"/>
              <a:t>400</a:t>
            </a:r>
            <a:r>
              <a:rPr kumimoji="1" lang="ja-JP" altLang="en-US" sz="2800" dirty="0" smtClean="0"/>
              <a:t>個栽培し、東京の「せとうち旬彩館」で販売。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　　　　　　　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個</a:t>
            </a:r>
            <a:r>
              <a:rPr kumimoji="1" lang="en-US" altLang="ja-JP" sz="2800" dirty="0" smtClean="0"/>
              <a:t>3,500</a:t>
            </a:r>
            <a:r>
              <a:rPr kumimoji="1" lang="ja-JP" altLang="en-US" sz="2800" dirty="0" smtClean="0"/>
              <a:t>円、評判も上々であった。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</a:t>
            </a:r>
            <a:r>
              <a:rPr kumimoji="1" lang="en-US" altLang="ja-JP" sz="2800" dirty="0" smtClean="0"/>
              <a:t>2016</a:t>
            </a:r>
            <a:r>
              <a:rPr kumimoji="1" lang="ja-JP" altLang="en-US" sz="2800" dirty="0" smtClean="0"/>
              <a:t>年・・・伊勢丹百貨店で販売するなど、販路を広げた。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246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</TotalTime>
  <Words>147</Words>
  <Application>Microsoft Office PowerPoint</Application>
  <PresentationFormat>ワイド画面</PresentationFormat>
  <Paragraphs>88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AR明朝体U</vt:lpstr>
      <vt:lpstr>ＤＦ特太ゴシック体</vt:lpstr>
      <vt:lpstr>ＭＳ Ｐゴシック</vt:lpstr>
      <vt:lpstr>ＭＳ ゴシック</vt:lpstr>
      <vt:lpstr>游ゴシック</vt:lpstr>
      <vt:lpstr>Calibri</vt:lpstr>
      <vt:lpstr>Calibri Light</vt:lpstr>
      <vt:lpstr>レトロスペクト</vt:lpstr>
      <vt:lpstr>PowerPoint プレゼンテーション</vt:lpstr>
      <vt:lpstr>PowerPoint プレゼンテーション</vt:lpstr>
      <vt:lpstr>４Ｈクラブ（フォーエイチクラブ）とは</vt:lpstr>
      <vt:lpstr>PowerPoint プレゼンテーション</vt:lpstr>
      <vt:lpstr>４Ｈクラブ（農業青年クラブ）</vt:lpstr>
      <vt:lpstr>４Ｈクラブ（農業青年クラブ）</vt:lpstr>
      <vt:lpstr>PowerPoint プレゼンテーション</vt:lpstr>
      <vt:lpstr>五格（合格）いよかん誕生</vt:lpstr>
      <vt:lpstr>五格（合格）いよかん誕生</vt:lpstr>
      <vt:lpstr>五格（合格）いよかん誕生</vt:lpstr>
      <vt:lpstr>PowerPoint プレゼンテーション</vt:lpstr>
      <vt:lpstr>五格（合格）いよかん誕生</vt:lpstr>
      <vt:lpstr>PowerPoint プレゼンテーション</vt:lpstr>
      <vt:lpstr>五格（合格）いよかん誕生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ehimeken</dc:creator>
  <cp:lastModifiedBy>Administrator</cp:lastModifiedBy>
  <cp:revision>15</cp:revision>
  <cp:lastPrinted>2018-01-28T08:59:20Z</cp:lastPrinted>
  <dcterms:created xsi:type="dcterms:W3CDTF">2017-11-27T00:52:45Z</dcterms:created>
  <dcterms:modified xsi:type="dcterms:W3CDTF">2018-03-16T10:12:17Z</dcterms:modified>
</cp:coreProperties>
</file>