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1" r:id="rId2"/>
    <p:sldId id="259" r:id="rId3"/>
    <p:sldId id="260" r:id="rId4"/>
    <p:sldId id="257" r:id="rId5"/>
    <p:sldId id="261" r:id="rId6"/>
    <p:sldId id="262" r:id="rId7"/>
    <p:sldId id="258" r:id="rId8"/>
    <p:sldId id="264" r:id="rId9"/>
    <p:sldId id="263" r:id="rId10"/>
    <p:sldId id="266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1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ケース　９　「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奇跡の劇場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坊ちゃん劇場の地域に根差した劇場運営」　梅田　宇和島東高校　ＰＰデータ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CD11F-6737-40D3-A1EF-AE71D3B3954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E8945-432F-455B-8AB5-EE6D23B952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45710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ケース　９　「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奇跡の劇場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坊ちゃん劇場の地域に根差した劇場運営」　梅田　宇和島東高校　ＰＰデータ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82386-E45C-48A6-AEC1-230DD305CE4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E0ACC-69ED-4F23-BBF2-70B529E69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48142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14" y="2447166"/>
            <a:ext cx="2776339" cy="25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300085" y="1270501"/>
            <a:ext cx="55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アクティブ・ラーニングのための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87489" y="1774558"/>
            <a:ext cx="91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ea typeface="ＤＦ特太ゴシック体" panose="02010609000101010101" pitchFamily="1" charset="-128"/>
              </a:rPr>
              <a:t>ビジネス・ケース教材集</a:t>
            </a:r>
            <a:endParaRPr kumimoji="1"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1856" y="515893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愛媛県商業教育研究会</a:t>
            </a:r>
            <a:endParaRPr kumimoji="1" lang="en-US" altLang="ja-JP" dirty="0"/>
          </a:p>
          <a:p>
            <a:pPr algn="ctr"/>
            <a:r>
              <a:rPr lang="ja-JP" altLang="en-US" dirty="0"/>
              <a:t>愛媛県マーケティング・ビジネス経済研究員会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24000" y="350100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</a:t>
            </a:r>
            <a:r>
              <a:rPr kumimoji="1"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『</a:t>
            </a:r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奇跡の劇場</a:t>
            </a:r>
            <a:r>
              <a:rPr kumimoji="1"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』</a:t>
            </a:r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坊ちゃん劇場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の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地域</a:t>
            </a:r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に根差した劇場運営」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4000" y="26761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ケース　９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8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http://img01.tencho.cc/usr/b/o/t/botchan/sp-050736800s1448586347.jpg">
            <a:extLst>
              <a:ext uri="{FF2B5EF4-FFF2-40B4-BE49-F238E27FC236}">
                <a16:creationId xmlns:a16="http://schemas.microsoft.com/office/drawing/2014/main" id="{7F7705A2-91FF-4116-95E3-B18B985A59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7" y="337713"/>
            <a:ext cx="5945781" cy="422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http://img01.tencho.cc/usr/b/o/t/botchan/sp-073862100s1445084623.jpg">
            <a:extLst>
              <a:ext uri="{FF2B5EF4-FFF2-40B4-BE49-F238E27FC236}">
                <a16:creationId xmlns:a16="http://schemas.microsoft.com/office/drawing/2014/main" id="{D1BA78F4-6108-47CE-8AC4-37913D9A4C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94" y="337714"/>
            <a:ext cx="3017256" cy="42216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9188A1-F2DD-458D-A3BD-A1B18CA47C1E}"/>
              </a:ext>
            </a:extLst>
          </p:cNvPr>
          <p:cNvSpPr txBox="1"/>
          <p:nvPr/>
        </p:nvSpPr>
        <p:spPr>
          <a:xfrm>
            <a:off x="1017727" y="4665269"/>
            <a:ext cx="107644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県立みなら特別支援学校の生徒と</a:t>
            </a:r>
            <a:r>
              <a:rPr lang="ja-JP" altLang="en-US" sz="3200" dirty="0"/>
              <a:t>、</a:t>
            </a:r>
            <a:r>
              <a:rPr lang="en-US" altLang="ja-JP" sz="3200" dirty="0"/>
              <a:t>2015</a:t>
            </a:r>
            <a:r>
              <a:rPr lang="ja-JP" altLang="ja-JP" sz="3200" dirty="0"/>
              <a:t>年</a:t>
            </a:r>
            <a:r>
              <a:rPr lang="en-US" altLang="ja-JP" sz="3200" dirty="0"/>
              <a:t>12</a:t>
            </a:r>
            <a:r>
              <a:rPr lang="ja-JP" altLang="ja-JP" sz="3200" dirty="0"/>
              <a:t>月にミュージカル「雨にも負けず」を上演。生徒たちの心の動きや成長がみられ</a:t>
            </a:r>
            <a:r>
              <a:rPr lang="ja-JP" altLang="en-US" sz="3200" dirty="0"/>
              <a:t>、</a:t>
            </a:r>
            <a:r>
              <a:rPr lang="ja-JP" altLang="ja-JP" sz="3200" dirty="0"/>
              <a:t>練習を重ねることで自信がつき、表情が豊かになっていった</a:t>
            </a:r>
            <a:endParaRPr kumimoji="1" lang="ja-JP" altLang="en-US" sz="49600" dirty="0"/>
          </a:p>
        </p:txBody>
      </p:sp>
    </p:spTree>
    <p:extLst>
      <p:ext uri="{BB962C8B-B14F-4D97-AF65-F5344CB8AC3E}">
        <p14:creationId xmlns:p14="http://schemas.microsoft.com/office/powerpoint/2010/main" val="4555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07E40-3278-4A74-A45B-1BA5C7B4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45" y="573310"/>
            <a:ext cx="8911687" cy="91172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ja-JP" sz="4000" b="1" dirty="0"/>
              <a:t>地域メディアのこれから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05E854-C99B-4534-BE1D-3F2F8C60189A}"/>
              </a:ext>
            </a:extLst>
          </p:cNvPr>
          <p:cNvSpPr txBox="1"/>
          <p:nvPr/>
        </p:nvSpPr>
        <p:spPr>
          <a:xfrm>
            <a:off x="1394045" y="1485037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従来の劇場収録では</a:t>
            </a:r>
            <a:r>
              <a:rPr lang="ja-JP" altLang="en-US" sz="3200" dirty="0"/>
              <a:t>、</a:t>
            </a:r>
            <a:r>
              <a:rPr lang="ja-JP" altLang="ja-JP" sz="3200" dirty="0"/>
              <a:t>できる限り劇場の雰囲気</a:t>
            </a:r>
            <a:r>
              <a:rPr lang="ja-JP" altLang="en-US" sz="3200" dirty="0"/>
              <a:t>を　</a:t>
            </a:r>
            <a:r>
              <a:rPr lang="ja-JP" altLang="ja-JP" sz="3200" dirty="0"/>
              <a:t>そのままに伝える手法を</a:t>
            </a:r>
            <a:r>
              <a:rPr lang="ja-JP" altLang="en-US" sz="3200" dirty="0"/>
              <a:t>用いる</a:t>
            </a:r>
            <a:endParaRPr kumimoji="1" lang="ja-JP" altLang="en-US" sz="49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5E013-7C11-4EE3-B27E-6915F1212F6F}"/>
              </a:ext>
            </a:extLst>
          </p:cNvPr>
          <p:cNvSpPr txBox="1"/>
          <p:nvPr/>
        </p:nvSpPr>
        <p:spPr>
          <a:xfrm>
            <a:off x="1394045" y="2670742"/>
            <a:ext cx="10251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3200" dirty="0"/>
              <a:t>坊ちゃん劇場では、</a:t>
            </a:r>
            <a:r>
              <a:rPr lang="ja-JP" altLang="ja-JP" sz="3200" dirty="0"/>
              <a:t>舞台をロケセットと捉え、カット割りを脚本に</a:t>
            </a:r>
            <a:r>
              <a:rPr lang="ja-JP" altLang="en-US" sz="3200" dirty="0"/>
              <a:t>沿って</a:t>
            </a:r>
            <a:r>
              <a:rPr lang="ja-JP" altLang="ja-JP" sz="3200" dirty="0"/>
              <a:t>行い、マルチカメラで収録</a:t>
            </a:r>
            <a:endParaRPr kumimoji="1" lang="ja-JP" altLang="en-US" sz="49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72EF21-29DE-44E9-8679-62AC49283230}"/>
              </a:ext>
            </a:extLst>
          </p:cNvPr>
          <p:cNvSpPr txBox="1"/>
          <p:nvPr/>
        </p:nvSpPr>
        <p:spPr>
          <a:xfrm>
            <a:off x="1394045" y="3856447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ja-JP" sz="3200" dirty="0"/>
              <a:t>大胆なクローズアップやメリハリのあるカット割りにより、舞台とは一味異なる新たな魅力</a:t>
            </a:r>
            <a:r>
              <a:rPr lang="ja-JP" altLang="en-US" sz="3200" dirty="0"/>
              <a:t>を</a:t>
            </a:r>
            <a:r>
              <a:rPr lang="ja-JP" altLang="ja-JP" sz="3200" dirty="0"/>
              <a:t>発掘</a:t>
            </a:r>
            <a:endParaRPr kumimoji="1" lang="ja-JP" altLang="en-US" sz="102800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1B080B-F9D1-446F-B313-453580D7DBC0}"/>
              </a:ext>
            </a:extLst>
          </p:cNvPr>
          <p:cNvSpPr txBox="1"/>
          <p:nvPr/>
        </p:nvSpPr>
        <p:spPr>
          <a:xfrm>
            <a:off x="1323706" y="5042152"/>
            <a:ext cx="10322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東京池袋のシネマサンシャインで上映</a:t>
            </a:r>
            <a:r>
              <a:rPr lang="ja-JP" altLang="en-US" sz="3200" dirty="0"/>
              <a:t>し</a:t>
            </a:r>
            <a:r>
              <a:rPr lang="en-US" altLang="ja-JP" sz="3200" dirty="0"/>
              <a:t>250</a:t>
            </a:r>
            <a:r>
              <a:rPr lang="ja-JP" altLang="ja-JP" sz="3200" dirty="0"/>
              <a:t>人の観客を魅了。映画</a:t>
            </a:r>
            <a:r>
              <a:rPr lang="ja-JP" altLang="en-US" sz="3200" dirty="0"/>
              <a:t>で</a:t>
            </a:r>
            <a:r>
              <a:rPr lang="ja-JP" altLang="ja-JP" sz="3200" dirty="0"/>
              <a:t>初めて「げんない」を見た人たち</a:t>
            </a:r>
            <a:r>
              <a:rPr lang="ja-JP" altLang="en-US" sz="3200" dirty="0"/>
              <a:t>が、坊ちゃん</a:t>
            </a:r>
            <a:r>
              <a:rPr lang="ja-JP" altLang="ja-JP" sz="3200" dirty="0"/>
              <a:t>劇場</a:t>
            </a:r>
            <a:r>
              <a:rPr lang="ja-JP" altLang="en-US" sz="3200" dirty="0"/>
              <a:t>を訪れ</a:t>
            </a:r>
            <a:r>
              <a:rPr lang="ja-JP" altLang="ja-JP" sz="3200" dirty="0"/>
              <a:t>舞台の魅力に触れる奇跡</a:t>
            </a:r>
            <a:r>
              <a:rPr lang="ja-JP" altLang="en-US" sz="3200" dirty="0"/>
              <a:t>が起きた</a:t>
            </a:r>
            <a:endParaRPr kumimoji="1" lang="ja-JP" altLang="en-US" sz="213200" dirty="0"/>
          </a:p>
        </p:txBody>
      </p:sp>
    </p:spTree>
    <p:extLst>
      <p:ext uri="{BB962C8B-B14F-4D97-AF65-F5344CB8AC3E}">
        <p14:creationId xmlns:p14="http://schemas.microsoft.com/office/powerpoint/2010/main" val="8158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5" y="2562313"/>
            <a:ext cx="1032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1</a:t>
            </a:r>
            <a:r>
              <a:rPr lang="ja-JP" altLang="en-US" sz="2400" dirty="0"/>
              <a:t>弾　ミュージカル</a:t>
            </a:r>
            <a:r>
              <a:rPr lang="en-US" altLang="ja-JP" sz="2400" dirty="0"/>
              <a:t>『</a:t>
            </a:r>
            <a:r>
              <a:rPr lang="ja-JP" altLang="en-US" sz="2400" dirty="0"/>
              <a:t>坊っちゃん！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脚本・演出</a:t>
            </a:r>
            <a:r>
              <a:rPr lang="en-US" altLang="ja-JP" sz="2400" dirty="0"/>
              <a:t>/</a:t>
            </a:r>
            <a:r>
              <a:rPr lang="ja-JP" altLang="en-US" sz="2400" dirty="0"/>
              <a:t>ジェームス三木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2006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月～</a:t>
            </a:r>
            <a:r>
              <a:rPr lang="en-US" altLang="ja-JP" sz="2400" dirty="0"/>
              <a:t>2007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(http://www.warabi.jp/bochan/)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E70A8AF-C53D-4F70-944B-B2B9EE7F8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256" y="573310"/>
            <a:ext cx="4269123" cy="50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5" y="2562313"/>
            <a:ext cx="10322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2</a:t>
            </a:r>
            <a:r>
              <a:rPr lang="ja-JP" altLang="en-US" sz="2400" dirty="0"/>
              <a:t>弾　ミュージカルコメディ　　　　　　　　　　　　　　　　　</a:t>
            </a:r>
            <a:r>
              <a:rPr lang="en-US" altLang="ja-JP" sz="2400" dirty="0"/>
              <a:t>『</a:t>
            </a:r>
            <a:r>
              <a:rPr lang="ja-JP" altLang="en-US" sz="2400" dirty="0"/>
              <a:t>吾が輩は狸である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脚本・演出</a:t>
            </a:r>
            <a:r>
              <a:rPr lang="en-US" altLang="ja-JP" sz="2400" dirty="0"/>
              <a:t>/</a:t>
            </a:r>
            <a:r>
              <a:rPr lang="ja-JP" altLang="en-US" sz="2400" dirty="0"/>
              <a:t>是枝正彦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2007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月～</a:t>
            </a:r>
            <a:r>
              <a:rPr lang="en-US" altLang="ja-JP" sz="2400" dirty="0"/>
              <a:t>2008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(http://www.warabi.jp/tanuki/)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438BF6-8704-490A-A841-A2E979771B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120" y="573310"/>
            <a:ext cx="4279259" cy="50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5" y="2562313"/>
            <a:ext cx="1032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3</a:t>
            </a:r>
            <a:r>
              <a:rPr lang="ja-JP" altLang="en-US" sz="2400" dirty="0"/>
              <a:t>弾　ミュージカル</a:t>
            </a:r>
            <a:r>
              <a:rPr lang="en-US" altLang="ja-JP" sz="2400" dirty="0"/>
              <a:t>『</a:t>
            </a:r>
            <a:r>
              <a:rPr lang="ja-JP" altLang="en-US" sz="2400" dirty="0"/>
              <a:t>龍馬！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脚本・演出</a:t>
            </a:r>
            <a:r>
              <a:rPr lang="en-US" altLang="ja-JP" sz="2400" dirty="0"/>
              <a:t>/</a:t>
            </a:r>
            <a:r>
              <a:rPr lang="ja-JP" altLang="en-US" sz="2400" dirty="0"/>
              <a:t>ジェームス三木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2008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  <a:r>
              <a:rPr lang="en-US" altLang="ja-JP" sz="2400" dirty="0"/>
              <a:t>22</a:t>
            </a:r>
            <a:r>
              <a:rPr lang="ja-JP" altLang="en-US" sz="2400" dirty="0"/>
              <a:t>日～</a:t>
            </a:r>
            <a:r>
              <a:rPr lang="en-US" altLang="ja-JP" sz="2400" dirty="0"/>
              <a:t>2009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  <a:r>
              <a:rPr lang="en-US" altLang="ja-JP" sz="2400" dirty="0"/>
              <a:t>16</a:t>
            </a:r>
            <a:r>
              <a:rPr lang="ja-JP" altLang="en-US" sz="2400" dirty="0"/>
              <a:t>日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(http://www.botchan.co.jp/ryoma/)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71E134-FC6B-4973-A019-CDA1938F1A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520" y="558541"/>
            <a:ext cx="3872859" cy="52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8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5" y="2562313"/>
            <a:ext cx="10322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4</a:t>
            </a:r>
            <a:r>
              <a:rPr lang="ja-JP" altLang="en-US" sz="2400" dirty="0"/>
              <a:t>弾　ミュージカル　　　　　　　　　　　　　　　　　　　　　</a:t>
            </a:r>
            <a:r>
              <a:rPr lang="en-US" altLang="ja-JP" sz="2400" dirty="0"/>
              <a:t>『</a:t>
            </a:r>
            <a:r>
              <a:rPr lang="ja-JP" altLang="en-US" sz="2400" dirty="0"/>
              <a:t>鶴姫伝説～瀬戸内のジャンヌダルク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作・作詞</a:t>
            </a:r>
            <a:r>
              <a:rPr lang="en-US" altLang="ja-JP" sz="2400" dirty="0"/>
              <a:t>/</a:t>
            </a:r>
            <a:r>
              <a:rPr lang="ja-JP" altLang="en-US" sz="2400" dirty="0"/>
              <a:t>高橋知伽江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作曲</a:t>
            </a:r>
            <a:r>
              <a:rPr lang="en-US" altLang="ja-JP" sz="2400" dirty="0"/>
              <a:t>/</a:t>
            </a:r>
            <a:r>
              <a:rPr lang="ja-JP" altLang="en-US" sz="2400" dirty="0"/>
              <a:t>深沢桂子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演出</a:t>
            </a:r>
            <a:r>
              <a:rPr lang="en-US" altLang="ja-JP" sz="2400" dirty="0"/>
              <a:t>/</a:t>
            </a:r>
            <a:r>
              <a:rPr lang="ja-JP" altLang="en-US" sz="2400" dirty="0"/>
              <a:t>栗城宏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2009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</a:t>
            </a:r>
            <a:r>
              <a:rPr lang="en-US" altLang="ja-JP" sz="2400" dirty="0"/>
              <a:t>4</a:t>
            </a:r>
            <a:r>
              <a:rPr lang="ja-JP" altLang="en-US" sz="2400" dirty="0"/>
              <a:t>日～</a:t>
            </a:r>
            <a:r>
              <a:rPr lang="en-US" altLang="ja-JP" sz="2400" dirty="0"/>
              <a:t>2010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  <a:r>
              <a:rPr lang="en-US" altLang="ja-JP" sz="2400" dirty="0"/>
              <a:t>14</a:t>
            </a:r>
            <a:r>
              <a:rPr lang="ja-JP" altLang="en-US" sz="2400" dirty="0"/>
              <a:t>日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(http://www.botchan.co.jp/tsuruhime/)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B3CD59-8EFA-447F-ADB3-BC0DBB391C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73310"/>
            <a:ext cx="3791579" cy="54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5" y="2562313"/>
            <a:ext cx="10322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5</a:t>
            </a:r>
            <a:r>
              <a:rPr lang="ja-JP" altLang="en-US" sz="2400" dirty="0"/>
              <a:t>弾　ミュージカル　　　　　　　　　　　　　　　　　　　　　</a:t>
            </a:r>
            <a:r>
              <a:rPr lang="en-US" altLang="ja-JP" sz="2400" dirty="0"/>
              <a:t>『</a:t>
            </a:r>
            <a:r>
              <a:rPr lang="ja-JP" altLang="en-US" sz="2400" dirty="0"/>
              <a:t>正岡子規</a:t>
            </a:r>
            <a:r>
              <a:rPr lang="en-US" altLang="ja-JP" sz="2400" dirty="0"/>
              <a:t>~</a:t>
            </a:r>
            <a:r>
              <a:rPr lang="ja-JP" altLang="en-US" sz="2400" dirty="0"/>
              <a:t>明治を駆け抜けた男たち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脚本・演出</a:t>
            </a:r>
            <a:r>
              <a:rPr lang="en-US" altLang="ja-JP" sz="2400" dirty="0"/>
              <a:t>/</a:t>
            </a:r>
            <a:r>
              <a:rPr lang="ja-JP" altLang="en-US" sz="2400" dirty="0"/>
              <a:t>ジェームス三木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2010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</a:t>
            </a:r>
            <a:r>
              <a:rPr lang="en-US" altLang="ja-JP" sz="2400" dirty="0"/>
              <a:t>3</a:t>
            </a:r>
            <a:r>
              <a:rPr lang="ja-JP" altLang="en-US" sz="2400" dirty="0"/>
              <a:t>日～</a:t>
            </a:r>
            <a:r>
              <a:rPr lang="en-US" altLang="ja-JP" sz="2400" dirty="0"/>
              <a:t>2011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  <a:r>
              <a:rPr lang="en-US" altLang="ja-JP" sz="2400" dirty="0"/>
              <a:t>13</a:t>
            </a:r>
            <a:r>
              <a:rPr lang="ja-JP" altLang="en-US" sz="2400" dirty="0"/>
              <a:t>日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作・作詞</a:t>
            </a:r>
            <a:r>
              <a:rPr lang="en-US" altLang="ja-JP" sz="2400" dirty="0"/>
              <a:t>/</a:t>
            </a:r>
            <a:r>
              <a:rPr lang="ja-JP" altLang="en-US" sz="2400" dirty="0"/>
              <a:t>高橋知伽江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作曲</a:t>
            </a:r>
            <a:r>
              <a:rPr lang="en-US" altLang="ja-JP" sz="2400" dirty="0"/>
              <a:t>/</a:t>
            </a:r>
            <a:r>
              <a:rPr lang="ja-JP" altLang="en-US" sz="2400" dirty="0"/>
              <a:t>深沢桂子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演出</a:t>
            </a:r>
            <a:r>
              <a:rPr lang="en-US" altLang="ja-JP" sz="2400" dirty="0"/>
              <a:t>/</a:t>
            </a:r>
            <a:r>
              <a:rPr lang="ja-JP" altLang="en-US" sz="2400" dirty="0"/>
              <a:t>栗城宏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(http://www.botchan.co.jp/shiki/)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3F56CF-246A-4854-B6A0-984F79F7EF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573310"/>
            <a:ext cx="3822059" cy="54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5" y="1485037"/>
            <a:ext cx="1032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6</a:t>
            </a:r>
            <a:r>
              <a:rPr lang="ja-JP" altLang="en-US" sz="2400" dirty="0"/>
              <a:t>弾　ミュージカル</a:t>
            </a:r>
            <a:r>
              <a:rPr lang="en-US" altLang="ja-JP" sz="2400" dirty="0"/>
              <a:t>『</a:t>
            </a:r>
            <a:r>
              <a:rPr lang="ja-JP" altLang="en-US" sz="2400" dirty="0"/>
              <a:t>誓いのコイン</a:t>
            </a:r>
            <a:r>
              <a:rPr lang="en-US" altLang="ja-JP" sz="2400" dirty="0"/>
              <a:t>~</a:t>
            </a:r>
            <a:r>
              <a:rPr lang="ja-JP" altLang="en-US" sz="2400" dirty="0"/>
              <a:t>ロシア兵をもてなした松山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2011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</a:t>
            </a:r>
            <a:r>
              <a:rPr lang="en-US" altLang="ja-JP" sz="2400" dirty="0"/>
              <a:t>9</a:t>
            </a:r>
            <a:r>
              <a:rPr lang="ja-JP" altLang="en-US" sz="2400" dirty="0"/>
              <a:t>日～</a:t>
            </a:r>
            <a:r>
              <a:rPr lang="en-US" altLang="ja-JP" sz="2400" dirty="0"/>
              <a:t>2012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/>
              <a:t>2012</a:t>
            </a:r>
            <a:r>
              <a:rPr lang="ja-JP" altLang="en-US" sz="2400" dirty="0"/>
              <a:t>年</a:t>
            </a:r>
            <a:r>
              <a:rPr lang="en-US" altLang="ja-JP" sz="2400" dirty="0"/>
              <a:t>9</a:t>
            </a:r>
            <a:r>
              <a:rPr lang="ja-JP" altLang="en-US" sz="2400" dirty="0"/>
              <a:t>月</a:t>
            </a:r>
            <a:r>
              <a:rPr lang="en-US" altLang="ja-JP" sz="2400" dirty="0"/>
              <a:t>12</a:t>
            </a:r>
            <a:r>
              <a:rPr lang="ja-JP" altLang="en-US" sz="2400" dirty="0"/>
              <a:t>日～</a:t>
            </a:r>
            <a:r>
              <a:rPr lang="en-US" altLang="ja-JP" sz="2400" dirty="0"/>
              <a:t>2012</a:t>
            </a:r>
            <a:r>
              <a:rPr lang="ja-JP" altLang="en-US" sz="2400" dirty="0"/>
              <a:t>年</a:t>
            </a:r>
            <a:r>
              <a:rPr lang="en-US" altLang="ja-JP" sz="2400" dirty="0"/>
              <a:t>9</a:t>
            </a:r>
            <a:r>
              <a:rPr lang="ja-JP" altLang="en-US" sz="2400" dirty="0"/>
              <a:t>月</a:t>
            </a:r>
            <a:r>
              <a:rPr lang="en-US" altLang="ja-JP" sz="2400" dirty="0"/>
              <a:t>21</a:t>
            </a:r>
            <a:r>
              <a:rPr lang="ja-JP" altLang="en-US" sz="2400" dirty="0"/>
              <a:t>日 ロシア公演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(http://www.botchan.co.jp/coin/)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FFAD037-3176-4EC3-9EAD-E2E3B61A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30" y="2766840"/>
            <a:ext cx="8572915" cy="34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4" y="1485037"/>
            <a:ext cx="1079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7</a:t>
            </a:r>
            <a:r>
              <a:rPr lang="ja-JP" altLang="en-US" sz="2400" dirty="0"/>
              <a:t>弾　ミュージカル</a:t>
            </a:r>
            <a:r>
              <a:rPr lang="en-US" altLang="ja-JP" sz="2400" dirty="0"/>
              <a:t>『</a:t>
            </a:r>
            <a:r>
              <a:rPr lang="ja-JP" altLang="en-US" sz="2400" dirty="0"/>
              <a:t>幕末ガール ～ドクトル☆おイネ物語～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シーボルトの娘楠本イネが主人公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作・作詞・演出</a:t>
            </a:r>
            <a:r>
              <a:rPr lang="en-US" altLang="ja-JP" sz="2400" dirty="0"/>
              <a:t>/</a:t>
            </a:r>
            <a:r>
              <a:rPr lang="ja-JP" altLang="en-US" sz="2400" dirty="0"/>
              <a:t>横内謙介　作曲</a:t>
            </a:r>
            <a:r>
              <a:rPr lang="en-US" altLang="ja-JP" sz="2400" dirty="0"/>
              <a:t>/</a:t>
            </a:r>
            <a:r>
              <a:rPr lang="ja-JP" altLang="en-US" sz="2400" dirty="0"/>
              <a:t>深沢桂子　振付</a:t>
            </a:r>
            <a:r>
              <a:rPr lang="en-US" altLang="ja-JP" sz="2400" dirty="0"/>
              <a:t>/</a:t>
            </a:r>
            <a:r>
              <a:rPr lang="ja-JP" altLang="en-US" sz="2400" dirty="0"/>
              <a:t>ラッキィ池田・彩木エリ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2012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月～</a:t>
            </a:r>
            <a:r>
              <a:rPr lang="en-US" altLang="ja-JP" sz="2400" dirty="0"/>
              <a:t>2013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月（予定）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(http://www.botchan.co.jp/bakumatsu/)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DA4B42-2309-4CE1-B1D9-224A79171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45" y="3054697"/>
            <a:ext cx="8085412" cy="32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4" y="1485037"/>
            <a:ext cx="1079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8</a:t>
            </a:r>
            <a:r>
              <a:rPr lang="ja-JP" altLang="en-US" sz="2400" dirty="0"/>
              <a:t>弾　ミュージカル</a:t>
            </a:r>
            <a:r>
              <a:rPr lang="en-US" altLang="ja-JP" sz="2400" dirty="0"/>
              <a:t>『</a:t>
            </a:r>
            <a:r>
              <a:rPr lang="ja-JP" altLang="en-US" sz="2400" dirty="0"/>
              <a:t>奇想天外　</a:t>
            </a:r>
            <a:r>
              <a:rPr lang="ja-JP" altLang="en-US" sz="2400" dirty="0" err="1"/>
              <a:t>げん</a:t>
            </a:r>
            <a:r>
              <a:rPr lang="ja-JP" altLang="en-US" sz="2400" dirty="0"/>
              <a:t>ない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平賀源内が主人公　作・作詞・演出</a:t>
            </a:r>
            <a:r>
              <a:rPr lang="en-US" altLang="ja-JP" sz="2400" dirty="0"/>
              <a:t>/</a:t>
            </a:r>
            <a:r>
              <a:rPr lang="ja-JP" altLang="en-US" sz="2400" dirty="0"/>
              <a:t>横内謙介　作曲</a:t>
            </a:r>
            <a:r>
              <a:rPr lang="en-US" altLang="ja-JP" sz="2400" dirty="0"/>
              <a:t>/</a:t>
            </a:r>
            <a:r>
              <a:rPr lang="ja-JP" altLang="en-US" sz="2400" dirty="0"/>
              <a:t>深沢桂子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振付</a:t>
            </a:r>
            <a:r>
              <a:rPr lang="en-US" altLang="ja-JP" sz="2400" dirty="0"/>
              <a:t>/</a:t>
            </a:r>
            <a:r>
              <a:rPr lang="ja-JP" altLang="en-US" sz="2400" dirty="0"/>
              <a:t>ラッキィ池田・彩木エリ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2013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</a:t>
            </a:r>
            <a:r>
              <a:rPr lang="en-US" altLang="ja-JP" sz="2400" dirty="0"/>
              <a:t>13</a:t>
            </a:r>
            <a:r>
              <a:rPr lang="ja-JP" altLang="en-US" sz="2400" dirty="0"/>
              <a:t>日～</a:t>
            </a:r>
            <a:r>
              <a:rPr lang="en-US" altLang="ja-JP" sz="2400" dirty="0"/>
              <a:t>2014</a:t>
            </a:r>
            <a:r>
              <a:rPr lang="ja-JP" altLang="en-US" sz="2400" dirty="0"/>
              <a:t>年</a:t>
            </a:r>
            <a:r>
              <a:rPr lang="en-US" altLang="ja-JP" sz="2400" dirty="0"/>
              <a:t>3</a:t>
            </a:r>
            <a:r>
              <a:rPr lang="ja-JP" altLang="en-US" sz="2400" dirty="0"/>
              <a:t>月</a:t>
            </a:r>
            <a:r>
              <a:rPr lang="en-US" altLang="ja-JP" sz="2400" dirty="0"/>
              <a:t>16</a:t>
            </a:r>
            <a:r>
              <a:rPr lang="ja-JP" altLang="en-US" sz="2400" dirty="0"/>
              <a:t>日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(http://www.botchan.co.jp/gennai/)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48F5997-8DEF-46AF-B5F8-179C68D0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42" y="3054696"/>
            <a:ext cx="7976577" cy="32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07E40-3278-4A74-A45B-1BA5C7B4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45" y="573310"/>
            <a:ext cx="8911687" cy="91172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ja-JP" sz="4000" b="1" dirty="0"/>
              <a:t>「坊っちゃん劇場」</a:t>
            </a:r>
            <a:r>
              <a:rPr lang="ja-JP" altLang="en-US" sz="4000" b="1" dirty="0"/>
              <a:t>の</a:t>
            </a:r>
            <a:r>
              <a:rPr lang="ja-JP" altLang="ja-JP" sz="4000" b="1" dirty="0"/>
              <a:t>設立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05E854-C99B-4534-BE1D-3F2F8C60189A}"/>
              </a:ext>
            </a:extLst>
          </p:cNvPr>
          <p:cNvSpPr txBox="1"/>
          <p:nvPr/>
        </p:nvSpPr>
        <p:spPr>
          <a:xfrm>
            <a:off x="1394045" y="1485037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3200" dirty="0"/>
              <a:t>2005</a:t>
            </a:r>
            <a:r>
              <a:rPr lang="ja-JP" altLang="ja-JP" sz="3200" dirty="0"/>
              <a:t>年に秋田県本拠の「わらび座」と</a:t>
            </a:r>
            <a:r>
              <a:rPr lang="en-US" altLang="ja-JP" sz="3200" dirty="0"/>
              <a:t>(</a:t>
            </a:r>
            <a:r>
              <a:rPr lang="ja-JP" altLang="ja-JP" sz="3200" dirty="0"/>
              <a:t>株</a:t>
            </a:r>
            <a:r>
              <a:rPr lang="en-US" altLang="ja-JP" sz="3200" dirty="0"/>
              <a:t>)</a:t>
            </a:r>
            <a:r>
              <a:rPr lang="ja-JP" altLang="ja-JP" sz="3200" dirty="0"/>
              <a:t>ジョイ・アートが共同で「坊っちゃん劇場」を設立</a:t>
            </a:r>
            <a:endParaRPr kumimoji="1" lang="ja-JP" altLang="en-US" sz="4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5E013-7C11-4EE3-B27E-6915F1212F6F}"/>
              </a:ext>
            </a:extLst>
          </p:cNvPr>
          <p:cNvSpPr txBox="1"/>
          <p:nvPr/>
        </p:nvSpPr>
        <p:spPr>
          <a:xfrm>
            <a:off x="1394045" y="2670742"/>
            <a:ext cx="10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地域拠点型常設劇場として</a:t>
            </a:r>
            <a:r>
              <a:rPr lang="ja-JP" altLang="en-US" sz="3200" dirty="0"/>
              <a:t>、</a:t>
            </a:r>
            <a:r>
              <a:rPr lang="ja-JP" altLang="ja-JP" sz="3200" dirty="0"/>
              <a:t>四国と瀬戸内圏の歴史や伝統文化、偉人を題材</a:t>
            </a:r>
            <a:r>
              <a:rPr lang="ja-JP" altLang="en-US" sz="3200" dirty="0"/>
              <a:t>して</a:t>
            </a:r>
            <a:r>
              <a:rPr lang="ja-JP" altLang="ja-JP" sz="3200" dirty="0"/>
              <a:t>こだわり</a:t>
            </a:r>
            <a:r>
              <a:rPr lang="ja-JP" altLang="en-US" sz="3200" dirty="0"/>
              <a:t>の</a:t>
            </a:r>
            <a:r>
              <a:rPr lang="ja-JP" altLang="ja-JP" sz="3200" dirty="0"/>
              <a:t>物語を作り、ミュージカル</a:t>
            </a:r>
            <a:r>
              <a:rPr lang="ja-JP" altLang="en-US" sz="3200" dirty="0"/>
              <a:t>を上演</a:t>
            </a:r>
            <a:endParaRPr kumimoji="1" lang="ja-JP" altLang="en-US" sz="4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72EF21-29DE-44E9-8679-62AC49283230}"/>
              </a:ext>
            </a:extLst>
          </p:cNvPr>
          <p:cNvSpPr txBox="1"/>
          <p:nvPr/>
        </p:nvSpPr>
        <p:spPr>
          <a:xfrm>
            <a:off x="1394044" y="4245502"/>
            <a:ext cx="10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地域</a:t>
            </a:r>
            <a:r>
              <a:rPr lang="ja-JP" altLang="en-US" sz="3200" dirty="0"/>
              <a:t>の</a:t>
            </a:r>
            <a:r>
              <a:rPr lang="ja-JP" altLang="ja-JP" sz="3200" dirty="0"/>
              <a:t>伝統文化から、これからを生きる人を励ます要素を見出し、クリエイティブ</a:t>
            </a:r>
            <a:r>
              <a:rPr lang="ja-JP" altLang="en-US" sz="3200" dirty="0"/>
              <a:t>で</a:t>
            </a:r>
            <a:r>
              <a:rPr lang="ja-JP" altLang="ja-JP" sz="3200" dirty="0"/>
              <a:t>地域に根差した劇場運営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1593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4" y="1485037"/>
            <a:ext cx="1079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9</a:t>
            </a:r>
            <a:r>
              <a:rPr lang="ja-JP" altLang="en-US" sz="2400" dirty="0"/>
              <a:t>弾　道後温泉本館改築</a:t>
            </a:r>
            <a:r>
              <a:rPr lang="en-US" altLang="ja-JP" sz="2400" dirty="0"/>
              <a:t>120</a:t>
            </a:r>
            <a:r>
              <a:rPr lang="ja-JP" altLang="en-US" sz="2400" dirty="0"/>
              <a:t>周年記念作品　ミュージカル　　　　　　</a:t>
            </a:r>
            <a:r>
              <a:rPr lang="en-US" altLang="ja-JP" sz="2400" dirty="0"/>
              <a:t>『</a:t>
            </a:r>
            <a:r>
              <a:rPr lang="ja-JP" altLang="en-US" sz="2400" dirty="0"/>
              <a:t>道後湯の里～夢を実現させた男、伊佐庭如矢ものがたり～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道後湯之町初代町長伊佐庭如矢が主人公　作・作詩</a:t>
            </a:r>
            <a:r>
              <a:rPr lang="en-US" altLang="ja-JP" sz="2400" dirty="0"/>
              <a:t>/</a:t>
            </a:r>
            <a:r>
              <a:rPr lang="ja-JP" altLang="en-US" sz="2400" dirty="0"/>
              <a:t>ジェームス三木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演出－栗城宏　　　上演期間</a:t>
            </a:r>
            <a:r>
              <a:rPr lang="en-US" altLang="ja-JP" sz="2400" dirty="0"/>
              <a:t>2014</a:t>
            </a:r>
            <a:r>
              <a:rPr lang="ja-JP" altLang="en-US" sz="2400" dirty="0"/>
              <a:t>年</a:t>
            </a:r>
            <a:r>
              <a:rPr lang="en-US" altLang="ja-JP" sz="2400" dirty="0"/>
              <a:t>4</a:t>
            </a:r>
            <a:r>
              <a:rPr lang="ja-JP" altLang="en-US" sz="2400" dirty="0"/>
              <a:t>月</a:t>
            </a:r>
            <a:r>
              <a:rPr lang="en-US" altLang="ja-JP" sz="2400" dirty="0"/>
              <a:t>11</a:t>
            </a:r>
            <a:r>
              <a:rPr lang="ja-JP" altLang="en-US" sz="2400" dirty="0"/>
              <a:t>日～</a:t>
            </a:r>
            <a:r>
              <a:rPr lang="en-US" altLang="ja-JP" sz="2400" dirty="0"/>
              <a:t>2014</a:t>
            </a:r>
            <a:r>
              <a:rPr lang="ja-JP" altLang="en-US" sz="2400" dirty="0"/>
              <a:t>年</a:t>
            </a:r>
            <a:r>
              <a:rPr lang="en-US" altLang="ja-JP" sz="2400" dirty="0"/>
              <a:t>11</a:t>
            </a:r>
            <a:r>
              <a:rPr lang="ja-JP" altLang="en-US" sz="2400" dirty="0"/>
              <a:t>月</a:t>
            </a:r>
            <a:r>
              <a:rPr lang="en-US" altLang="ja-JP" sz="2400" dirty="0"/>
              <a:t>14</a:t>
            </a:r>
            <a:r>
              <a:rPr lang="ja-JP" altLang="en-US" sz="2400" dirty="0"/>
              <a:t>日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(http://www.botchan.co.jp/dogoyunosato/)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AB77D9-86DD-41E5-8779-499EBEC7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44" y="3054697"/>
            <a:ext cx="7976578" cy="32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4" y="1485037"/>
            <a:ext cx="1079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10</a:t>
            </a:r>
            <a:r>
              <a:rPr lang="ja-JP" altLang="en-US" sz="2400" dirty="0"/>
              <a:t>弾　瀬戸内海国立公園</a:t>
            </a:r>
            <a:r>
              <a:rPr lang="en-US" altLang="ja-JP" sz="2400" dirty="0"/>
              <a:t>80</a:t>
            </a:r>
            <a:r>
              <a:rPr lang="ja-JP" altLang="en-US" sz="2400" dirty="0"/>
              <a:t>周年記念作品・しまなみ海道</a:t>
            </a:r>
            <a:r>
              <a:rPr lang="en-US" altLang="ja-JP" sz="2400" dirty="0"/>
              <a:t>15</a:t>
            </a:r>
            <a:r>
              <a:rPr lang="ja-JP" altLang="en-US" sz="2400" dirty="0"/>
              <a:t>周年記念ミュージカル</a:t>
            </a:r>
            <a:r>
              <a:rPr lang="en-US" altLang="ja-JP" sz="2400" dirty="0"/>
              <a:t>『</a:t>
            </a:r>
            <a:r>
              <a:rPr lang="ja-JP" altLang="en-US" sz="2400" dirty="0"/>
              <a:t>鶴姫伝説～瀬戸内のジャンヌダルク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作・作詞</a:t>
            </a:r>
            <a:r>
              <a:rPr lang="en-US" altLang="ja-JP" sz="2400" dirty="0"/>
              <a:t>/</a:t>
            </a:r>
            <a:r>
              <a:rPr lang="ja-JP" altLang="en-US" sz="2400" dirty="0"/>
              <a:t>高橋知伽江　作曲</a:t>
            </a:r>
            <a:r>
              <a:rPr lang="en-US" altLang="ja-JP" sz="2400" dirty="0"/>
              <a:t>/</a:t>
            </a:r>
            <a:r>
              <a:rPr lang="ja-JP" altLang="en-US" sz="2400" dirty="0"/>
              <a:t>深沢桂子　演出</a:t>
            </a:r>
            <a:r>
              <a:rPr lang="en-US" altLang="ja-JP" sz="2400" dirty="0"/>
              <a:t>/</a:t>
            </a:r>
            <a:r>
              <a:rPr lang="ja-JP" altLang="en-US" sz="2400" dirty="0"/>
              <a:t>栗城宏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2014</a:t>
            </a:r>
            <a:r>
              <a:rPr lang="ja-JP" altLang="en-US" sz="2400" dirty="0"/>
              <a:t>年</a:t>
            </a:r>
            <a:r>
              <a:rPr lang="en-US" altLang="ja-JP" sz="2400" dirty="0"/>
              <a:t>11</a:t>
            </a:r>
            <a:r>
              <a:rPr lang="ja-JP" altLang="en-US" sz="2400" dirty="0"/>
              <a:t>月</a:t>
            </a:r>
            <a:r>
              <a:rPr lang="en-US" altLang="ja-JP" sz="2400" dirty="0"/>
              <a:t>24</a:t>
            </a:r>
            <a:r>
              <a:rPr lang="ja-JP" altLang="en-US" sz="2400" dirty="0"/>
              <a:t>日～</a:t>
            </a:r>
            <a:r>
              <a:rPr lang="en-US" altLang="ja-JP" sz="2400" dirty="0"/>
              <a:t>2016</a:t>
            </a:r>
            <a:r>
              <a:rPr lang="ja-JP" altLang="en-US" sz="2400" dirty="0"/>
              <a:t>年</a:t>
            </a:r>
            <a:r>
              <a:rPr lang="en-US" altLang="ja-JP" sz="2400" dirty="0"/>
              <a:t>1</a:t>
            </a:r>
            <a:r>
              <a:rPr lang="ja-JP" altLang="en-US" sz="2400" dirty="0"/>
              <a:t>月</a:t>
            </a:r>
            <a:r>
              <a:rPr lang="en-US" altLang="ja-JP" sz="2400" dirty="0"/>
              <a:t>4</a:t>
            </a:r>
            <a:r>
              <a:rPr lang="ja-JP" altLang="en-US" sz="2400" dirty="0"/>
              <a:t>日</a:t>
            </a:r>
            <a:r>
              <a:rPr lang="en-US" altLang="ja-JP" sz="2400" dirty="0"/>
              <a:t>(</a:t>
            </a:r>
            <a:r>
              <a:rPr lang="ja-JP" altLang="en-US" sz="2400" dirty="0"/>
              <a:t>予定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(http://www.botchan.co.jp/tsuruhime2/)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33E64BC-ECA9-4D79-B58B-7D075017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42" y="3054697"/>
            <a:ext cx="7892197" cy="32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4" y="1485037"/>
            <a:ext cx="1079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11</a:t>
            </a:r>
            <a:r>
              <a:rPr lang="ja-JP" altLang="en-US" sz="2400" dirty="0"/>
              <a:t>弾　坊ちゃん劇場</a:t>
            </a:r>
            <a:r>
              <a:rPr lang="en-US" altLang="ja-JP" sz="2400" dirty="0"/>
              <a:t>10</a:t>
            </a:r>
            <a:r>
              <a:rPr lang="ja-JP" altLang="en-US" sz="2400" dirty="0"/>
              <a:t>周年記念ミュージカル</a:t>
            </a:r>
            <a:r>
              <a:rPr lang="en-US" altLang="ja-JP" sz="2400" dirty="0"/>
              <a:t>『</a:t>
            </a:r>
            <a:r>
              <a:rPr lang="ja-JP" altLang="en-US" sz="2400" dirty="0"/>
              <a:t>お遍路さんどうぞ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脚本・作詞・演出 ジェームス三木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2016</a:t>
            </a:r>
            <a:r>
              <a:rPr lang="ja-JP" altLang="en-US" sz="2400" dirty="0"/>
              <a:t>年</a:t>
            </a:r>
            <a:r>
              <a:rPr lang="en-US" altLang="ja-JP" sz="2400" dirty="0"/>
              <a:t>1</a:t>
            </a:r>
            <a:r>
              <a:rPr lang="ja-JP" altLang="en-US" sz="2400" dirty="0"/>
              <a:t>月</a:t>
            </a:r>
            <a:r>
              <a:rPr lang="en-US" altLang="ja-JP" sz="2400" dirty="0"/>
              <a:t>23</a:t>
            </a:r>
            <a:r>
              <a:rPr lang="ja-JP" altLang="en-US" sz="2400" dirty="0"/>
              <a:t>日～</a:t>
            </a:r>
            <a:r>
              <a:rPr lang="en-US" altLang="ja-JP" sz="2400" dirty="0"/>
              <a:t>2017</a:t>
            </a:r>
            <a:r>
              <a:rPr lang="ja-JP" altLang="en-US" sz="2400" dirty="0"/>
              <a:t>年</a:t>
            </a:r>
            <a:r>
              <a:rPr lang="en-US" altLang="ja-JP" sz="2400" dirty="0"/>
              <a:t>1</a:t>
            </a:r>
            <a:r>
              <a:rPr lang="ja-JP" altLang="en-US" sz="2400" dirty="0"/>
              <a:t>月</a:t>
            </a:r>
            <a:r>
              <a:rPr lang="en-US" altLang="ja-JP" sz="2400" dirty="0"/>
              <a:t>(</a:t>
            </a:r>
            <a:r>
              <a:rPr lang="ja-JP" altLang="en-US" sz="2400" dirty="0"/>
              <a:t>予定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(http://www.botchan.co.jp/ohenro/)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DBB140-2B50-4D65-9A03-155ABEEE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42" y="3054696"/>
            <a:ext cx="7895235" cy="32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過去の作品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4" y="1485037"/>
            <a:ext cx="1079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12</a:t>
            </a:r>
            <a:r>
              <a:rPr lang="ja-JP" altLang="en-US" sz="2400" dirty="0"/>
              <a:t>弾　子規・漱石生誕</a:t>
            </a:r>
            <a:r>
              <a:rPr lang="en-US" altLang="ja-JP" sz="2400" dirty="0"/>
              <a:t>150</a:t>
            </a:r>
            <a:r>
              <a:rPr lang="ja-JP" altLang="en-US" sz="2400" dirty="0"/>
              <a:t>周年記念ミュージカル</a:t>
            </a:r>
            <a:r>
              <a:rPr lang="en-US" altLang="ja-JP" sz="2400" dirty="0"/>
              <a:t>『52days』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脚本・演出 石田昌也（宝塚歌劇団）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2017</a:t>
            </a:r>
            <a:r>
              <a:rPr lang="ja-JP" altLang="en-US" sz="2400" dirty="0"/>
              <a:t>年</a:t>
            </a:r>
            <a:r>
              <a:rPr lang="en-US" altLang="ja-JP" sz="2400" dirty="0"/>
              <a:t>1</a:t>
            </a:r>
            <a:r>
              <a:rPr lang="ja-JP" altLang="en-US" sz="2400" dirty="0"/>
              <a:t>月</a:t>
            </a:r>
            <a:r>
              <a:rPr lang="en-US" altLang="ja-JP" sz="2400" dirty="0"/>
              <a:t>28</a:t>
            </a:r>
            <a:r>
              <a:rPr lang="ja-JP" altLang="en-US" sz="2400" dirty="0"/>
              <a:t>日～</a:t>
            </a:r>
            <a:r>
              <a:rPr lang="en-US" altLang="ja-JP" sz="2400" dirty="0"/>
              <a:t>2018</a:t>
            </a:r>
            <a:r>
              <a:rPr lang="ja-JP" altLang="en-US" sz="2400" dirty="0"/>
              <a:t>年</a:t>
            </a:r>
            <a:r>
              <a:rPr lang="en-US" altLang="ja-JP" sz="2400" dirty="0"/>
              <a:t>1</a:t>
            </a:r>
            <a:r>
              <a:rPr lang="ja-JP" altLang="en-US" sz="2400" dirty="0"/>
              <a:t>月</a:t>
            </a:r>
            <a:r>
              <a:rPr lang="en-US" altLang="ja-JP" sz="2400" dirty="0"/>
              <a:t>(</a:t>
            </a:r>
            <a:r>
              <a:rPr lang="ja-JP" altLang="en-US" sz="2400" dirty="0"/>
              <a:t>予定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322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(http://www.botchan.co.jp/52days/)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EA53C9-6DFA-43BD-BB19-14BC258B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44" y="3060196"/>
            <a:ext cx="7906318" cy="3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5E3BBCC-69FD-436E-A92E-D2EEC144BF78}"/>
              </a:ext>
            </a:extLst>
          </p:cNvPr>
          <p:cNvSpPr txBox="1">
            <a:spLocks/>
          </p:cNvSpPr>
          <p:nvPr/>
        </p:nvSpPr>
        <p:spPr>
          <a:xfrm>
            <a:off x="1394045" y="573310"/>
            <a:ext cx="8911687" cy="911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000" b="1" dirty="0"/>
              <a:t>新作</a:t>
            </a:r>
            <a:endParaRPr lang="ja-JP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F0DF1C-223F-4A79-A233-D0030D70E5F8}"/>
              </a:ext>
            </a:extLst>
          </p:cNvPr>
          <p:cNvSpPr txBox="1"/>
          <p:nvPr/>
        </p:nvSpPr>
        <p:spPr>
          <a:xfrm>
            <a:off x="1394044" y="1485037"/>
            <a:ext cx="1079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第</a:t>
            </a:r>
            <a:r>
              <a:rPr lang="en-US" altLang="ja-JP" sz="2400" dirty="0"/>
              <a:t>13</a:t>
            </a:r>
            <a:r>
              <a:rPr lang="ja-JP" altLang="en-US" sz="2400" dirty="0"/>
              <a:t>弾　ミュージカル　</a:t>
            </a:r>
            <a:r>
              <a:rPr lang="en-US" altLang="ja-JP" sz="2400" dirty="0"/>
              <a:t>2018</a:t>
            </a:r>
            <a:r>
              <a:rPr lang="ja-JP" altLang="en-US" sz="2400" dirty="0"/>
              <a:t>年新作　</a:t>
            </a:r>
            <a:r>
              <a:rPr lang="en-US" altLang="ja-JP" sz="2400" dirty="0"/>
              <a:t>『</a:t>
            </a:r>
            <a:r>
              <a:rPr lang="ja-JP" altLang="en-US" sz="2400" dirty="0"/>
              <a:t>よろこびのうた</a:t>
            </a:r>
            <a:r>
              <a:rPr lang="en-US" altLang="ja-JP" sz="2400" dirty="0"/>
              <a:t>』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脚本・羽原 大介　演出・錦織 一清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/>
              <a:t>上演期間</a:t>
            </a:r>
            <a:r>
              <a:rPr lang="en-US" altLang="ja-JP" sz="2400" dirty="0"/>
              <a:t>2018</a:t>
            </a:r>
            <a:r>
              <a:rPr lang="ja-JP" altLang="en-US" sz="2400" dirty="0"/>
              <a:t>年</a:t>
            </a:r>
            <a:r>
              <a:rPr lang="en-US" altLang="ja-JP" sz="2400" dirty="0"/>
              <a:t>1</a:t>
            </a:r>
            <a:r>
              <a:rPr lang="ja-JP" altLang="en-US" sz="2400" dirty="0"/>
              <a:t>月</a:t>
            </a:r>
            <a:r>
              <a:rPr lang="en-US" altLang="ja-JP" sz="2400" dirty="0"/>
              <a:t>27</a:t>
            </a:r>
            <a:r>
              <a:rPr lang="ja-JP" altLang="en-US" sz="2400" dirty="0"/>
              <a:t>日～</a:t>
            </a:r>
            <a:r>
              <a:rPr lang="en-US" altLang="ja-JP" sz="2400" dirty="0"/>
              <a:t>2019</a:t>
            </a:r>
            <a:r>
              <a:rPr lang="ja-JP" altLang="en-US" sz="2400" dirty="0"/>
              <a:t>年</a:t>
            </a:r>
            <a:r>
              <a:rPr lang="en-US" altLang="ja-JP" sz="2400" dirty="0"/>
              <a:t>1</a:t>
            </a:r>
            <a:r>
              <a:rPr lang="ja-JP" altLang="en-US" sz="2400" dirty="0"/>
              <a:t>月</a:t>
            </a:r>
            <a:r>
              <a:rPr lang="en-US" altLang="ja-JP" sz="2400" dirty="0"/>
              <a:t>(</a:t>
            </a:r>
            <a:r>
              <a:rPr lang="ja-JP" altLang="en-US" sz="2400" dirty="0"/>
              <a:t>上旬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CD104-5B93-487C-B812-8C0B7B3B724E}"/>
              </a:ext>
            </a:extLst>
          </p:cNvPr>
          <p:cNvSpPr txBox="1"/>
          <p:nvPr/>
        </p:nvSpPr>
        <p:spPr>
          <a:xfrm>
            <a:off x="1394046" y="6314754"/>
            <a:ext cx="1058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  </a:t>
            </a:r>
            <a:r>
              <a:rPr lang="ja-JP" altLang="en-US" sz="1400" dirty="0"/>
              <a:t>出典</a:t>
            </a:r>
            <a:r>
              <a:rPr lang="en-US" altLang="ja-JP" sz="1400" dirty="0"/>
              <a:t>:(</a:t>
            </a:r>
            <a:r>
              <a:rPr lang="ja-JP" altLang="en-US" sz="1400" dirty="0"/>
              <a:t>坊ちゃん劇場　株式会社 ジョイ・アート</a:t>
            </a:r>
            <a:r>
              <a:rPr lang="en-US" altLang="ja-JP" sz="1400" dirty="0"/>
              <a:t>) (http://www.botchan.co.jp/yorokobinouta/index.html) (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年１月</a:t>
            </a:r>
            <a:r>
              <a:rPr lang="en-US" altLang="ja-JP" sz="1400" dirty="0"/>
              <a:t>26</a:t>
            </a:r>
            <a:r>
              <a:rPr lang="ja-JP" altLang="en-US" sz="1400" dirty="0"/>
              <a:t>日に利用</a:t>
            </a:r>
            <a:r>
              <a:rPr lang="en-US" altLang="ja-JP" sz="1400" dirty="0"/>
              <a:t>)</a:t>
            </a:r>
            <a:r>
              <a:rPr lang="ja-JP" altLang="en-US" sz="1400" dirty="0"/>
              <a:t> </a:t>
            </a:r>
            <a:endParaRPr kumimoji="1" lang="ja-JP" altLang="en-US" sz="14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3E1B202-04D0-43D1-A715-7695982D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44" y="3085280"/>
            <a:ext cx="7872834" cy="31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07E40-3278-4A74-A45B-1BA5C7B4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45" y="573310"/>
            <a:ext cx="8911687" cy="91172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ja-JP" sz="4400" b="1" dirty="0"/>
              <a:t>劇場ができるまで</a:t>
            </a:r>
            <a:r>
              <a:rPr lang="ja-JP" altLang="ja-JP" b="1" dirty="0"/>
              <a:t/>
            </a:r>
            <a:br>
              <a:rPr lang="ja-JP" altLang="ja-JP" b="1" dirty="0"/>
            </a:b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05E854-C99B-4534-BE1D-3F2F8C60189A}"/>
              </a:ext>
            </a:extLst>
          </p:cNvPr>
          <p:cNvSpPr txBox="1"/>
          <p:nvPr/>
        </p:nvSpPr>
        <p:spPr>
          <a:xfrm>
            <a:off x="1394045" y="1485037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東温市見奈良に位置する現在の「レスパスシティ」</a:t>
            </a:r>
            <a:r>
              <a:rPr lang="ja-JP" altLang="en-US" sz="3200" dirty="0"/>
              <a:t>に、</a:t>
            </a:r>
            <a:r>
              <a:rPr lang="ja-JP" altLang="ja-JP" sz="3200" dirty="0"/>
              <a:t>かつて</a:t>
            </a:r>
            <a:r>
              <a:rPr lang="en-US" altLang="ja-JP" sz="3200" dirty="0"/>
              <a:t>20</a:t>
            </a:r>
            <a:r>
              <a:rPr lang="ja-JP" altLang="ja-JP" sz="3200" dirty="0"/>
              <a:t>万羽の鶏を飼育する養鶏場</a:t>
            </a:r>
            <a:r>
              <a:rPr lang="ja-JP" altLang="en-US" sz="3200" dirty="0"/>
              <a:t>があった</a:t>
            </a:r>
            <a:endParaRPr kumimoji="1" lang="ja-JP" altLang="en-US" sz="7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5E013-7C11-4EE3-B27E-6915F1212F6F}"/>
              </a:ext>
            </a:extLst>
          </p:cNvPr>
          <p:cNvSpPr txBox="1"/>
          <p:nvPr/>
        </p:nvSpPr>
        <p:spPr>
          <a:xfrm>
            <a:off x="1394045" y="2670742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人口の増加と市街地化が進</a:t>
            </a:r>
            <a:r>
              <a:rPr lang="ja-JP" altLang="en-US" sz="3200" dirty="0"/>
              <a:t>み、</a:t>
            </a:r>
            <a:r>
              <a:rPr lang="ja-JP" altLang="ja-JP" sz="3200" dirty="0"/>
              <a:t>悪臭問題などが取りざたされ、</a:t>
            </a:r>
            <a:r>
              <a:rPr lang="ja-JP" altLang="en-US" sz="3200" dirty="0"/>
              <a:t>養鶏場は</a:t>
            </a:r>
            <a:r>
              <a:rPr lang="ja-JP" altLang="ja-JP" sz="3200" dirty="0"/>
              <a:t>山間部への移転</a:t>
            </a:r>
            <a:endParaRPr kumimoji="1" lang="ja-JP" altLang="en-US" sz="7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72EF21-29DE-44E9-8679-62AC49283230}"/>
              </a:ext>
            </a:extLst>
          </p:cNvPr>
          <p:cNvSpPr txBox="1"/>
          <p:nvPr/>
        </p:nvSpPr>
        <p:spPr>
          <a:xfrm>
            <a:off x="1394045" y="4004342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その跡地利用として</a:t>
            </a:r>
            <a:r>
              <a:rPr lang="ja-JP" altLang="en-US" sz="3200" dirty="0"/>
              <a:t>、</a:t>
            </a:r>
            <a:r>
              <a:rPr lang="ja-JP" altLang="ja-JP" sz="3200" dirty="0"/>
              <a:t>平成</a:t>
            </a:r>
            <a:r>
              <a:rPr lang="en-US" altLang="ja-JP" sz="3200" dirty="0"/>
              <a:t>12</a:t>
            </a:r>
            <a:r>
              <a:rPr lang="ja-JP" altLang="ja-JP" sz="3200" dirty="0"/>
              <a:t>年に天然温泉利楽を含むレスパスシティ</a:t>
            </a:r>
            <a:r>
              <a:rPr lang="ja-JP" altLang="en-US" sz="3200" dirty="0"/>
              <a:t>が</a:t>
            </a:r>
            <a:r>
              <a:rPr lang="ja-JP" altLang="ja-JP" sz="3200" dirty="0"/>
              <a:t>建設され</a:t>
            </a:r>
            <a:r>
              <a:rPr lang="ja-JP" altLang="en-US" sz="3200" dirty="0"/>
              <a:t>、坊ちゃん劇場設立</a:t>
            </a:r>
            <a:endParaRPr kumimoji="1" lang="ja-JP" altLang="en-US" sz="115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1B080B-F9D1-446F-B313-453580D7DBC0}"/>
              </a:ext>
            </a:extLst>
          </p:cNvPr>
          <p:cNvSpPr txBox="1"/>
          <p:nvPr/>
        </p:nvSpPr>
        <p:spPr>
          <a:xfrm>
            <a:off x="1394045" y="5337942"/>
            <a:ext cx="10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舞台芸術を見る人口は限られて</a:t>
            </a:r>
            <a:r>
              <a:rPr lang="ja-JP" altLang="en-US" sz="3200" dirty="0"/>
              <a:t>いるが</a:t>
            </a:r>
            <a:r>
              <a:rPr lang="ja-JP" altLang="ja-JP" sz="3200" dirty="0"/>
              <a:t>、生の舞台から飛び出してくる躍動感のあるあの感動を、地域の</a:t>
            </a:r>
            <a:r>
              <a:rPr lang="ja-JP" altLang="en-US" sz="3200" dirty="0"/>
              <a:t>人や</a:t>
            </a:r>
            <a:r>
              <a:rPr lang="ja-JP" altLang="ja-JP" sz="3200" dirty="0"/>
              <a:t>子どもたちに味わってほしいと</a:t>
            </a:r>
            <a:r>
              <a:rPr lang="ja-JP" altLang="en-US" sz="3200" dirty="0"/>
              <a:t>の</a:t>
            </a:r>
            <a:r>
              <a:rPr lang="ja-JP" altLang="ja-JP" sz="3200" dirty="0"/>
              <a:t>思い</a:t>
            </a:r>
            <a:r>
              <a:rPr lang="ja-JP" altLang="en-US" sz="3200" dirty="0"/>
              <a:t>から</a:t>
            </a:r>
            <a:endParaRPr kumimoji="1" lang="ja-JP" altLang="en-US" sz="23900" dirty="0"/>
          </a:p>
        </p:txBody>
      </p:sp>
    </p:spTree>
    <p:extLst>
      <p:ext uri="{BB962C8B-B14F-4D97-AF65-F5344CB8AC3E}">
        <p14:creationId xmlns:p14="http://schemas.microsoft.com/office/powerpoint/2010/main" val="3125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03" y="506495"/>
            <a:ext cx="5530288" cy="36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302" y="1452561"/>
            <a:ext cx="6721975" cy="51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07E40-3278-4A74-A45B-1BA5C7B4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45" y="573310"/>
            <a:ext cx="8911687" cy="91172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ja-JP" sz="4000" b="1" dirty="0"/>
              <a:t>奇跡の劇場</a:t>
            </a:r>
            <a:r>
              <a:rPr lang="ja-JP" altLang="ja-JP" sz="4000" dirty="0"/>
              <a:t/>
            </a:r>
            <a:br>
              <a:rPr lang="ja-JP" altLang="ja-JP" sz="4000" dirty="0"/>
            </a:br>
            <a:endParaRPr kumimoji="1" lang="ja-JP" altLang="en-US" sz="4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05E854-C99B-4534-BE1D-3F2F8C60189A}"/>
              </a:ext>
            </a:extLst>
          </p:cNvPr>
          <p:cNvSpPr txBox="1"/>
          <p:nvPr/>
        </p:nvSpPr>
        <p:spPr>
          <a:xfrm>
            <a:off x="1394045" y="1485037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第</a:t>
            </a:r>
            <a:r>
              <a:rPr lang="en-US" altLang="ja-JP" sz="3200" dirty="0"/>
              <a:t>1</a:t>
            </a:r>
            <a:r>
              <a:rPr lang="ja-JP" altLang="ja-JP" sz="3200" dirty="0"/>
              <a:t>作目は夏目漱石の小説「坊っちゃん」の誕生</a:t>
            </a:r>
            <a:r>
              <a:rPr lang="en-US" altLang="ja-JP" sz="3200" dirty="0"/>
              <a:t>100</a:t>
            </a:r>
            <a:r>
              <a:rPr lang="ja-JP" altLang="ja-JP" sz="3200" dirty="0"/>
              <a:t>周年を記念し「坊っちゃん！」を演目</a:t>
            </a:r>
            <a:endParaRPr kumimoji="1" lang="ja-JP" altLang="en-US" sz="115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5E013-7C11-4EE3-B27E-6915F1212F6F}"/>
              </a:ext>
            </a:extLst>
          </p:cNvPr>
          <p:cNvSpPr txBox="1"/>
          <p:nvPr/>
        </p:nvSpPr>
        <p:spPr>
          <a:xfrm>
            <a:off x="1394045" y="2670742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中四国初の常設劇場という話題性もあり、目標数を超える</a:t>
            </a:r>
            <a:r>
              <a:rPr lang="en-US" altLang="ja-JP" sz="3200" dirty="0"/>
              <a:t>6</a:t>
            </a:r>
            <a:r>
              <a:rPr lang="ja-JP" altLang="ja-JP" sz="3200" dirty="0"/>
              <a:t>万</a:t>
            </a:r>
            <a:r>
              <a:rPr lang="en-US" altLang="ja-JP" sz="3200" dirty="0"/>
              <a:t>5</a:t>
            </a:r>
            <a:r>
              <a:rPr lang="ja-JP" altLang="ja-JP" sz="3200" dirty="0"/>
              <a:t>千人の来場者</a:t>
            </a:r>
            <a:endParaRPr kumimoji="1" lang="ja-JP" altLang="en-US" sz="115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72EF21-29DE-44E9-8679-62AC49283230}"/>
              </a:ext>
            </a:extLst>
          </p:cNvPr>
          <p:cNvSpPr txBox="1"/>
          <p:nvPr/>
        </p:nvSpPr>
        <p:spPr>
          <a:xfrm>
            <a:off x="1394045" y="4004342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ja-JP" sz="3200" dirty="0">
                <a:latin typeface="+mn-ea"/>
              </a:rPr>
              <a:t>話題性に苦労した</a:t>
            </a:r>
            <a:r>
              <a:rPr lang="en-US" altLang="ja-JP" sz="3200" dirty="0">
                <a:latin typeface="+mn-ea"/>
              </a:rPr>
              <a:t>2</a:t>
            </a:r>
            <a:r>
              <a:rPr lang="ja-JP" altLang="ja-JP" sz="3200" dirty="0">
                <a:latin typeface="+mn-ea"/>
              </a:rPr>
              <a:t>作目以降も毎年赤字額を減らし</a:t>
            </a:r>
            <a:r>
              <a:rPr lang="ja-JP" altLang="en-US" sz="3200" dirty="0">
                <a:latin typeface="+mn-ea"/>
              </a:rPr>
              <a:t>、</a:t>
            </a:r>
            <a:r>
              <a:rPr lang="en-US" altLang="ja-JP" sz="3200" dirty="0">
                <a:latin typeface="+mn-ea"/>
              </a:rPr>
              <a:t>8</a:t>
            </a:r>
            <a:r>
              <a:rPr lang="ja-JP" altLang="ja-JP" sz="3200" dirty="0">
                <a:latin typeface="+mn-ea"/>
              </a:rPr>
              <a:t>年目には単年度黒字</a:t>
            </a:r>
            <a:r>
              <a:rPr lang="ja-JP" altLang="en-US" sz="3200" dirty="0">
                <a:latin typeface="+mn-ea"/>
              </a:rPr>
              <a:t>となった</a:t>
            </a:r>
            <a:endParaRPr kumimoji="1" lang="ja-JP" altLang="en-US" sz="23900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1B080B-F9D1-446F-B313-453580D7DBC0}"/>
              </a:ext>
            </a:extLst>
          </p:cNvPr>
          <p:cNvSpPr txBox="1"/>
          <p:nvPr/>
        </p:nvSpPr>
        <p:spPr>
          <a:xfrm>
            <a:off x="1394045" y="5337942"/>
            <a:ext cx="10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「劇場文化は、東京を中心とした都会でしか成功しない」という常識を覆し「奇跡の劇場」（</a:t>
            </a:r>
            <a:r>
              <a:rPr lang="en-US" altLang="ja-JP" sz="3200" dirty="0"/>
              <a:t>2012</a:t>
            </a:r>
            <a:r>
              <a:rPr lang="ja-JP" altLang="ja-JP" sz="3200" dirty="0"/>
              <a:t>年・文化庁長官・近藤誠一）と呼ばれるほど成長</a:t>
            </a:r>
            <a:endParaRPr kumimoji="1" lang="ja-JP" altLang="en-US" sz="49600" dirty="0"/>
          </a:p>
        </p:txBody>
      </p:sp>
    </p:spTree>
    <p:extLst>
      <p:ext uri="{BB962C8B-B14F-4D97-AF65-F5344CB8AC3E}">
        <p14:creationId xmlns:p14="http://schemas.microsoft.com/office/powerpoint/2010/main" val="12083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07E40-3278-4A74-A45B-1BA5C7B4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44" y="573310"/>
            <a:ext cx="10422817" cy="91172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ja-JP" sz="4000" b="1" dirty="0"/>
              <a:t>東温市に観光大使が誕生（行政との取組）</a:t>
            </a:r>
            <a:br>
              <a:rPr lang="ja-JP" altLang="ja-JP" sz="4000" b="1" dirty="0"/>
            </a:br>
            <a:r>
              <a:rPr lang="ja-JP" altLang="ja-JP" sz="4400" b="1" dirty="0"/>
              <a:t/>
            </a:r>
            <a:br>
              <a:rPr lang="ja-JP" altLang="ja-JP" sz="4400" b="1" dirty="0"/>
            </a:br>
            <a:endParaRPr kumimoji="1" lang="ja-JP" altLang="en-US" sz="4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05E854-C99B-4534-BE1D-3F2F8C60189A}"/>
              </a:ext>
            </a:extLst>
          </p:cNvPr>
          <p:cNvSpPr txBox="1"/>
          <p:nvPr/>
        </p:nvSpPr>
        <p:spPr>
          <a:xfrm>
            <a:off x="1394045" y="1485037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「奇想天外『げんない』」で活躍していた</a:t>
            </a:r>
            <a:r>
              <a:rPr lang="en-US" altLang="ja-JP" sz="3200" dirty="0"/>
              <a:t>13</a:t>
            </a:r>
            <a:r>
              <a:rPr lang="ja-JP" altLang="ja-JP" sz="3200" dirty="0"/>
              <a:t>人の役者に「東温市観光大使」を委嘱</a:t>
            </a:r>
            <a:endParaRPr kumimoji="1" lang="ja-JP" altLang="en-US" sz="239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5E013-7C11-4EE3-B27E-6915F1212F6F}"/>
              </a:ext>
            </a:extLst>
          </p:cNvPr>
          <p:cNvSpPr txBox="1"/>
          <p:nvPr/>
        </p:nvSpPr>
        <p:spPr>
          <a:xfrm>
            <a:off x="1394044" y="3071616"/>
            <a:ext cx="1042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「東温市知名度アップ戦略」の一環</a:t>
            </a:r>
            <a:r>
              <a:rPr lang="ja-JP" altLang="en-US" sz="3200" dirty="0"/>
              <a:t>（</a:t>
            </a:r>
            <a:r>
              <a:rPr lang="en-US" altLang="ja-JP" sz="3200" dirty="0"/>
              <a:t>2013</a:t>
            </a:r>
            <a:r>
              <a:rPr lang="ja-JP" altLang="ja-JP" sz="3200" dirty="0"/>
              <a:t>年に設立</a:t>
            </a:r>
            <a:r>
              <a:rPr lang="ja-JP" altLang="en-US" sz="3200" dirty="0"/>
              <a:t>）</a:t>
            </a:r>
            <a:endParaRPr kumimoji="1" lang="ja-JP" altLang="en-US" sz="239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72EF21-29DE-44E9-8679-62AC49283230}"/>
              </a:ext>
            </a:extLst>
          </p:cNvPr>
          <p:cNvSpPr txBox="1"/>
          <p:nvPr/>
        </p:nvSpPr>
        <p:spPr>
          <a:xfrm>
            <a:off x="1394045" y="4165752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ja-JP" sz="3200" dirty="0"/>
              <a:t>活躍している市出身者や著名人を通じて、東温市の魅力を広く全国に紹介し、東温市の知名度向上</a:t>
            </a:r>
            <a:endParaRPr kumimoji="1" lang="ja-JP" altLang="en-US" sz="49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06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D:\ファイル復元\#81299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6" y="302924"/>
            <a:ext cx="8799327" cy="6252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9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07E40-3278-4A74-A45B-1BA5C7B4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44" y="573310"/>
            <a:ext cx="10422817" cy="91172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ja-JP" sz="4000" b="1" dirty="0"/>
              <a:t>大人たちの表現の場の提供</a:t>
            </a:r>
            <a:endParaRPr kumimoji="1" lang="ja-JP" altLang="en-US" sz="4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05E854-C99B-4534-BE1D-3F2F8C60189A}"/>
              </a:ext>
            </a:extLst>
          </p:cNvPr>
          <p:cNvSpPr txBox="1"/>
          <p:nvPr/>
        </p:nvSpPr>
        <p:spPr>
          <a:xfrm>
            <a:off x="1394045" y="1485037"/>
            <a:ext cx="10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3200" dirty="0"/>
              <a:t>40</a:t>
            </a:r>
            <a:r>
              <a:rPr lang="ja-JP" altLang="ja-JP" sz="3200" dirty="0"/>
              <a:t>歳以上の他分野出身の俳優たちが自らの経験と培ってきた「こころ」を活かした演出が人気の劇団完熟「一期座」</a:t>
            </a:r>
            <a:endParaRPr kumimoji="1" lang="ja-JP" altLang="en-US" sz="49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5E013-7C11-4EE3-B27E-6915F1212F6F}"/>
              </a:ext>
            </a:extLst>
          </p:cNvPr>
          <p:cNvSpPr txBox="1"/>
          <p:nvPr/>
        </p:nvSpPr>
        <p:spPr>
          <a:xfrm>
            <a:off x="1394045" y="3298761"/>
            <a:ext cx="10422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役者としての基礎訓練、舞台稽古を行い、毎年新作を発表し公演</a:t>
            </a:r>
            <a:endParaRPr kumimoji="1" lang="ja-JP" altLang="en-US" sz="49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72EF21-29DE-44E9-8679-62AC49283230}"/>
              </a:ext>
            </a:extLst>
          </p:cNvPr>
          <p:cNvSpPr txBox="1"/>
          <p:nvPr/>
        </p:nvSpPr>
        <p:spPr>
          <a:xfrm>
            <a:off x="1394045" y="4620043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ja-JP" sz="3200" dirty="0"/>
              <a:t>「観て楽しむ」から「やってみる」挑戦の場へ、</a:t>
            </a:r>
            <a:r>
              <a:rPr lang="ja-JP" altLang="en-US" sz="3200" dirty="0"/>
              <a:t>　</a:t>
            </a:r>
            <a:r>
              <a:rPr lang="ja-JP" altLang="ja-JP" sz="3200" dirty="0"/>
              <a:t>そして地域へ新たな劇場文化をもたらしている</a:t>
            </a:r>
            <a:endParaRPr kumimoji="1" lang="ja-JP" altLang="en-US" sz="10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84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07E40-3278-4A74-A45B-1BA5C7B4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45" y="573310"/>
            <a:ext cx="9608900" cy="91172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ja-JP" sz="4000" b="1" dirty="0"/>
              <a:t>次世代を担う子供たちの「情操教育</a:t>
            </a:r>
            <a:r>
              <a:rPr lang="ja-JP" altLang="en-US" sz="4000" b="1" dirty="0"/>
              <a:t>」</a:t>
            </a:r>
            <a:endParaRPr kumimoji="1" lang="ja-JP" altLang="en-US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05E854-C99B-4534-BE1D-3F2F8C60189A}"/>
              </a:ext>
            </a:extLst>
          </p:cNvPr>
          <p:cNvSpPr txBox="1"/>
          <p:nvPr/>
        </p:nvSpPr>
        <p:spPr>
          <a:xfrm>
            <a:off x="1394045" y="1485037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大きな特徴のひとつは</a:t>
            </a:r>
            <a:r>
              <a:rPr lang="ja-JP" altLang="en-US" sz="3200" dirty="0"/>
              <a:t>、</a:t>
            </a:r>
            <a:r>
              <a:rPr lang="ja-JP" altLang="ja-JP" sz="3200" dirty="0"/>
              <a:t>学校教育と結びついた</a:t>
            </a:r>
            <a:r>
              <a:rPr lang="ja-JP" altLang="en-US" sz="3200" dirty="0"/>
              <a:t>子ども</a:t>
            </a:r>
            <a:r>
              <a:rPr lang="ja-JP" altLang="ja-JP" sz="3200" dirty="0"/>
              <a:t>たちの観劇</a:t>
            </a:r>
            <a:endParaRPr kumimoji="1" lang="ja-JP" altLang="en-US" sz="239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5E013-7C11-4EE3-B27E-6915F1212F6F}"/>
              </a:ext>
            </a:extLst>
          </p:cNvPr>
          <p:cNvSpPr txBox="1"/>
          <p:nvPr/>
        </p:nvSpPr>
        <p:spPr>
          <a:xfrm>
            <a:off x="1394045" y="2670742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「坊っちゃん劇場・子供舞台芸術体験サポートシステム」の支援により、毎年約</a:t>
            </a:r>
            <a:r>
              <a:rPr lang="en-US" altLang="ja-JP" sz="3200" dirty="0"/>
              <a:t>2</a:t>
            </a:r>
            <a:r>
              <a:rPr lang="ja-JP" altLang="ja-JP" sz="3200" dirty="0"/>
              <a:t>万人の学生が観劇</a:t>
            </a:r>
            <a:endParaRPr kumimoji="1" lang="ja-JP" altLang="en-US" sz="239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72EF21-29DE-44E9-8679-62AC49283230}"/>
              </a:ext>
            </a:extLst>
          </p:cNvPr>
          <p:cNvSpPr txBox="1"/>
          <p:nvPr/>
        </p:nvSpPr>
        <p:spPr>
          <a:xfrm>
            <a:off x="1394045" y="4004342"/>
            <a:ext cx="10086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ja-JP" sz="3200" dirty="0"/>
              <a:t>生で観る舞台は喜怒哀楽に溢れ、鑑賞能力を養い、共感力が培われる</a:t>
            </a:r>
            <a:endParaRPr kumimoji="1" lang="ja-JP" altLang="en-US" sz="49600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1B080B-F9D1-446F-B313-453580D7DBC0}"/>
              </a:ext>
            </a:extLst>
          </p:cNvPr>
          <p:cNvSpPr txBox="1"/>
          <p:nvPr/>
        </p:nvSpPr>
        <p:spPr>
          <a:xfrm>
            <a:off x="1394044" y="5337942"/>
            <a:ext cx="10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ja-JP" sz="3200" dirty="0"/>
              <a:t>劇場の役者やスタッフを学校に派遣</a:t>
            </a:r>
            <a:r>
              <a:rPr lang="ja-JP" altLang="en-US" sz="3200" dirty="0"/>
              <a:t>。</a:t>
            </a:r>
            <a:r>
              <a:rPr lang="ja-JP" altLang="ja-JP" sz="3200" dirty="0"/>
              <a:t>講習会やワークショップ</a:t>
            </a:r>
            <a:r>
              <a:rPr lang="ja-JP" altLang="en-US" sz="3200" dirty="0"/>
              <a:t>で</a:t>
            </a:r>
            <a:r>
              <a:rPr lang="ja-JP" altLang="ja-JP" sz="3200" dirty="0"/>
              <a:t>子</a:t>
            </a:r>
            <a:r>
              <a:rPr lang="ja-JP" altLang="en-US" sz="3200" dirty="0"/>
              <a:t>どもた</a:t>
            </a:r>
            <a:r>
              <a:rPr lang="ja-JP" altLang="ja-JP" sz="3200" dirty="0"/>
              <a:t>ちの表現力やコミュニケーション能力、プレゼンテーション能力</a:t>
            </a:r>
            <a:r>
              <a:rPr lang="ja-JP" altLang="en-US" sz="3200" dirty="0"/>
              <a:t>を</a:t>
            </a:r>
            <a:r>
              <a:rPr lang="ja-JP" altLang="ja-JP" sz="3200" dirty="0"/>
              <a:t>育成</a:t>
            </a:r>
            <a:endParaRPr kumimoji="1" lang="ja-JP" altLang="en-US" sz="102800" dirty="0"/>
          </a:p>
        </p:txBody>
      </p:sp>
    </p:spTree>
    <p:extLst>
      <p:ext uri="{BB962C8B-B14F-4D97-AF65-F5344CB8AC3E}">
        <p14:creationId xmlns:p14="http://schemas.microsoft.com/office/powerpoint/2010/main" val="2797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ウィスプ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</TotalTime>
  <Words>802</Words>
  <Application>Microsoft Office PowerPoint</Application>
  <PresentationFormat>ワイド画面</PresentationFormat>
  <Paragraphs>112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AR明朝体U</vt:lpstr>
      <vt:lpstr>ＤＦ特太ゴシック体</vt:lpstr>
      <vt:lpstr>メイリオ</vt:lpstr>
      <vt:lpstr>游ゴシック</vt:lpstr>
      <vt:lpstr>Arial</vt:lpstr>
      <vt:lpstr>Century Gothic</vt:lpstr>
      <vt:lpstr>Wingdings</vt:lpstr>
      <vt:lpstr>Wingdings 3</vt:lpstr>
      <vt:lpstr>ウィスプ</vt:lpstr>
      <vt:lpstr>PowerPoint プレゼンテーション</vt:lpstr>
      <vt:lpstr>「坊っちゃん劇場」の設立</vt:lpstr>
      <vt:lpstr>劇場ができるまで </vt:lpstr>
      <vt:lpstr>PowerPoint プレゼンテーション</vt:lpstr>
      <vt:lpstr>奇跡の劇場 </vt:lpstr>
      <vt:lpstr>東温市に観光大使が誕生（行政との取組）  </vt:lpstr>
      <vt:lpstr>PowerPoint プレゼンテーション</vt:lpstr>
      <vt:lpstr>大人たちの表現の場の提供</vt:lpstr>
      <vt:lpstr>次世代を担う子供たちの「情操教育」</vt:lpstr>
      <vt:lpstr>PowerPoint プレゼンテーション</vt:lpstr>
      <vt:lpstr>地域メディアのこれから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Administrator</cp:lastModifiedBy>
  <cp:revision>39</cp:revision>
  <cp:lastPrinted>2018-01-28T08:55:26Z</cp:lastPrinted>
  <dcterms:created xsi:type="dcterms:W3CDTF">2017-11-28T09:51:22Z</dcterms:created>
  <dcterms:modified xsi:type="dcterms:W3CDTF">2018-03-16T09:55:10Z</dcterms:modified>
</cp:coreProperties>
</file>