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8" r:id="rId2"/>
    <p:sldId id="339" r:id="rId3"/>
    <p:sldId id="340" r:id="rId4"/>
    <p:sldId id="341" r:id="rId5"/>
    <p:sldId id="342" r:id="rId6"/>
    <p:sldId id="343" r:id="rId7"/>
    <p:sldId id="344" r:id="rId8"/>
    <p:sldId id="345" r:id="rId9"/>
    <p:sldId id="346"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2" r:id="rId26"/>
    <p:sldId id="363" r:id="rId27"/>
    <p:sldId id="364" r:id="rId28"/>
    <p:sldId id="365" r:id="rId29"/>
    <p:sldId id="366" r:id="rId30"/>
    <p:sldId id="367" r:id="rId31"/>
    <p:sldId id="368" r:id="rId32"/>
    <p:sldId id="369" r:id="rId33"/>
    <p:sldId id="370" r:id="rId34"/>
    <p:sldId id="371" r:id="rId35"/>
    <p:sldId id="372" r:id="rId36"/>
    <p:sldId id="373" r:id="rId37"/>
    <p:sldId id="374" r:id="rId38"/>
    <p:sldId id="375" r:id="rId39"/>
    <p:sldId id="376" r:id="rId40"/>
    <p:sldId id="377" r:id="rId41"/>
    <p:sldId id="378" r:id="rId42"/>
    <p:sldId id="379" r:id="rId43"/>
    <p:sldId id="380" r:id="rId44"/>
    <p:sldId id="381" r:id="rId45"/>
    <p:sldId id="382" r:id="rId46"/>
    <p:sldId id="383" r:id="rId47"/>
    <p:sldId id="384" r:id="rId48"/>
    <p:sldId id="385" r:id="rId49"/>
    <p:sldId id="386" r:id="rId50"/>
    <p:sldId id="387" r:id="rId51"/>
    <p:sldId id="388" r:id="rId52"/>
    <p:sldId id="389" r:id="rId53"/>
    <p:sldId id="390" r:id="rId54"/>
    <p:sldId id="391" r:id="rId55"/>
    <p:sldId id="392" r:id="rId56"/>
    <p:sldId id="393" r:id="rId57"/>
    <p:sldId id="394" r:id="rId58"/>
    <p:sldId id="395" r:id="rId59"/>
    <p:sldId id="396" r:id="rId60"/>
    <p:sldId id="397" r:id="rId61"/>
    <p:sldId id="398" r:id="rId62"/>
    <p:sldId id="399" r:id="rId63"/>
    <p:sldId id="400" r:id="rId64"/>
    <p:sldId id="401" r:id="rId65"/>
    <p:sldId id="402" r:id="rId66"/>
    <p:sldId id="403" r:id="rId67"/>
    <p:sldId id="404" r:id="rId68"/>
    <p:sldId id="405" r:id="rId69"/>
    <p:sldId id="406" r:id="rId70"/>
    <p:sldId id="407" r:id="rId71"/>
    <p:sldId id="408" r:id="rId72"/>
    <p:sldId id="409" r:id="rId73"/>
    <p:sldId id="410" r:id="rId74"/>
    <p:sldId id="411" r:id="rId75"/>
    <p:sldId id="412" r:id="rId76"/>
    <p:sldId id="413" r:id="rId77"/>
    <p:sldId id="414" r:id="rId78"/>
    <p:sldId id="415" r:id="rId79"/>
    <p:sldId id="416" r:id="rId80"/>
    <p:sldId id="417" r:id="rId81"/>
    <p:sldId id="418" r:id="rId82"/>
    <p:sldId id="419" r:id="rId83"/>
    <p:sldId id="420" r:id="rId84"/>
    <p:sldId id="421" r:id="rId85"/>
    <p:sldId id="422" r:id="rId86"/>
    <p:sldId id="423" r:id="rId87"/>
    <p:sldId id="424" r:id="rId88"/>
    <p:sldId id="425" r:id="rId89"/>
    <p:sldId id="426" r:id="rId90"/>
    <p:sldId id="427" r:id="rId91"/>
    <p:sldId id="428" r:id="rId92"/>
    <p:sldId id="429" r:id="rId93"/>
    <p:sldId id="430" r:id="rId94"/>
    <p:sldId id="431" r:id="rId95"/>
    <p:sldId id="432" r:id="rId96"/>
    <p:sldId id="433" r:id="rId97"/>
    <p:sldId id="434" r:id="rId98"/>
    <p:sldId id="435" r:id="rId99"/>
    <p:sldId id="436" r:id="rId100"/>
    <p:sldId id="437" r:id="rId101"/>
    <p:sldId id="438" r:id="rId102"/>
    <p:sldId id="439" r:id="rId103"/>
    <p:sldId id="440" r:id="rId104"/>
    <p:sldId id="441" r:id="rId105"/>
    <p:sldId id="442" r:id="rId106"/>
    <p:sldId id="443" r:id="rId107"/>
    <p:sldId id="444" r:id="rId108"/>
    <p:sldId id="445" r:id="rId109"/>
    <p:sldId id="446" r:id="rId110"/>
    <p:sldId id="447" r:id="rId111"/>
    <p:sldId id="448" r:id="rId112"/>
    <p:sldId id="449" r:id="rId113"/>
    <p:sldId id="450" r:id="rId114"/>
    <p:sldId id="451" r:id="rId115"/>
    <p:sldId id="452" r:id="rId116"/>
    <p:sldId id="453" r:id="rId117"/>
    <p:sldId id="454" r:id="rId118"/>
    <p:sldId id="455" r:id="rId119"/>
    <p:sldId id="456" r:id="rId120"/>
    <p:sldId id="457" r:id="rId121"/>
    <p:sldId id="458" r:id="rId122"/>
    <p:sldId id="459" r:id="rId123"/>
    <p:sldId id="460" r:id="rId124"/>
    <p:sldId id="461" r:id="rId125"/>
    <p:sldId id="462" r:id="rId126"/>
    <p:sldId id="463" r:id="rId127"/>
    <p:sldId id="464" r:id="rId128"/>
    <p:sldId id="465" r:id="rId129"/>
    <p:sldId id="466" r:id="rId130"/>
    <p:sldId id="467" r:id="rId131"/>
    <p:sldId id="468" r:id="rId132"/>
    <p:sldId id="469" r:id="rId133"/>
    <p:sldId id="470" r:id="rId134"/>
    <p:sldId id="471" r:id="rId135"/>
    <p:sldId id="472" r:id="rId136"/>
    <p:sldId id="473" r:id="rId137"/>
    <p:sldId id="474" r:id="rId138"/>
    <p:sldId id="475" r:id="rId139"/>
    <p:sldId id="476" r:id="rId140"/>
    <p:sldId id="477" r:id="rId141"/>
    <p:sldId id="478" r:id="rId142"/>
    <p:sldId id="479" r:id="rId143"/>
    <p:sldId id="480" r:id="rId144"/>
    <p:sldId id="481" r:id="rId145"/>
    <p:sldId id="482" r:id="rId146"/>
    <p:sldId id="483" r:id="rId147"/>
    <p:sldId id="484" r:id="rId148"/>
    <p:sldId id="485" r:id="rId149"/>
    <p:sldId id="486" r:id="rId150"/>
    <p:sldId id="487" r:id="rId151"/>
    <p:sldId id="488" r:id="rId152"/>
    <p:sldId id="489" r:id="rId153"/>
    <p:sldId id="490" r:id="rId154"/>
    <p:sldId id="491" r:id="rId155"/>
    <p:sldId id="492" r:id="rId156"/>
    <p:sldId id="493" r:id="rId157"/>
    <p:sldId id="494" r:id="rId158"/>
    <p:sldId id="495" r:id="rId159"/>
    <p:sldId id="496" r:id="rId160"/>
    <p:sldId id="497" r:id="rId161"/>
    <p:sldId id="498" r:id="rId162"/>
    <p:sldId id="499" r:id="rId163"/>
    <p:sldId id="500" r:id="rId164"/>
    <p:sldId id="501" r:id="rId165"/>
    <p:sldId id="502" r:id="rId166"/>
    <p:sldId id="503" r:id="rId167"/>
    <p:sldId id="504" r:id="rId168"/>
    <p:sldId id="505" r:id="rId169"/>
    <p:sldId id="506" r:id="rId170"/>
    <p:sldId id="507" r:id="rId171"/>
    <p:sldId id="508" r:id="rId172"/>
    <p:sldId id="509" r:id="rId173"/>
    <p:sldId id="510" r:id="rId174"/>
    <p:sldId id="511" r:id="rId175"/>
    <p:sldId id="512" r:id="rId176"/>
    <p:sldId id="513" r:id="rId177"/>
    <p:sldId id="514" r:id="rId178"/>
    <p:sldId id="515" r:id="rId179"/>
    <p:sldId id="516" r:id="rId180"/>
    <p:sldId id="517" r:id="rId181"/>
    <p:sldId id="518" r:id="rId182"/>
    <p:sldId id="519" r:id="rId183"/>
    <p:sldId id="520" r:id="rId184"/>
    <p:sldId id="521" r:id="rId185"/>
    <p:sldId id="522" r:id="rId186"/>
    <p:sldId id="523" r:id="rId187"/>
    <p:sldId id="524" r:id="rId188"/>
    <p:sldId id="525" r:id="rId189"/>
    <p:sldId id="526" r:id="rId190"/>
    <p:sldId id="527" r:id="rId191"/>
    <p:sldId id="528" r:id="rId192"/>
    <p:sldId id="529" r:id="rId193"/>
    <p:sldId id="530" r:id="rId194"/>
    <p:sldId id="531" r:id="rId195"/>
    <p:sldId id="532" r:id="rId196"/>
    <p:sldId id="533" r:id="rId197"/>
    <p:sldId id="534" r:id="rId198"/>
    <p:sldId id="535" r:id="rId199"/>
    <p:sldId id="536" r:id="rId200"/>
    <p:sldId id="537" r:id="rId201"/>
    <p:sldId id="538" r:id="rId202"/>
    <p:sldId id="539" r:id="rId203"/>
    <p:sldId id="540" r:id="rId204"/>
    <p:sldId id="541" r:id="rId205"/>
    <p:sldId id="542" r:id="rId206"/>
    <p:sldId id="543" r:id="rId207"/>
    <p:sldId id="544" r:id="rId208"/>
    <p:sldId id="545" r:id="rId209"/>
    <p:sldId id="546" r:id="rId210"/>
    <p:sldId id="547" r:id="rId211"/>
    <p:sldId id="548" r:id="rId212"/>
    <p:sldId id="549" r:id="rId213"/>
    <p:sldId id="550" r:id="rId214"/>
    <p:sldId id="551" r:id="rId215"/>
    <p:sldId id="552" r:id="rId216"/>
    <p:sldId id="553" r:id="rId217"/>
    <p:sldId id="554" r:id="rId218"/>
    <p:sldId id="555" r:id="rId219"/>
    <p:sldId id="556" r:id="rId220"/>
    <p:sldId id="557" r:id="rId221"/>
    <p:sldId id="558" r:id="rId222"/>
    <p:sldId id="559" r:id="rId223"/>
    <p:sldId id="560" r:id="rId224"/>
    <p:sldId id="561" r:id="rId225"/>
    <p:sldId id="562" r:id="rId226"/>
    <p:sldId id="563" r:id="rId227"/>
    <p:sldId id="564" r:id="rId228"/>
    <p:sldId id="565" r:id="rId229"/>
    <p:sldId id="566" r:id="rId230"/>
    <p:sldId id="567" r:id="rId231"/>
    <p:sldId id="568" r:id="rId232"/>
    <p:sldId id="569" r:id="rId233"/>
    <p:sldId id="570" r:id="rId234"/>
    <p:sldId id="571" r:id="rId235"/>
    <p:sldId id="572" r:id="rId236"/>
    <p:sldId id="573" r:id="rId237"/>
    <p:sldId id="574" r:id="rId238"/>
    <p:sldId id="575" r:id="rId239"/>
    <p:sldId id="576" r:id="rId240"/>
    <p:sldId id="577" r:id="rId241"/>
    <p:sldId id="578" r:id="rId242"/>
    <p:sldId id="579" r:id="rId243"/>
    <p:sldId id="580" r:id="rId244"/>
    <p:sldId id="581" r:id="rId245"/>
    <p:sldId id="582" r:id="rId246"/>
    <p:sldId id="583" r:id="rId247"/>
    <p:sldId id="584" r:id="rId248"/>
    <p:sldId id="585" r:id="rId249"/>
    <p:sldId id="586" r:id="rId250"/>
    <p:sldId id="587" r:id="rId251"/>
    <p:sldId id="588" r:id="rId252"/>
    <p:sldId id="589" r:id="rId253"/>
    <p:sldId id="590" r:id="rId254"/>
    <p:sldId id="591" r:id="rId255"/>
    <p:sldId id="592" r:id="rId256"/>
    <p:sldId id="593" r:id="rId257"/>
    <p:sldId id="594" r:id="rId258"/>
    <p:sldId id="595" r:id="rId259"/>
    <p:sldId id="596" r:id="rId260"/>
    <p:sldId id="597" r:id="rId261"/>
    <p:sldId id="598" r:id="rId262"/>
    <p:sldId id="599" r:id="rId263"/>
    <p:sldId id="600" r:id="rId264"/>
    <p:sldId id="601" r:id="rId265"/>
    <p:sldId id="602" r:id="rId266"/>
    <p:sldId id="603" r:id="rId267"/>
    <p:sldId id="604" r:id="rId268"/>
    <p:sldId id="605" r:id="rId269"/>
    <p:sldId id="606" r:id="rId270"/>
    <p:sldId id="607" r:id="rId271"/>
    <p:sldId id="608" r:id="rId272"/>
    <p:sldId id="609" r:id="rId273"/>
    <p:sldId id="610" r:id="rId274"/>
    <p:sldId id="611" r:id="rId275"/>
    <p:sldId id="612" r:id="rId276"/>
    <p:sldId id="613" r:id="rId277"/>
    <p:sldId id="614" r:id="rId278"/>
    <p:sldId id="615" r:id="rId279"/>
    <p:sldId id="616" r:id="rId280"/>
    <p:sldId id="617" r:id="rId281"/>
    <p:sldId id="618" r:id="rId282"/>
    <p:sldId id="619" r:id="rId283"/>
    <p:sldId id="620" r:id="rId284"/>
    <p:sldId id="621" r:id="rId285"/>
    <p:sldId id="622" r:id="rId286"/>
    <p:sldId id="623" r:id="rId287"/>
    <p:sldId id="624" r:id="rId288"/>
    <p:sldId id="625" r:id="rId289"/>
    <p:sldId id="626" r:id="rId290"/>
    <p:sldId id="627" r:id="rId291"/>
    <p:sldId id="628" r:id="rId292"/>
    <p:sldId id="629" r:id="rId293"/>
    <p:sldId id="630" r:id="rId294"/>
    <p:sldId id="631" r:id="rId295"/>
    <p:sldId id="632" r:id="rId296"/>
    <p:sldId id="633" r:id="rId297"/>
    <p:sldId id="634" r:id="rId298"/>
    <p:sldId id="635" r:id="rId299"/>
    <p:sldId id="636" r:id="rId300"/>
    <p:sldId id="637" r:id="rId301"/>
    <p:sldId id="638" r:id="rId302"/>
    <p:sldId id="639" r:id="rId303"/>
    <p:sldId id="640" r:id="rId304"/>
    <p:sldId id="641" r:id="rId305"/>
    <p:sldId id="642" r:id="rId306"/>
    <p:sldId id="643" r:id="rId307"/>
    <p:sldId id="644" r:id="rId308"/>
    <p:sldId id="645" r:id="rId309"/>
    <p:sldId id="646" r:id="rId310"/>
    <p:sldId id="647" r:id="rId311"/>
    <p:sldId id="648" r:id="rId312"/>
    <p:sldId id="649" r:id="rId313"/>
    <p:sldId id="650" r:id="rId314"/>
    <p:sldId id="651" r:id="rId315"/>
    <p:sldId id="652" r:id="rId316"/>
    <p:sldId id="653" r:id="rId317"/>
    <p:sldId id="654" r:id="rId318"/>
    <p:sldId id="655" r:id="rId319"/>
    <p:sldId id="656" r:id="rId320"/>
    <p:sldId id="657" r:id="rId321"/>
    <p:sldId id="658" r:id="rId322"/>
    <p:sldId id="659" r:id="rId323"/>
    <p:sldId id="660" r:id="rId324"/>
    <p:sldId id="661" r:id="rId325"/>
    <p:sldId id="662" r:id="rId326"/>
    <p:sldId id="663" r:id="rId327"/>
    <p:sldId id="664" r:id="rId328"/>
    <p:sldId id="665" r:id="rId329"/>
    <p:sldId id="666" r:id="rId330"/>
    <p:sldId id="667" r:id="rId331"/>
    <p:sldId id="668" r:id="rId332"/>
    <p:sldId id="669" r:id="rId333"/>
    <p:sldId id="670" r:id="rId334"/>
    <p:sldId id="671" r:id="rId335"/>
    <p:sldId id="672" r:id="rId336"/>
    <p:sldId id="673" r:id="rId337"/>
    <p:sldId id="674" r:id="rId338"/>
    <p:sldId id="675" r:id="rId339"/>
    <p:sldId id="676" r:id="rId340"/>
    <p:sldId id="677" r:id="rId341"/>
    <p:sldId id="678" r:id="rId342"/>
    <p:sldId id="679" r:id="rId343"/>
    <p:sldId id="680" r:id="rId344"/>
    <p:sldId id="681" r:id="rId345"/>
    <p:sldId id="682" r:id="rId346"/>
    <p:sldId id="683" r:id="rId347"/>
    <p:sldId id="684" r:id="rId348"/>
    <p:sldId id="685" r:id="rId349"/>
    <p:sldId id="686" r:id="rId350"/>
    <p:sldId id="687" r:id="rId351"/>
    <p:sldId id="688" r:id="rId352"/>
    <p:sldId id="689" r:id="rId353"/>
    <p:sldId id="690" r:id="rId354"/>
    <p:sldId id="691" r:id="rId35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7" d="100"/>
          <a:sy n="77" d="100"/>
        </p:scale>
        <p:origin x="-378"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345" Type="http://schemas.openxmlformats.org/officeDocument/2006/relationships/slide" Target="slides/slide344.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356" Type="http://schemas.openxmlformats.org/officeDocument/2006/relationships/presProps" Target="presProps.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viewProps" Target="viewProps.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theme" Target="theme/theme1.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tableStyles" Target="tableStyles.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313" Type="http://schemas.openxmlformats.org/officeDocument/2006/relationships/slide" Target="slides/slide312.xml"/><Relationship Id="rId318" Type="http://schemas.openxmlformats.org/officeDocument/2006/relationships/slide" Target="slides/slide317.xml"/><Relationship Id="rId339" Type="http://schemas.openxmlformats.org/officeDocument/2006/relationships/slide" Target="slides/slide338.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334" Type="http://schemas.openxmlformats.org/officeDocument/2006/relationships/slide" Target="slides/slide333.xml"/><Relationship Id="rId350" Type="http://schemas.openxmlformats.org/officeDocument/2006/relationships/slide" Target="slides/slide349.xml"/><Relationship Id="rId355" Type="http://schemas.openxmlformats.org/officeDocument/2006/relationships/slide" Target="slides/slide35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32"/>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21E94D9-0584-4DDC-9BFF-4E8FED0A5FAC}" type="datetimeFigureOut">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17036B2-AC53-40E9-B1FC-29E061C97452}" type="slidenum">
              <a:rPr kumimoji="1" lang="ja-JP" altLang="en-US" smtClean="0"/>
              <a:t>‹#›</a:t>
            </a:fld>
            <a:endParaRPr kumimoji="1" lang="ja-JP" altLang="en-US"/>
          </a:p>
        </p:txBody>
      </p:sp>
    </p:spTree>
    <p:extLst>
      <p:ext uri="{BB962C8B-B14F-4D97-AF65-F5344CB8AC3E}">
        <p14:creationId xmlns:p14="http://schemas.microsoft.com/office/powerpoint/2010/main" val="3417778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21E94D9-0584-4DDC-9BFF-4E8FED0A5FAC}" type="datetimeFigureOut">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17036B2-AC53-40E9-B1FC-29E061C97452}" type="slidenum">
              <a:rPr kumimoji="1" lang="ja-JP" altLang="en-US" smtClean="0"/>
              <a:t>‹#›</a:t>
            </a:fld>
            <a:endParaRPr kumimoji="1" lang="ja-JP" altLang="en-US"/>
          </a:p>
        </p:txBody>
      </p:sp>
    </p:spTree>
    <p:extLst>
      <p:ext uri="{BB962C8B-B14F-4D97-AF65-F5344CB8AC3E}">
        <p14:creationId xmlns:p14="http://schemas.microsoft.com/office/powerpoint/2010/main" val="1720142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1785600" y="274645"/>
            <a:ext cx="36576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12800" y="274645"/>
            <a:ext cx="107696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21E94D9-0584-4DDC-9BFF-4E8FED0A5FAC}" type="datetimeFigureOut">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17036B2-AC53-40E9-B1FC-29E061C97452}" type="slidenum">
              <a:rPr kumimoji="1" lang="ja-JP" altLang="en-US" smtClean="0"/>
              <a:t>‹#›</a:t>
            </a:fld>
            <a:endParaRPr kumimoji="1" lang="ja-JP" altLang="en-US"/>
          </a:p>
        </p:txBody>
      </p:sp>
    </p:spTree>
    <p:extLst>
      <p:ext uri="{BB962C8B-B14F-4D97-AF65-F5344CB8AC3E}">
        <p14:creationId xmlns:p14="http://schemas.microsoft.com/office/powerpoint/2010/main" val="3405920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21E94D9-0584-4DDC-9BFF-4E8FED0A5FAC}" type="datetimeFigureOut">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17036B2-AC53-40E9-B1FC-29E061C97452}" type="slidenum">
              <a:rPr kumimoji="1" lang="ja-JP" altLang="en-US" smtClean="0"/>
              <a:t>‹#›</a:t>
            </a:fld>
            <a:endParaRPr kumimoji="1" lang="ja-JP" altLang="en-US"/>
          </a:p>
        </p:txBody>
      </p:sp>
    </p:spTree>
    <p:extLst>
      <p:ext uri="{BB962C8B-B14F-4D97-AF65-F5344CB8AC3E}">
        <p14:creationId xmlns:p14="http://schemas.microsoft.com/office/powerpoint/2010/main" val="404519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7"/>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21E94D9-0584-4DDC-9BFF-4E8FED0A5FAC}" type="datetimeFigureOut">
              <a:rPr kumimoji="1" lang="ja-JP" altLang="en-US" smtClean="0"/>
              <a:t>2019/12/18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17036B2-AC53-40E9-B1FC-29E061C97452}" type="slidenum">
              <a:rPr kumimoji="1" lang="ja-JP" altLang="en-US" smtClean="0"/>
              <a:t>‹#›</a:t>
            </a:fld>
            <a:endParaRPr kumimoji="1" lang="ja-JP" altLang="en-US"/>
          </a:p>
        </p:txBody>
      </p:sp>
    </p:spTree>
    <p:extLst>
      <p:ext uri="{BB962C8B-B14F-4D97-AF65-F5344CB8AC3E}">
        <p14:creationId xmlns:p14="http://schemas.microsoft.com/office/powerpoint/2010/main" val="1376272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21E94D9-0584-4DDC-9BFF-4E8FED0A5FAC}" type="datetimeFigureOut">
              <a:rPr kumimoji="1" lang="ja-JP" altLang="en-US" smtClean="0"/>
              <a:t>2019/12/18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17036B2-AC53-40E9-B1FC-29E061C97452}" type="slidenum">
              <a:rPr kumimoji="1" lang="ja-JP" altLang="en-US" smtClean="0"/>
              <a:t>‹#›</a:t>
            </a:fld>
            <a:endParaRPr kumimoji="1" lang="ja-JP" altLang="en-US"/>
          </a:p>
        </p:txBody>
      </p:sp>
    </p:spTree>
    <p:extLst>
      <p:ext uri="{BB962C8B-B14F-4D97-AF65-F5344CB8AC3E}">
        <p14:creationId xmlns:p14="http://schemas.microsoft.com/office/powerpoint/2010/main" val="2793372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21E94D9-0584-4DDC-9BFF-4E8FED0A5FAC}" type="datetimeFigureOut">
              <a:rPr kumimoji="1" lang="ja-JP" altLang="en-US" smtClean="0"/>
              <a:t>2019/12/18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17036B2-AC53-40E9-B1FC-29E061C97452}" type="slidenum">
              <a:rPr kumimoji="1" lang="ja-JP" altLang="en-US" smtClean="0"/>
              <a:t>‹#›</a:t>
            </a:fld>
            <a:endParaRPr kumimoji="1" lang="ja-JP" altLang="en-US"/>
          </a:p>
        </p:txBody>
      </p:sp>
    </p:spTree>
    <p:extLst>
      <p:ext uri="{BB962C8B-B14F-4D97-AF65-F5344CB8AC3E}">
        <p14:creationId xmlns:p14="http://schemas.microsoft.com/office/powerpoint/2010/main" val="974654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21E94D9-0584-4DDC-9BFF-4E8FED0A5FAC}" type="datetimeFigureOut">
              <a:rPr kumimoji="1" lang="ja-JP" altLang="en-US" smtClean="0"/>
              <a:t>2019/12/18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17036B2-AC53-40E9-B1FC-29E061C97452}" type="slidenum">
              <a:rPr kumimoji="1" lang="ja-JP" altLang="en-US" smtClean="0"/>
              <a:t>‹#›</a:t>
            </a:fld>
            <a:endParaRPr kumimoji="1" lang="ja-JP" altLang="en-US"/>
          </a:p>
        </p:txBody>
      </p:sp>
    </p:spTree>
    <p:extLst>
      <p:ext uri="{BB962C8B-B14F-4D97-AF65-F5344CB8AC3E}">
        <p14:creationId xmlns:p14="http://schemas.microsoft.com/office/powerpoint/2010/main" val="3119515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21E94D9-0584-4DDC-9BFF-4E8FED0A5FAC}" type="datetimeFigureOut">
              <a:rPr kumimoji="1" lang="ja-JP" altLang="en-US" smtClean="0"/>
              <a:t>2019/12/18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17036B2-AC53-40E9-B1FC-29E061C97452}" type="slidenum">
              <a:rPr kumimoji="1" lang="ja-JP" altLang="en-US" smtClean="0"/>
              <a:t>‹#›</a:t>
            </a:fld>
            <a:endParaRPr kumimoji="1" lang="ja-JP" altLang="en-US"/>
          </a:p>
        </p:txBody>
      </p:sp>
    </p:spTree>
    <p:extLst>
      <p:ext uri="{BB962C8B-B14F-4D97-AF65-F5344CB8AC3E}">
        <p14:creationId xmlns:p14="http://schemas.microsoft.com/office/powerpoint/2010/main" val="3927800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3"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21E94D9-0584-4DDC-9BFF-4E8FED0A5FAC}" type="datetimeFigureOut">
              <a:rPr kumimoji="1" lang="ja-JP" altLang="en-US" smtClean="0"/>
              <a:t>2019/12/18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17036B2-AC53-40E9-B1FC-29E061C97452}" type="slidenum">
              <a:rPr kumimoji="1" lang="ja-JP" altLang="en-US" smtClean="0"/>
              <a:t>‹#›</a:t>
            </a:fld>
            <a:endParaRPr kumimoji="1" lang="ja-JP" altLang="en-US"/>
          </a:p>
        </p:txBody>
      </p:sp>
    </p:spTree>
    <p:extLst>
      <p:ext uri="{BB962C8B-B14F-4D97-AF65-F5344CB8AC3E}">
        <p14:creationId xmlns:p14="http://schemas.microsoft.com/office/powerpoint/2010/main" val="353026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21E94D9-0584-4DDC-9BFF-4E8FED0A5FAC}" type="datetimeFigureOut">
              <a:rPr kumimoji="1" lang="ja-JP" altLang="en-US" smtClean="0"/>
              <a:t>2019/12/18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17036B2-AC53-40E9-B1FC-29E061C97452}" type="slidenum">
              <a:rPr kumimoji="1" lang="ja-JP" altLang="en-US" smtClean="0"/>
              <a:t>‹#›</a:t>
            </a:fld>
            <a:endParaRPr kumimoji="1" lang="ja-JP" altLang="en-US"/>
          </a:p>
        </p:txBody>
      </p:sp>
    </p:spTree>
    <p:extLst>
      <p:ext uri="{BB962C8B-B14F-4D97-AF65-F5344CB8AC3E}">
        <p14:creationId xmlns:p14="http://schemas.microsoft.com/office/powerpoint/2010/main" val="3246119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E94D9-0584-4DDC-9BFF-4E8FED0A5FAC}" type="datetimeFigureOut">
              <a:rPr kumimoji="1" lang="ja-JP" altLang="en-US" smtClean="0"/>
              <a:t>2019/12/18</a:t>
            </a:fld>
            <a:endParaRPr kumimoji="1" lang="ja-JP" altLang="en-US"/>
          </a:p>
        </p:txBody>
      </p:sp>
      <p:sp>
        <p:nvSpPr>
          <p:cNvPr id="5" name="フッター プレースホルダー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7036B2-AC53-40E9-B1FC-29E061C97452}" type="slidenum">
              <a:rPr kumimoji="1" lang="ja-JP" altLang="en-US" smtClean="0"/>
              <a:t>‹#›</a:t>
            </a:fld>
            <a:endParaRPr kumimoji="1" lang="ja-JP" altLang="en-US"/>
          </a:p>
        </p:txBody>
      </p:sp>
    </p:spTree>
    <p:extLst>
      <p:ext uri="{BB962C8B-B14F-4D97-AF65-F5344CB8AC3E}">
        <p14:creationId xmlns:p14="http://schemas.microsoft.com/office/powerpoint/2010/main" val="24735553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3.png"/></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png"/></Relationships>
</file>

<file path=ppt/slides/_rels/slide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3.png"/></Relationships>
</file>

<file path=ppt/slides/_rels/slide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png"/></Relationships>
</file>

<file path=ppt/slides/_rels/slide1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png"/></Relationships>
</file>

<file path=ppt/slides/_rels/slide1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png"/></Relationships>
</file>

<file path=ppt/slides/_rels/slide1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slide" Target="slide92.xml"/><Relationship Id="rId13" Type="http://schemas.openxmlformats.org/officeDocument/2006/relationships/slide" Target="slide152.xml"/><Relationship Id="rId18" Type="http://schemas.openxmlformats.org/officeDocument/2006/relationships/slide" Target="slide244.xml"/><Relationship Id="rId3" Type="http://schemas.openxmlformats.org/officeDocument/2006/relationships/slide" Target="slide25.xml"/><Relationship Id="rId21" Type="http://schemas.openxmlformats.org/officeDocument/2006/relationships/slide" Target="slide306.xml"/><Relationship Id="rId7" Type="http://schemas.openxmlformats.org/officeDocument/2006/relationships/slide" Target="slide85.xml"/><Relationship Id="rId12" Type="http://schemas.openxmlformats.org/officeDocument/2006/relationships/slide" Target="slide141.xml"/><Relationship Id="rId17" Type="http://schemas.openxmlformats.org/officeDocument/2006/relationships/slide" Target="slide235.xml"/><Relationship Id="rId2" Type="http://schemas.openxmlformats.org/officeDocument/2006/relationships/slide" Target="slide3.xml"/><Relationship Id="rId16" Type="http://schemas.openxmlformats.org/officeDocument/2006/relationships/slide" Target="slide201.xml"/><Relationship Id="rId20" Type="http://schemas.openxmlformats.org/officeDocument/2006/relationships/slide" Target="slide261.xml"/><Relationship Id="rId1" Type="http://schemas.openxmlformats.org/officeDocument/2006/relationships/slideLayout" Target="../slideLayouts/slideLayout7.xml"/><Relationship Id="rId6" Type="http://schemas.openxmlformats.org/officeDocument/2006/relationships/slide" Target="slide60.xml"/><Relationship Id="rId11" Type="http://schemas.openxmlformats.org/officeDocument/2006/relationships/slide" Target="slide133.xml"/><Relationship Id="rId24" Type="http://schemas.openxmlformats.org/officeDocument/2006/relationships/slide" Target="slide332.xml"/><Relationship Id="rId5" Type="http://schemas.openxmlformats.org/officeDocument/2006/relationships/slide" Target="slide49.xml"/><Relationship Id="rId15" Type="http://schemas.openxmlformats.org/officeDocument/2006/relationships/slide" Target="slide190.xml"/><Relationship Id="rId23" Type="http://schemas.openxmlformats.org/officeDocument/2006/relationships/slide" Target="slide322.xml"/><Relationship Id="rId10" Type="http://schemas.openxmlformats.org/officeDocument/2006/relationships/slide" Target="slide123.xml"/><Relationship Id="rId19" Type="http://schemas.openxmlformats.org/officeDocument/2006/relationships/slide" Target="slide257.xml"/><Relationship Id="rId4" Type="http://schemas.openxmlformats.org/officeDocument/2006/relationships/slide" Target="slide47.xml"/><Relationship Id="rId9" Type="http://schemas.openxmlformats.org/officeDocument/2006/relationships/slide" Target="slide112.xml"/><Relationship Id="rId14" Type="http://schemas.openxmlformats.org/officeDocument/2006/relationships/slide" Target="slide172.xml"/><Relationship Id="rId22" Type="http://schemas.openxmlformats.org/officeDocument/2006/relationships/slide" Target="slide31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image" Target="../media/image4.emf"/><Relationship Id="rId4" Type="http://schemas.openxmlformats.org/officeDocument/2006/relationships/image" Target="../media/image1.png"/></Relationships>
</file>

<file path=ppt/slides/_rels/slide2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slide" Target="slide2.xml"/></Relationships>
</file>

<file path=ppt/slides/_rels/slide2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png"/></Relationships>
</file>

<file path=ppt/slides/_rels/slide2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png"/></Relationships>
</file>

<file path=ppt/slides/_rels/slide2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png"/></Relationships>
</file>

<file path=ppt/slides/_rels/slide2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png"/></Relationships>
</file>

<file path=ppt/slides/_rels/slide2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3.png"/></Relationships>
</file>

<file path=ppt/slides/_rels/slide3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png"/></Relationships>
</file>

<file path=ppt/slides/_rels/slide3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3.png"/></Relationships>
</file>

<file path=ppt/slides/_rels/slide3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3.png"/></Relationships>
</file>

<file path=ppt/slides/_rels/slide3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png"/></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slide" Target="slide2.xml"/><Relationship Id="rId4" Type="http://schemas.openxmlformats.org/officeDocument/2006/relationships/image" Target="../media/image1.png"/></Relationships>
</file>

<file path=ppt/slides/_rels/slide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160293" y="1169693"/>
            <a:ext cx="5582653" cy="1446550"/>
          </a:xfrm>
          <a:prstGeom prst="rect">
            <a:avLst/>
          </a:prstGeom>
          <a:noFill/>
        </p:spPr>
        <p:txBody>
          <a:bodyPr wrap="square" rtlCol="0">
            <a:spAutoFit/>
          </a:bodyPr>
          <a:lstStyle/>
          <a:p>
            <a:pPr algn="ctr"/>
            <a:r>
              <a:rPr kumimoji="1" lang="ja-JP" altLang="en-US" sz="4400" dirty="0">
                <a:latin typeface="HG創英角ﾎﾟｯﾌﾟ体" pitchFamily="49" charset="-128"/>
                <a:ea typeface="HG創英角ﾎﾟｯﾌﾟ体" pitchFamily="49" charset="-128"/>
              </a:rPr>
              <a:t>全商　商業経済検定</a:t>
            </a:r>
            <a:endParaRPr kumimoji="1" lang="en-US" altLang="ja-JP" sz="4400" dirty="0">
              <a:latin typeface="HG創英角ﾎﾟｯﾌﾟ体" pitchFamily="49" charset="-128"/>
              <a:ea typeface="HG創英角ﾎﾟｯﾌﾟ体" pitchFamily="49" charset="-128"/>
            </a:endParaRPr>
          </a:p>
          <a:p>
            <a:pPr algn="ctr"/>
            <a:r>
              <a:rPr lang="ja-JP" altLang="en-US" sz="4400" dirty="0">
                <a:latin typeface="HG創英角ﾎﾟｯﾌﾟ体" pitchFamily="49" charset="-128"/>
                <a:ea typeface="HG創英角ﾎﾟｯﾌﾟ体" pitchFamily="49" charset="-128"/>
              </a:rPr>
              <a:t>マーケティング</a:t>
            </a:r>
            <a:endParaRPr kumimoji="1" lang="ja-JP" altLang="en-US" sz="4400" dirty="0">
              <a:latin typeface="HG創英角ﾎﾟｯﾌﾟ体" pitchFamily="49" charset="-128"/>
              <a:ea typeface="HG創英角ﾎﾟｯﾌﾟ体" pitchFamily="49" charset="-128"/>
            </a:endParaRPr>
          </a:p>
        </p:txBody>
      </p:sp>
      <p:sp>
        <p:nvSpPr>
          <p:cNvPr id="3" name="テキスト ボックス 2"/>
          <p:cNvSpPr txBox="1"/>
          <p:nvPr/>
        </p:nvSpPr>
        <p:spPr>
          <a:xfrm>
            <a:off x="3160292" y="2999873"/>
            <a:ext cx="5582653" cy="769441"/>
          </a:xfrm>
          <a:prstGeom prst="rect">
            <a:avLst/>
          </a:prstGeom>
          <a:noFill/>
        </p:spPr>
        <p:txBody>
          <a:bodyPr wrap="square" rtlCol="0">
            <a:spAutoFit/>
          </a:bodyPr>
          <a:lstStyle/>
          <a:p>
            <a:pPr algn="ctr"/>
            <a:r>
              <a:rPr kumimoji="1" lang="ja-JP" altLang="en-US" sz="4400" dirty="0">
                <a:latin typeface="HG創英角ﾎﾟｯﾌﾟ体" pitchFamily="49" charset="-128"/>
                <a:ea typeface="HG創英角ﾎﾟｯﾌﾟ体" pitchFamily="49" charset="-128"/>
              </a:rPr>
              <a:t>～合格への道～</a:t>
            </a:r>
          </a:p>
        </p:txBody>
      </p:sp>
      <p:sp>
        <p:nvSpPr>
          <p:cNvPr id="4" name="テキスト ボックス 3"/>
          <p:cNvSpPr txBox="1"/>
          <p:nvPr/>
        </p:nvSpPr>
        <p:spPr>
          <a:xfrm>
            <a:off x="2711856" y="5158934"/>
            <a:ext cx="6696744" cy="830997"/>
          </a:xfrm>
          <a:prstGeom prst="rect">
            <a:avLst/>
          </a:prstGeom>
          <a:noFill/>
        </p:spPr>
        <p:txBody>
          <a:bodyPr wrap="square" rtlCol="0">
            <a:spAutoFit/>
          </a:bodyPr>
          <a:lstStyle/>
          <a:p>
            <a:pPr algn="ctr"/>
            <a:r>
              <a:rPr lang="ja-JP" altLang="en-US" sz="2400" dirty="0"/>
              <a:t>愛媛県商業教育研究会</a:t>
            </a:r>
            <a:endParaRPr lang="en-US" altLang="ja-JP" sz="2400" dirty="0"/>
          </a:p>
          <a:p>
            <a:pPr algn="ctr"/>
            <a:r>
              <a:rPr lang="ja-JP" altLang="en-US" sz="2400" dirty="0"/>
              <a:t>愛媛県マーケティング・ビジネス経済研究員会</a:t>
            </a:r>
          </a:p>
        </p:txBody>
      </p:sp>
      <p:sp>
        <p:nvSpPr>
          <p:cNvPr id="5" name="テキスト ボックス 4"/>
          <p:cNvSpPr txBox="1"/>
          <p:nvPr/>
        </p:nvSpPr>
        <p:spPr>
          <a:xfrm>
            <a:off x="2719040" y="4010524"/>
            <a:ext cx="6689560" cy="769441"/>
          </a:xfrm>
          <a:prstGeom prst="rect">
            <a:avLst/>
          </a:prstGeom>
          <a:noFill/>
        </p:spPr>
        <p:txBody>
          <a:bodyPr wrap="square" rtlCol="0">
            <a:spAutoFit/>
          </a:bodyPr>
          <a:lstStyle/>
          <a:p>
            <a:pPr algn="ctr"/>
            <a:r>
              <a:rPr lang="ja-JP" altLang="en-US" sz="4400" dirty="0">
                <a:latin typeface="HG創英角ﾎﾟｯﾌﾟ体" pitchFamily="49" charset="-128"/>
                <a:ea typeface="HG創英角ﾎﾟｯﾌﾟ体" pitchFamily="49" charset="-128"/>
              </a:rPr>
              <a:t>必修用語の確認　３４８</a:t>
            </a:r>
            <a:endParaRPr kumimoji="1" lang="ja-JP" altLang="en-US" sz="4400" dirty="0">
              <a:latin typeface="HG創英角ﾎﾟｯﾌﾟ体" pitchFamily="49" charset="-128"/>
              <a:ea typeface="HG創英角ﾎﾟｯﾌﾟ体" pitchFamily="49" charset="-128"/>
            </a:endParaRPr>
          </a:p>
        </p:txBody>
      </p:sp>
    </p:spTree>
    <p:extLst>
      <p:ext uri="{BB962C8B-B14F-4D97-AF65-F5344CB8AC3E}">
        <p14:creationId xmlns:p14="http://schemas.microsoft.com/office/powerpoint/2010/main" val="2801018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消費者の立場から環境問題を考えて、積極的に対応し、リサイクル活動やグリーン購入などを活発に行っていこうとする思想を何というか。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消費者主義</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70214" y="3922625"/>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518413" y="3220797"/>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96632"/>
            <a:ext cx="3307482" cy="89255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他人や社会のために尽くす活動のこと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28714" y="3089708"/>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コンシューマリズムのこと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499"/>
            <a:ext cx="3675021" cy="572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400" normalizeH="0" baseline="0" noProof="0" dirty="0">
                <a:ln>
                  <a:noFill/>
                </a:ln>
                <a:solidFill>
                  <a:prstClr val="black"/>
                </a:solidFill>
                <a:effectLst/>
                <a:uLnTx/>
                <a:uFillTx/>
                <a:latin typeface="Calibri"/>
                <a:ea typeface="ＭＳ Ｐゴシック" panose="020B0600070205080204" pitchFamily="50" charset="-128"/>
                <a:cs typeface="+mn-cs"/>
              </a:rPr>
              <a:t>グリーン コンシューマリズム</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奉仕活動</a:t>
            </a:r>
          </a:p>
        </p:txBody>
      </p:sp>
      <p:sp>
        <p:nvSpPr>
          <p:cNvPr id="26" name="正方形/長方形 25"/>
          <p:cNvSpPr/>
          <p:nvPr/>
        </p:nvSpPr>
        <p:spPr>
          <a:xfrm>
            <a:off x="838820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1" y="2780899"/>
            <a:ext cx="3675021" cy="37654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85551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4606234" y="3626093"/>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マーケティング活動や家族・友人、マスコミ、インターネットといった消費者自身の外にある情報源に対する探索を何というか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情報の外部探索</a:t>
            </a: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725557" y="4327921"/>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9100229" y="3923778"/>
            <a:ext cx="2259436" cy="2284265"/>
          </a:xfrm>
          <a:prstGeom prst="rect">
            <a:avLst/>
          </a:prstGeom>
          <a:noFill/>
        </p:spPr>
      </p:pic>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8596065" y="3014905"/>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消費者が保有する所得や時間といった各種資源の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4" name="正方形/長方形 33"/>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保有資源</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5" name="正方形/長方形 34"/>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情報の内部探索</a:t>
            </a: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392296" y="2936817"/>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消費者自身の内部にたくわえられた情報、すなわち記憶している商品知識に対する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探索</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90460" y="27682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4310"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対角する 2 つの角を切り取った四角形 17"/>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Tree>
    <p:extLst>
      <p:ext uri="{BB962C8B-B14F-4D97-AF65-F5344CB8AC3E}">
        <p14:creationId xmlns:p14="http://schemas.microsoft.com/office/powerpoint/2010/main" val="37279228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525811" y="3283671"/>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直面する問題が自分にとって重要だと知覚した場合に行われる、広範囲の情報源に対する最大限の情報探索・収集活動を何というか。　</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限定的問題解決行動</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5030857" y="4234108"/>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9120088" y="4277992"/>
            <a:ext cx="2259436" cy="2284265"/>
          </a:xfrm>
          <a:prstGeom prst="rect">
            <a:avLst/>
          </a:prstGeom>
          <a:noFill/>
        </p:spPr>
      </p:pic>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8596065" y="2781840"/>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過去の購買経験を通して、商品やブランドについて十分な知識を持っている場合に行われる、習慣化した反復的な商品選択の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4" name="正方形/長方形 33"/>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習慣的問題解決行動</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5" name="正方形/長方形 34"/>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包括的問題解決行動</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4452690" y="2852721"/>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認識した問題の重要性が低かったり、過去に一定の購買経験をもっていたりするときに行われる、限られた範囲での情報探索・収集</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活動</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89481" y="2763554"/>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4310"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対角する 2 つの角を切り取った四角形 17"/>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Tree>
    <p:extLst>
      <p:ext uri="{BB962C8B-B14F-4D97-AF65-F5344CB8AC3E}">
        <p14:creationId xmlns:p14="http://schemas.microsoft.com/office/powerpoint/2010/main" val="25486697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525811" y="3283671"/>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認識した問題の重要性が低かったり、過去に一定の購買経験をもっていたりするときに行われる、限られた範囲での情報探索・収集活動を何というか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210219" y="2179292"/>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限定的問題解決行動</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4976975" y="4277992"/>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9120088" y="4277992"/>
            <a:ext cx="2259436" cy="2284265"/>
          </a:xfrm>
          <a:prstGeom prst="rect">
            <a:avLst/>
          </a:prstGeom>
          <a:noFill/>
        </p:spPr>
      </p:pic>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4429671" y="2846769"/>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過去の購買経験を通して、商品やブランドについて十分な知識を持っている場合に行われる、習慣化した反復的な商品選択の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4" name="正方形/長方形 33"/>
          <p:cNvSpPr/>
          <p:nvPr/>
        </p:nvSpPr>
        <p:spPr>
          <a:xfrm>
            <a:off x="4291860" y="2196395"/>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習慣的問題解決行動</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5" name="正方形/長方形 34"/>
          <p:cNvSpPr/>
          <p:nvPr/>
        </p:nvSpPr>
        <p:spPr>
          <a:xfrm>
            <a:off x="8394758" y="2188271"/>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包括的問題解決行動</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596065" y="2937275"/>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直面する問題が自分にとって重要だと知覚した場合に行われる、広範囲の情報源に対する最大限の情報探索・収集</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活動</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91860"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2610" y="2724342"/>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対角する 2 つの角を切り取った四角形 17"/>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Tree>
    <p:extLst>
      <p:ext uri="{BB962C8B-B14F-4D97-AF65-F5344CB8AC3E}">
        <p14:creationId xmlns:p14="http://schemas.microsoft.com/office/powerpoint/2010/main" val="24555535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8846089" y="3150253"/>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過去の購買経験を通して、商品やブランドについて十分な知識を持っている場合に行われる、習慣化した反復的な商品選択のことを何というか。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19</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限定的問題解決行動</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869681" y="4256897"/>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4995763" y="4415367"/>
            <a:ext cx="2259436" cy="2284265"/>
          </a:xfrm>
          <a:prstGeom prst="rect">
            <a:avLst/>
          </a:prstGeom>
          <a:noFill/>
        </p:spPr>
      </p:pic>
      <p:sp>
        <p:nvSpPr>
          <p:cNvPr id="34" name="正方形/長方形 33"/>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習慣的問題解決行動</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5" name="正方形/長方形 34"/>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包括的問題解決行動</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389066" y="2828858"/>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直面する問題が自分にとって重要だと知覚した場合に行われる、広範囲の情報源に対する最大限の情報探索・収集活動のこと</a:t>
            </a:r>
            <a:r>
              <a:rPr kumimoji="1" lang="ja-JP" altLang="en-US" sz="2000" b="0" i="0" u="none" strike="noStrike" kern="1200" cap="none" spc="0" normalizeH="0" baseline="0" noProof="0" dirty="0" err="1"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4452690" y="2852721"/>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認識した問題の重要性が低かったり、過去に一定の購買経験をもっていたりするときに行われる、限られた範囲での情報探索・収集</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活動</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195911"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90460" y="27682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4310"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9" name="対角する 2 つの角を切り取った四角形 18"/>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Tree>
    <p:extLst>
      <p:ext uri="{BB962C8B-B14F-4D97-AF65-F5344CB8AC3E}">
        <p14:creationId xmlns:p14="http://schemas.microsoft.com/office/powerpoint/2010/main" val="8340883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689133" y="3150253"/>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購買や商品に対するこだわりの強さのことを何という</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か</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該当するものをクリックしなさい。</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20</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保有資源</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4955267" y="4234108"/>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9100592" y="4234108"/>
            <a:ext cx="2259436" cy="2284265"/>
          </a:xfrm>
          <a:prstGeom prst="rect">
            <a:avLst/>
          </a:prstGeom>
          <a:noFill/>
        </p:spPr>
      </p:pic>
      <p:sp>
        <p:nvSpPr>
          <p:cNvPr id="34" name="正方形/長方形 33"/>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満足</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5" name="正方形/長方形 34"/>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関与</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4474652" y="3016338"/>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消費者が保有する所得や時間といった各種資源の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9" name="テキスト ボックス 18">
            <a:extLst>
              <a:ext uri="{FF2B5EF4-FFF2-40B4-BE49-F238E27FC236}">
                <a16:creationId xmlns:a16="http://schemas.microsoft.com/office/drawing/2014/main" xmlns="" id="{9CD61D95-697B-4898-8266-A79599CDCE07}"/>
              </a:ext>
            </a:extLst>
          </p:cNvPr>
          <p:cNvSpPr txBox="1"/>
          <p:nvPr/>
        </p:nvSpPr>
        <p:spPr>
          <a:xfrm>
            <a:off x="8576206" y="3016338"/>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購買した商品の使用・消費後の評価が、事前の期待に合致しているか、それ以上である場合に生じる消費者の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感情</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90460" y="27682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4310"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Tree>
    <p:extLst>
      <p:ext uri="{BB962C8B-B14F-4D97-AF65-F5344CB8AC3E}">
        <p14:creationId xmlns:p14="http://schemas.microsoft.com/office/powerpoint/2010/main" val="15000469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8846089" y="3385618"/>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自分の求める便益が提供されると期待する属性に注目し、ブランドを横断的に比較・評価していく方法を何というか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トータルマーケティング</a:t>
            </a: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4930510" y="4325571"/>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1006449" y="4234108"/>
            <a:ext cx="2259436" cy="2284265"/>
          </a:xfrm>
          <a:prstGeom prst="rect">
            <a:avLst/>
          </a:prstGeom>
          <a:noFill/>
        </p:spPr>
      </p:pic>
      <p:sp>
        <p:nvSpPr>
          <p:cNvPr id="34" name="正方形/長方形 33"/>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属性別評価</a:t>
            </a:r>
          </a:p>
        </p:txBody>
      </p:sp>
      <p:sp>
        <p:nvSpPr>
          <p:cNvPr id="35" name="正方形/長方形 34"/>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ブランド別評価</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4474652" y="2849948"/>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販売部門や製品開発部門といった直接的な関連部門だけでなく、会社的に検討・決定され、推進される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マーケティングのこと。</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9" name="テキスト ボックス 18">
            <a:extLst>
              <a:ext uri="{FF2B5EF4-FFF2-40B4-BE49-F238E27FC236}">
                <a16:creationId xmlns:a16="http://schemas.microsoft.com/office/drawing/2014/main" xmlns="" id="{9CD61D95-697B-4898-8266-A79599CDCE07}"/>
              </a:ext>
            </a:extLst>
          </p:cNvPr>
          <p:cNvSpPr txBox="1"/>
          <p:nvPr/>
        </p:nvSpPr>
        <p:spPr>
          <a:xfrm>
            <a:off x="389066" y="3164116"/>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一つひとつのブランドについて、すべての属性を総合的に評価していく</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方法</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90460" y="27682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4310"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Tree>
    <p:extLst>
      <p:ext uri="{BB962C8B-B14F-4D97-AF65-F5344CB8AC3E}">
        <p14:creationId xmlns:p14="http://schemas.microsoft.com/office/powerpoint/2010/main" val="9113417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525811" y="3313205"/>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一つひとつのブランドについて、すべての属性を総合的に評価していく方法を何というか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情報の外部探索</a:t>
            </a: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4930510" y="4325571"/>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9100229" y="4234108"/>
            <a:ext cx="2259436" cy="2284265"/>
          </a:xfrm>
          <a:prstGeom prst="rect">
            <a:avLst/>
          </a:prstGeom>
          <a:noFill/>
        </p:spPr>
      </p:pic>
      <p:sp>
        <p:nvSpPr>
          <p:cNvPr id="34" name="正方形/長方形 33"/>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属性別評価</a:t>
            </a:r>
          </a:p>
        </p:txBody>
      </p:sp>
      <p:sp>
        <p:nvSpPr>
          <p:cNvPr id="35" name="正方形/長方形 34"/>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ブランド別評価</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4474652" y="2849948"/>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マーケティング活動や家族・友人、マスコミ、インターネットといった消費者自身の外にある情報源に対する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探索</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9" name="テキスト ボックス 18">
            <a:extLst>
              <a:ext uri="{FF2B5EF4-FFF2-40B4-BE49-F238E27FC236}">
                <a16:creationId xmlns:a16="http://schemas.microsoft.com/office/drawing/2014/main" xmlns="" id="{9CD61D95-697B-4898-8266-A79599CDCE07}"/>
              </a:ext>
            </a:extLst>
          </p:cNvPr>
          <p:cNvSpPr txBox="1"/>
          <p:nvPr/>
        </p:nvSpPr>
        <p:spPr>
          <a:xfrm>
            <a:off x="8576206" y="2916727"/>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自分の求める便益が提供されると期待する属性に注目し、ブランドを横断的に比較・評価していく</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方法</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90491" y="2752155"/>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4310"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Tree>
    <p:extLst>
      <p:ext uri="{BB962C8B-B14F-4D97-AF65-F5344CB8AC3E}">
        <p14:creationId xmlns:p14="http://schemas.microsoft.com/office/powerpoint/2010/main" val="34620335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525811" y="3313205"/>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対象商品に近づきたいという受容概念（良い・好き・接近）やそれから遠ざかりたいという拒否概念（悪い・嫌い・敬遠）が行動にあらわれたものを何という</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か。該当するものをクリックしなさい。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4930510" y="4325571"/>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9100229" y="4234108"/>
            <a:ext cx="2259436" cy="2284265"/>
          </a:xfrm>
          <a:prstGeom prst="rect">
            <a:avLst/>
          </a:prstGeom>
          <a:noFill/>
        </p:spPr>
      </p:pic>
      <p:sp>
        <p:nvSpPr>
          <p:cNvPr id="35" name="正方形/長方形 34"/>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態度</a:t>
            </a:r>
          </a:p>
        </p:txBody>
      </p:sp>
      <p:sp>
        <p:nvSpPr>
          <p:cNvPr id="17" name="正方形/長方形 16"/>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便益</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 name="テキスト ボックス 19">
            <a:extLst>
              <a:ext uri="{FF2B5EF4-FFF2-40B4-BE49-F238E27FC236}">
                <a16:creationId xmlns:a16="http://schemas.microsoft.com/office/drawing/2014/main" xmlns="" id="{9CD61D95-697B-4898-8266-A79599CDCE07}"/>
              </a:ext>
            </a:extLst>
          </p:cNvPr>
          <p:cNvSpPr txBox="1"/>
          <p:nvPr/>
        </p:nvSpPr>
        <p:spPr>
          <a:xfrm>
            <a:off x="4471740" y="2873546"/>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ある問題の解決に向けて、個々の商品がもたらす結果の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1" name="テキスト ボックス 20">
            <a:extLst>
              <a:ext uri="{FF2B5EF4-FFF2-40B4-BE49-F238E27FC236}">
                <a16:creationId xmlns:a16="http://schemas.microsoft.com/office/drawing/2014/main" xmlns="" id="{9CD61D95-697B-4898-8266-A79599CDCE07}"/>
              </a:ext>
            </a:extLst>
          </p:cNvPr>
          <p:cNvSpPr txBox="1"/>
          <p:nvPr/>
        </p:nvSpPr>
        <p:spPr>
          <a:xfrm>
            <a:off x="8570462" y="2967335"/>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消費者個人がもつ価値観などとつながって生じる多様な購買</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動機</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総称。</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2" name="正方形/長方形 21"/>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心理社会的購買動機</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90460" y="27682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4310"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対角する 2 つの角を切り取った四角形 17"/>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Tree>
    <p:extLst>
      <p:ext uri="{BB962C8B-B14F-4D97-AF65-F5344CB8AC3E}">
        <p14:creationId xmlns:p14="http://schemas.microsoft.com/office/powerpoint/2010/main" val="5070018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肯定的な受容態度の延長線上に生じる、その商品やブランドを購入したいという考えを何というか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869681" y="4015033"/>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100229" y="4234108"/>
            <a:ext cx="2259436" cy="2284265"/>
          </a:xfrm>
          <a:prstGeom prst="rect">
            <a:avLst/>
          </a:prstGeom>
          <a:noFill/>
        </p:spPr>
      </p:pic>
      <p:sp>
        <p:nvSpPr>
          <p:cNvPr id="17" name="正方形/長方形 16"/>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購買意図</a:t>
            </a:r>
          </a:p>
        </p:txBody>
      </p:sp>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596065" y="3014905"/>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消費者が保有する所得や時間といった各種資源の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9" name="正方形/長方形 18"/>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保有資源</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4" name="正方形/長方形 23"/>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情報の内部探索</a:t>
            </a:r>
          </a:p>
        </p:txBody>
      </p:sp>
      <p:sp>
        <p:nvSpPr>
          <p:cNvPr id="28" name="テキスト ボックス 27">
            <a:extLst>
              <a:ext uri="{FF2B5EF4-FFF2-40B4-BE49-F238E27FC236}">
                <a16:creationId xmlns:a16="http://schemas.microsoft.com/office/drawing/2014/main" xmlns="" id="{9CD61D95-697B-4898-8266-A79599CDCE07}"/>
              </a:ext>
            </a:extLst>
          </p:cNvPr>
          <p:cNvSpPr txBox="1"/>
          <p:nvPr/>
        </p:nvSpPr>
        <p:spPr>
          <a:xfrm>
            <a:off x="392296" y="2936817"/>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消費者自身の内部にたくわえられた情報、すなわち記憶している商品知識に対する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探索</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06234" y="3532280"/>
            <a:ext cx="3040452" cy="3073863"/>
          </a:xfrm>
          <a:prstGeom prst="rect">
            <a:avLst/>
          </a:prstGeom>
          <a:noFill/>
        </p:spPr>
      </p:pic>
      <p:sp>
        <p:nvSpPr>
          <p:cNvPr id="25" name="正方形/長方形 24"/>
          <p:cNvSpPr/>
          <p:nvPr/>
        </p:nvSpPr>
        <p:spPr>
          <a:xfrm>
            <a:off x="4290460" y="27682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4310"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0" name="対角する 2 つの角を切り取った四角形 19"/>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Tree>
    <p:extLst>
      <p:ext uri="{BB962C8B-B14F-4D97-AF65-F5344CB8AC3E}">
        <p14:creationId xmlns:p14="http://schemas.microsoft.com/office/powerpoint/2010/main" val="41729618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8710084" y="3134181"/>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消費者が保有する所得や時間といった各種資源のことを何というか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869681" y="4015033"/>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4995763" y="4167923"/>
            <a:ext cx="2259436" cy="2284265"/>
          </a:xfrm>
          <a:prstGeom prst="rect">
            <a:avLst/>
          </a:prstGeom>
          <a:noFill/>
        </p:spPr>
      </p:pic>
      <p:sp>
        <p:nvSpPr>
          <p:cNvPr id="19" name="正方形/長方形 18"/>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保有資源</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 name="正方形/長方形 19"/>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便益</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 name="テキスト ボックス 20">
            <a:extLst>
              <a:ext uri="{FF2B5EF4-FFF2-40B4-BE49-F238E27FC236}">
                <a16:creationId xmlns:a16="http://schemas.microsoft.com/office/drawing/2014/main" xmlns="" id="{9CD61D95-697B-4898-8266-A79599CDCE07}"/>
              </a:ext>
            </a:extLst>
          </p:cNvPr>
          <p:cNvSpPr txBox="1"/>
          <p:nvPr/>
        </p:nvSpPr>
        <p:spPr>
          <a:xfrm>
            <a:off x="4471740" y="2873546"/>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ある問題の解決に向けて、個々の商品がもたらす結果の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2" name="正方形/長方形 21"/>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満足</a:t>
            </a:r>
          </a:p>
        </p:txBody>
      </p:sp>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392296" y="2782929"/>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購買した商品の使用・消費後の評価が、事前の期待に合致しているか、それ以上である場合に生じる消費者の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感情</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90460" y="27682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4310"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Tree>
    <p:extLst>
      <p:ext uri="{BB962C8B-B14F-4D97-AF65-F5344CB8AC3E}">
        <p14:creationId xmlns:p14="http://schemas.microsoft.com/office/powerpoint/2010/main" val="28933161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環境に配慮した商品をつねに選んで購入し、企業の物づくりなどに影響を与え、結果として環境保全に結びつけていこうとする購買行動を何というか。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95290"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グリーン購入</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193563" y="3181243"/>
            <a:ext cx="3675020"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消費者が、何かを買おうとする気持ち</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351095" y="3077346"/>
            <a:ext cx="3614809"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自然保護が人間の住環境を保全することになるという見地から、環境破壊を防止し、自然保護を図ること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環境保全</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購買意欲</a:t>
            </a:r>
          </a:p>
        </p:txBody>
      </p:sp>
      <p:sp>
        <p:nvSpPr>
          <p:cNvPr id="26" name="正方形/長方形 25"/>
          <p:cNvSpPr/>
          <p:nvPr/>
        </p:nvSpPr>
        <p:spPr>
          <a:xfrm>
            <a:off x="8381544"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5215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986505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781234" y="3275990"/>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購買した商品の使用・消費後の評価が、事前の期待に合致しているか、それ以上である場合に生じる消費者の感情を何というか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9223106" y="3977818"/>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4995763" y="4167923"/>
            <a:ext cx="2259436" cy="2284265"/>
          </a:xfrm>
          <a:prstGeom prst="rect">
            <a:avLst/>
          </a:prstGeom>
          <a:noFill/>
        </p:spPr>
      </p:pic>
      <p:sp>
        <p:nvSpPr>
          <p:cNvPr id="22" name="正方形/長方形 21"/>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満足</a:t>
            </a:r>
          </a:p>
        </p:txBody>
      </p:sp>
      <p:sp>
        <p:nvSpPr>
          <p:cNvPr id="17" name="正方形/長方形 16"/>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便益</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4471740" y="2873546"/>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ある問題の解決に向けて、個々の商品がもたらす結果の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570462" y="2967335"/>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消費者個人がもつ価値観などとつながって生じる多様な購買</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動機</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総称。</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8" name="正方形/長方形 27"/>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心理社会的購買動機</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90460" y="27682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4310"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9" name="対角する 2 つの角を切り取った四角形 18"/>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Tree>
    <p:extLst>
      <p:ext uri="{BB962C8B-B14F-4D97-AF65-F5344CB8AC3E}">
        <p14:creationId xmlns:p14="http://schemas.microsoft.com/office/powerpoint/2010/main" val="20685967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4738770" y="3626902"/>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購入した商品への満足感がゆらぎ、葛藤が生じている消費者の心理状態を何というか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9144186" y="4247721"/>
            <a:ext cx="2085636" cy="210855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882898" y="4021702"/>
            <a:ext cx="2259436" cy="2284265"/>
          </a:xfrm>
          <a:prstGeom prst="rect">
            <a:avLst/>
          </a:prstGeom>
          <a:noFill/>
        </p:spPr>
      </p:pic>
      <p:sp>
        <p:nvSpPr>
          <p:cNvPr id="17" name="正方形/長方形 16"/>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認知的不協和</a:t>
            </a:r>
          </a:p>
        </p:txBody>
      </p:sp>
      <p:sp>
        <p:nvSpPr>
          <p:cNvPr id="19" name="正方形/長方形 18"/>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情報の内部探索</a:t>
            </a:r>
          </a:p>
        </p:txBody>
      </p:sp>
      <p:sp>
        <p:nvSpPr>
          <p:cNvPr id="20" name="テキスト ボックス 19">
            <a:extLst>
              <a:ext uri="{FF2B5EF4-FFF2-40B4-BE49-F238E27FC236}">
                <a16:creationId xmlns:a16="http://schemas.microsoft.com/office/drawing/2014/main" xmlns="" id="{9CD61D95-697B-4898-8266-A79599CDCE07}"/>
              </a:ext>
            </a:extLst>
          </p:cNvPr>
          <p:cNvSpPr txBox="1"/>
          <p:nvPr/>
        </p:nvSpPr>
        <p:spPr>
          <a:xfrm>
            <a:off x="392296" y="2936817"/>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消費者自身の内部にたくわえられた情報、すなわち記憶している商品知識に対する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探索</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1" name="テキスト ボックス 20">
            <a:extLst>
              <a:ext uri="{FF2B5EF4-FFF2-40B4-BE49-F238E27FC236}">
                <a16:creationId xmlns:a16="http://schemas.microsoft.com/office/drawing/2014/main" xmlns="" id="{9CD61D95-697B-4898-8266-A79599CDCE07}"/>
              </a:ext>
            </a:extLst>
          </p:cNvPr>
          <p:cNvSpPr txBox="1"/>
          <p:nvPr/>
        </p:nvSpPr>
        <p:spPr>
          <a:xfrm>
            <a:off x="8596065" y="2781840"/>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過去の購買経験を通して、商品やブランドについて十分な知識を持っている場合に行われる、習慣化した反復的な商品選択の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2" name="正方形/長方形 31"/>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習慣的問題解決行動</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90460" y="27682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対角する 2 つの角を切り取った四角形 17"/>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
        <p:nvSpPr>
          <p:cNvPr id="22" name="テキスト ボックス 21">
            <a:hlinkClick r:id="rId5" action="ppaction://hlinksldjump"/>
          </p:cNvPr>
          <p:cNvSpPr txBox="1"/>
          <p:nvPr/>
        </p:nvSpPr>
        <p:spPr>
          <a:xfrm>
            <a:off x="10621868" y="6373374"/>
            <a:ext cx="1280164" cy="400110"/>
          </a:xfrm>
          <a:prstGeom prst="rect">
            <a:avLst/>
          </a:prstGeom>
          <a:solidFill>
            <a:srgbClr val="FF99FF"/>
          </a:solidFill>
        </p:spPr>
        <p:txBody>
          <a:bodyPr wrap="square" rtlCol="0">
            <a:spAutoFit/>
          </a:bodyPr>
          <a:lstStyle/>
          <a:p>
            <a:pPr algn="ctr"/>
            <a:r>
              <a:rPr kumimoji="1" lang="ja-JP" altLang="en-US" sz="2000" dirty="0" smtClean="0"/>
              <a:t>目次へ</a:t>
            </a:r>
            <a:endParaRPr kumimoji="1" lang="ja-JP" altLang="en-US" sz="2000" dirty="0"/>
          </a:p>
        </p:txBody>
      </p:sp>
      <p:sp>
        <p:nvSpPr>
          <p:cNvPr id="26" name="正方形/長方形 25"/>
          <p:cNvSpPr/>
          <p:nvPr/>
        </p:nvSpPr>
        <p:spPr>
          <a:xfrm>
            <a:off x="8394310" y="2760042"/>
            <a:ext cx="3672000" cy="35320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363300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8846089" y="3322102"/>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製品が市場に導入されてから生産が打ち切られて姿を消すまで</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の過程を</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、時間の経過と売上高や利益の増減との関係でとらえたものを何というか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4829248" y="4238732"/>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882898" y="4021702"/>
            <a:ext cx="2259436" cy="2284265"/>
          </a:xfrm>
          <a:prstGeom prst="rect">
            <a:avLst/>
          </a:prstGeom>
          <a:noFill/>
        </p:spPr>
      </p:pic>
      <p:sp>
        <p:nvSpPr>
          <p:cNvPr id="32" name="正方形/長方形 31"/>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製品のライフサイクル</a:t>
            </a:r>
          </a:p>
        </p:txBody>
      </p:sp>
      <p:sp>
        <p:nvSpPr>
          <p:cNvPr id="18" name="正方形/長方形 17"/>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ブランド別評価</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 name="テキスト ボックス 21">
            <a:extLst>
              <a:ext uri="{FF2B5EF4-FFF2-40B4-BE49-F238E27FC236}">
                <a16:creationId xmlns:a16="http://schemas.microsoft.com/office/drawing/2014/main" xmlns="" id="{9CD61D95-697B-4898-8266-A79599CDCE07}"/>
              </a:ext>
            </a:extLst>
          </p:cNvPr>
          <p:cNvSpPr txBox="1"/>
          <p:nvPr/>
        </p:nvSpPr>
        <p:spPr>
          <a:xfrm>
            <a:off x="389066" y="3164116"/>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一つひとつのブランドについて、すべての属性を総合的に評価していく</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方法</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4" name="正方形/長方形 23"/>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トータルマーケティング</a:t>
            </a:r>
          </a:p>
        </p:txBody>
      </p:sp>
      <p:sp>
        <p:nvSpPr>
          <p:cNvPr id="28" name="テキスト ボックス 27">
            <a:extLst>
              <a:ext uri="{FF2B5EF4-FFF2-40B4-BE49-F238E27FC236}">
                <a16:creationId xmlns:a16="http://schemas.microsoft.com/office/drawing/2014/main" xmlns="" id="{9CD61D95-697B-4898-8266-A79599CDCE07}"/>
              </a:ext>
            </a:extLst>
          </p:cNvPr>
          <p:cNvSpPr txBox="1"/>
          <p:nvPr/>
        </p:nvSpPr>
        <p:spPr>
          <a:xfrm>
            <a:off x="4474652" y="2849948"/>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販売部門や製品開発部門といった直接的な関連部門だけでなく、会社的に検討・決定され、推進される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マーケティングのこと。</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88079" y="27682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4310"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Tree>
    <p:extLst>
      <p:ext uri="{BB962C8B-B14F-4D97-AF65-F5344CB8AC3E}">
        <p14:creationId xmlns:p14="http://schemas.microsoft.com/office/powerpoint/2010/main" val="16636502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634100" y="3469468"/>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製品のライフサイクルにおいて、新製品が発売され、市場でまだ十分な評価を受けていない時期を何というか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29</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4829248" y="4238732"/>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9100229" y="4196842"/>
            <a:ext cx="2259436" cy="2284265"/>
          </a:xfrm>
          <a:prstGeom prst="rect">
            <a:avLst/>
          </a:prstGeom>
          <a:noFill/>
        </p:spPr>
      </p:pic>
      <p:sp>
        <p:nvSpPr>
          <p:cNvPr id="32" name="正方形/長方形 31"/>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成熟期</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正方形/長方形 17"/>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導入期</a:t>
            </a:r>
          </a:p>
        </p:txBody>
      </p:sp>
      <p:sp>
        <p:nvSpPr>
          <p:cNvPr id="22" name="テキスト ボックス 21">
            <a:extLst>
              <a:ext uri="{FF2B5EF4-FFF2-40B4-BE49-F238E27FC236}">
                <a16:creationId xmlns:a16="http://schemas.microsoft.com/office/drawing/2014/main" xmlns="" id="{9CD61D95-697B-4898-8266-A79599CDCE07}"/>
              </a:ext>
            </a:extLst>
          </p:cNvPr>
          <p:cNvSpPr txBox="1"/>
          <p:nvPr/>
        </p:nvSpPr>
        <p:spPr>
          <a:xfrm>
            <a:off x="8576206" y="2985789"/>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製品のライフサイクルにおいて、製品の売上高の拡大が頭打ちになり、寡占市場が形成される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時期のこと。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4" name="正方形/長方形 23"/>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成長期</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8" name="テキスト ボックス 27">
            <a:extLst>
              <a:ext uri="{FF2B5EF4-FFF2-40B4-BE49-F238E27FC236}">
                <a16:creationId xmlns:a16="http://schemas.microsoft.com/office/drawing/2014/main" xmlns="" id="{9CD61D95-697B-4898-8266-A79599CDCE07}"/>
              </a:ext>
            </a:extLst>
          </p:cNvPr>
          <p:cNvSpPr txBox="1"/>
          <p:nvPr/>
        </p:nvSpPr>
        <p:spPr>
          <a:xfrm>
            <a:off x="4465127" y="2965736"/>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製品のライフサイクルにおいて、発売された製品が市場に受け入れられ、売上高が急伸していく</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時期のこと。</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88079" y="27682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4310"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Tree>
    <p:extLst>
      <p:ext uri="{BB962C8B-B14F-4D97-AF65-F5344CB8AC3E}">
        <p14:creationId xmlns:p14="http://schemas.microsoft.com/office/powerpoint/2010/main" val="24849662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製品のライフサイクルにおいて、発売された製品が市場に受け入れられ、売上高が急伸していく時期を何というか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30</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869681" y="4242193"/>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4829248" y="4286077"/>
            <a:ext cx="2259436" cy="2284265"/>
          </a:xfrm>
          <a:prstGeom prst="rect">
            <a:avLst/>
          </a:prstGeom>
          <a:noFill/>
        </p:spPr>
      </p:pic>
      <p:sp>
        <p:nvSpPr>
          <p:cNvPr id="32" name="正方形/長方形 31"/>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成長期</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正方形/長方形 17"/>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成熟期</a:t>
            </a:r>
          </a:p>
        </p:txBody>
      </p:sp>
      <p:sp>
        <p:nvSpPr>
          <p:cNvPr id="22" name="テキスト ボックス 21">
            <a:extLst>
              <a:ext uri="{FF2B5EF4-FFF2-40B4-BE49-F238E27FC236}">
                <a16:creationId xmlns:a16="http://schemas.microsoft.com/office/drawing/2014/main" xmlns="" id="{9CD61D95-697B-4898-8266-A79599CDCE07}"/>
              </a:ext>
            </a:extLst>
          </p:cNvPr>
          <p:cNvSpPr txBox="1"/>
          <p:nvPr/>
        </p:nvSpPr>
        <p:spPr>
          <a:xfrm>
            <a:off x="389066" y="3011087"/>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製品のライフサイクルにおいて、製品の売上高の拡大が頭打ちになり、寡占市場が形成される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時期のこと。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4" name="正方形/長方形 23"/>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オピニオンリーダー</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8" name="テキスト ボックス 27">
            <a:extLst>
              <a:ext uri="{FF2B5EF4-FFF2-40B4-BE49-F238E27FC236}">
                <a16:creationId xmlns:a16="http://schemas.microsoft.com/office/drawing/2014/main" xmlns="" id="{9CD61D95-697B-4898-8266-A79599CDCE07}"/>
              </a:ext>
            </a:extLst>
          </p:cNvPr>
          <p:cNvSpPr txBox="1"/>
          <p:nvPr/>
        </p:nvSpPr>
        <p:spPr>
          <a:xfrm>
            <a:off x="4465127" y="3119624"/>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同質的な集団のなかにあって、特定の問題についてクチコミの中心になるような</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人</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88079" y="27682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710084" y="3219906"/>
            <a:ext cx="3040452" cy="3073863"/>
          </a:xfrm>
          <a:prstGeom prst="rect">
            <a:avLst/>
          </a:prstGeom>
          <a:noFill/>
        </p:spPr>
      </p:pic>
      <p:sp>
        <p:nvSpPr>
          <p:cNvPr id="26" name="正方形/長方形 25"/>
          <p:cNvSpPr/>
          <p:nvPr/>
        </p:nvSpPr>
        <p:spPr>
          <a:xfrm>
            <a:off x="8394310"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Tree>
    <p:extLst>
      <p:ext uri="{BB962C8B-B14F-4D97-AF65-F5344CB8AC3E}">
        <p14:creationId xmlns:p14="http://schemas.microsoft.com/office/powerpoint/2010/main" val="31426382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8710084" y="3383693"/>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製品のライフサイクルにおいて、製品の売上高の拡大が頭打ちになり、寡占市場が形成される時期を何というか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31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4829248" y="4238732"/>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725557" y="4173291"/>
            <a:ext cx="2259436" cy="2284265"/>
          </a:xfrm>
          <a:prstGeom prst="rect">
            <a:avLst/>
          </a:prstGeom>
          <a:noFill/>
        </p:spPr>
      </p:pic>
      <p:sp>
        <p:nvSpPr>
          <p:cNvPr id="32" name="正方形/長方形 31"/>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成熟期</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正方形/長方形 17"/>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衰退期</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4" name="正方形/長方形 23"/>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成長期</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8" name="テキスト ボックス 27">
            <a:extLst>
              <a:ext uri="{FF2B5EF4-FFF2-40B4-BE49-F238E27FC236}">
                <a16:creationId xmlns:a16="http://schemas.microsoft.com/office/drawing/2014/main" xmlns="" id="{9CD61D95-697B-4898-8266-A79599CDCE07}"/>
              </a:ext>
            </a:extLst>
          </p:cNvPr>
          <p:cNvSpPr txBox="1"/>
          <p:nvPr/>
        </p:nvSpPr>
        <p:spPr>
          <a:xfrm>
            <a:off x="4465127" y="2965736"/>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製品のライフサイクルにおいて、発売された製品が市場に受け入れられ、売上高が急伸していく</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時期のこと。</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389066" y="2943003"/>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製品のライフサイクルにおいて、売上高も利益も減少し、生産や販売の継続が困難になってくる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時期</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88079" y="27682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4310"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9" name="対角する 2 つの角を切り取った四角形 18"/>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Tree>
    <p:extLst>
      <p:ext uri="{BB962C8B-B14F-4D97-AF65-F5344CB8AC3E}">
        <p14:creationId xmlns:p14="http://schemas.microsoft.com/office/powerpoint/2010/main" val="29488602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製品のライフサイクルにおいて、売上高も利益も減少し、生産や販売の継続が困難になってくる時期を何というか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32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829248" y="4238732"/>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183757" y="4173290"/>
            <a:ext cx="2259436" cy="2284265"/>
          </a:xfrm>
          <a:prstGeom prst="rect">
            <a:avLst/>
          </a:prstGeom>
          <a:noFill/>
        </p:spPr>
      </p:pic>
      <p:sp>
        <p:nvSpPr>
          <p:cNvPr id="32" name="正方形/長方形 31"/>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成長期</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正方形/長方形 17"/>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衰退期</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4" name="正方形/長方形 23"/>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成熟期</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8" name="テキスト ボックス 27">
            <a:extLst>
              <a:ext uri="{FF2B5EF4-FFF2-40B4-BE49-F238E27FC236}">
                <a16:creationId xmlns:a16="http://schemas.microsoft.com/office/drawing/2014/main" xmlns="" id="{9CD61D95-697B-4898-8266-A79599CDCE07}"/>
              </a:ext>
            </a:extLst>
          </p:cNvPr>
          <p:cNvSpPr txBox="1"/>
          <p:nvPr/>
        </p:nvSpPr>
        <p:spPr>
          <a:xfrm>
            <a:off x="8579059" y="3007626"/>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製品のライフサイクルにおいて、発売された製品が市場に受け入れられ、売上高が急伸していく</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時期のこと。</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4474652" y="2941962"/>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製品のライフサイクルにおいて、売上高も利益も減少し、生産や販売の継続が困難になってくる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時期</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631003" y="3241961"/>
            <a:ext cx="3040452" cy="3073863"/>
          </a:xfrm>
          <a:prstGeom prst="rect">
            <a:avLst/>
          </a:prstGeom>
          <a:noFill/>
        </p:spPr>
      </p:pic>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88079" y="27682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4310"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9" name="対角する 2 つの角を切り取った四角形 18"/>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Tree>
    <p:extLst>
      <p:ext uri="{BB962C8B-B14F-4D97-AF65-F5344CB8AC3E}">
        <p14:creationId xmlns:p14="http://schemas.microsoft.com/office/powerpoint/2010/main" val="11157227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631003" y="3241961"/>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に関する情報</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感度が高く、新製品を最も早く試してみようとする冒険心のある顧客層、またはマニア的な特殊な顧客層を何というか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33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4829248" y="4238732"/>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9183757" y="4173290"/>
            <a:ext cx="2259436" cy="2284265"/>
          </a:xfrm>
          <a:prstGeom prst="rect">
            <a:avLst/>
          </a:prstGeom>
          <a:noFill/>
        </p:spPr>
      </p:pic>
      <p:sp>
        <p:nvSpPr>
          <p:cNvPr id="32" name="正方形/長方形 31"/>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オピニオンリーダー</a:t>
            </a:r>
          </a:p>
        </p:txBody>
      </p:sp>
      <p:sp>
        <p:nvSpPr>
          <p:cNvPr id="18" name="正方形/長方形 17"/>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革新的採用者</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4" name="正方形/長方形 23"/>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早期採用者</a:t>
            </a: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4474652" y="2788074"/>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単なる目新しさだけでなく、これまでの商品にはない新しい便益に着目して新製品を使おうとする、社会的影響力の大きい</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顧客層</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9" name="テキスト ボックス 18">
            <a:extLst>
              <a:ext uri="{FF2B5EF4-FFF2-40B4-BE49-F238E27FC236}">
                <a16:creationId xmlns:a16="http://schemas.microsoft.com/office/drawing/2014/main" xmlns="" id="{9CD61D95-697B-4898-8266-A79599CDCE07}"/>
              </a:ext>
            </a:extLst>
          </p:cNvPr>
          <p:cNvSpPr txBox="1"/>
          <p:nvPr/>
        </p:nvSpPr>
        <p:spPr>
          <a:xfrm>
            <a:off x="8576206" y="295631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同質的な集団のなかにあって、特定の問題についてクチコミの中心になるような</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人</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88079" y="27682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4310"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0" name="対角する 2 つの角を切り取った四角形 19"/>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Tree>
    <p:extLst>
      <p:ext uri="{BB962C8B-B14F-4D97-AF65-F5344CB8AC3E}">
        <p14:creationId xmlns:p14="http://schemas.microsoft.com/office/powerpoint/2010/main" val="33253004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単なる目新しさだけでなく、これまでの商品にはない新しい便益に着目して新製品を使おうとする、社会的影響力の大きい顧客層を何というか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34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869681" y="3879643"/>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183757" y="4173290"/>
            <a:ext cx="2259436" cy="2284265"/>
          </a:xfrm>
          <a:prstGeom prst="rect">
            <a:avLst/>
          </a:prstGeom>
          <a:noFill/>
        </p:spPr>
      </p:pic>
      <p:sp>
        <p:nvSpPr>
          <p:cNvPr id="32" name="正方形/長方形 31"/>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採用遅滞者</a:t>
            </a:r>
          </a:p>
        </p:txBody>
      </p:sp>
      <p:sp>
        <p:nvSpPr>
          <p:cNvPr id="18" name="正方形/長方形 17"/>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オピニオンリーダー</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4" name="正方形/長方形 23"/>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早期採用者</a:t>
            </a:r>
          </a:p>
        </p:txBody>
      </p:sp>
      <p:sp>
        <p:nvSpPr>
          <p:cNvPr id="19" name="テキスト ボックス 18">
            <a:extLst>
              <a:ext uri="{FF2B5EF4-FFF2-40B4-BE49-F238E27FC236}">
                <a16:creationId xmlns:a16="http://schemas.microsoft.com/office/drawing/2014/main" xmlns="" id="{9CD61D95-697B-4898-8266-A79599CDCE07}"/>
              </a:ext>
            </a:extLst>
          </p:cNvPr>
          <p:cNvSpPr txBox="1"/>
          <p:nvPr/>
        </p:nvSpPr>
        <p:spPr>
          <a:xfrm>
            <a:off x="392296" y="295631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同質的な集団のなかにあって、特定の問題についてクチコミの中心になるような</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人</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0" name="テキスト ボックス 19">
            <a:extLst>
              <a:ext uri="{FF2B5EF4-FFF2-40B4-BE49-F238E27FC236}">
                <a16:creationId xmlns:a16="http://schemas.microsoft.com/office/drawing/2014/main" xmlns="" id="{9CD61D95-697B-4898-8266-A79599CDCE07}"/>
              </a:ext>
            </a:extLst>
          </p:cNvPr>
          <p:cNvSpPr txBox="1"/>
          <p:nvPr/>
        </p:nvSpPr>
        <p:spPr>
          <a:xfrm>
            <a:off x="8579059" y="295631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伝統にしばられ、新しい技術を拒否するような保守的な</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顧客層</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03853" y="3417978"/>
            <a:ext cx="3040452" cy="3073863"/>
          </a:xfrm>
          <a:prstGeom prst="rect">
            <a:avLst/>
          </a:prstGeom>
          <a:noFill/>
        </p:spPr>
      </p:pic>
      <p:sp>
        <p:nvSpPr>
          <p:cNvPr id="25" name="正方形/長方形 24"/>
          <p:cNvSpPr/>
          <p:nvPr/>
        </p:nvSpPr>
        <p:spPr>
          <a:xfrm>
            <a:off x="4288079" y="27682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4310"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Tree>
    <p:extLst>
      <p:ext uri="{BB962C8B-B14F-4D97-AF65-F5344CB8AC3E}">
        <p14:creationId xmlns:p14="http://schemas.microsoft.com/office/powerpoint/2010/main" val="15638865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すでにある程度の人々が採用し、評判のよい商品について</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、遅れを</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とりたくないと考え、流行に</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あわせようとする顧客層を何というか。</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35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829248" y="4238732"/>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183757" y="4173290"/>
            <a:ext cx="2259436" cy="2284265"/>
          </a:xfrm>
          <a:prstGeom prst="rect">
            <a:avLst/>
          </a:prstGeom>
          <a:noFill/>
        </p:spPr>
      </p:pic>
      <p:sp>
        <p:nvSpPr>
          <p:cNvPr id="32" name="正方形/長方形 31"/>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採用遅滞者</a:t>
            </a:r>
          </a:p>
        </p:txBody>
      </p:sp>
      <p:sp>
        <p:nvSpPr>
          <p:cNvPr id="18" name="正方形/長方形 17"/>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CN"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前期多数追随者</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4" name="正方形/長方形 23"/>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CN"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後期多数追随者</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4474652" y="2941962"/>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多くの人々の購買行動をみて、不確定な要素がなくなってから採用しようとする、かなり用心深い</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顧客層</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0" name="テキスト ボックス 19">
            <a:extLst>
              <a:ext uri="{FF2B5EF4-FFF2-40B4-BE49-F238E27FC236}">
                <a16:creationId xmlns:a16="http://schemas.microsoft.com/office/drawing/2014/main" xmlns="" id="{9CD61D95-697B-4898-8266-A79599CDCE07}"/>
              </a:ext>
            </a:extLst>
          </p:cNvPr>
          <p:cNvSpPr txBox="1"/>
          <p:nvPr/>
        </p:nvSpPr>
        <p:spPr>
          <a:xfrm>
            <a:off x="8579059" y="295631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伝統にしばられ、新しい技術を拒否するような保守的な</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顧客層</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631003" y="3241961"/>
            <a:ext cx="3040452" cy="3073863"/>
          </a:xfrm>
          <a:prstGeom prst="rect">
            <a:avLst/>
          </a:prstGeom>
          <a:noFill/>
        </p:spPr>
      </p:pic>
      <p:sp>
        <p:nvSpPr>
          <p:cNvPr id="25" name="正方形/長方形 24"/>
          <p:cNvSpPr/>
          <p:nvPr/>
        </p:nvSpPr>
        <p:spPr>
          <a:xfrm>
            <a:off x="4288079" y="27682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4310"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9" name="対角する 2 つの角を切り取った四角形 18"/>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Tree>
    <p:extLst>
      <p:ext uri="{BB962C8B-B14F-4D97-AF65-F5344CB8AC3E}">
        <p14:creationId xmlns:p14="http://schemas.microsoft.com/office/powerpoint/2010/main" val="39272057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5" grpId="0" animBg="1"/>
      <p:bldP spid="27"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13686" y="631099"/>
            <a:ext cx="11309102" cy="172354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終戦後</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10</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年が経過した</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1955</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年から、第一次石油危機が起こって経済が混乱した</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1973</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年までの間、わが国の経済は年率平均で約</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10</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％の実質経済成長を記録したが、これを何というか。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407240" y="245604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デフレ経済</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698769" y="4197783"/>
            <a:ext cx="2023389" cy="2045624"/>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555981" y="4475097"/>
            <a:ext cx="2098207" cy="2121264"/>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29884" y="3405801"/>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417285" y="3129866"/>
            <a:ext cx="3653025" cy="1384995"/>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1990</a:t>
            </a: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年代以降、企業は投資を手控え、消費者は節約志向に走った結果、通貨価値は高まるが、需要を減少して物価が下がり気味になること。</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309920" y="3129866"/>
            <a:ext cx="3653025" cy="141577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1986</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年（昭和</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12</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月から</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1991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年（平成</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月までの</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か月間に、日本で起こった資産価格の上昇と好景気、およびそれに付随して起こった社会現象</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27" name="正方形/長方形 26"/>
          <p:cNvSpPr/>
          <p:nvPr/>
        </p:nvSpPr>
        <p:spPr>
          <a:xfrm>
            <a:off x="4309920" y="245604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バブル景気</a:t>
            </a:r>
          </a:p>
        </p:txBody>
      </p:sp>
      <p:sp>
        <p:nvSpPr>
          <p:cNvPr id="29" name="正方形/長方形 28"/>
          <p:cNvSpPr/>
          <p:nvPr/>
        </p:nvSpPr>
        <p:spPr>
          <a:xfrm>
            <a:off x="212600" y="2435156"/>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高度経済成長</a:t>
            </a:r>
          </a:p>
        </p:txBody>
      </p:sp>
      <p:sp>
        <p:nvSpPr>
          <p:cNvPr id="26" name="正方形/長方形 25"/>
          <p:cNvSpPr/>
          <p:nvPr/>
        </p:nvSpPr>
        <p:spPr>
          <a:xfrm>
            <a:off x="8407240" y="300758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309920" y="300758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15870" y="300758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827216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4603853" y="3557515"/>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多くの人々の購買行動をみて、不確定な要素がなくなってから採用しようとする、かなり用心深い顧客層を何というか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36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869681" y="4129403"/>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9183757" y="4173290"/>
            <a:ext cx="2259436" cy="2284265"/>
          </a:xfrm>
          <a:prstGeom prst="rect">
            <a:avLst/>
          </a:prstGeom>
          <a:noFill/>
        </p:spPr>
      </p:pic>
      <p:sp>
        <p:nvSpPr>
          <p:cNvPr id="32" name="正方形/長方形 31"/>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採用遅滞者</a:t>
            </a:r>
          </a:p>
        </p:txBody>
      </p:sp>
      <p:sp>
        <p:nvSpPr>
          <p:cNvPr id="18" name="正方形/長方形 17"/>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オピニオンリーダー</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4" name="正方形/長方形 23"/>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CN"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後期多数追随者</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 name="テキスト ボックス 19">
            <a:extLst>
              <a:ext uri="{FF2B5EF4-FFF2-40B4-BE49-F238E27FC236}">
                <a16:creationId xmlns:a16="http://schemas.microsoft.com/office/drawing/2014/main" xmlns="" id="{9CD61D95-697B-4898-8266-A79599CDCE07}"/>
              </a:ext>
            </a:extLst>
          </p:cNvPr>
          <p:cNvSpPr txBox="1"/>
          <p:nvPr/>
        </p:nvSpPr>
        <p:spPr>
          <a:xfrm>
            <a:off x="8579059" y="295631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伝統にしばられ、新しい技術を拒否するような保守的な</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顧客層</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1" name="テキスト ボックス 20">
            <a:extLst>
              <a:ext uri="{FF2B5EF4-FFF2-40B4-BE49-F238E27FC236}">
                <a16:creationId xmlns:a16="http://schemas.microsoft.com/office/drawing/2014/main" xmlns="" id="{9CD61D95-697B-4898-8266-A79599CDCE07}"/>
              </a:ext>
            </a:extLst>
          </p:cNvPr>
          <p:cNvSpPr txBox="1"/>
          <p:nvPr/>
        </p:nvSpPr>
        <p:spPr>
          <a:xfrm>
            <a:off x="392296" y="295631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同質的な集団のなかにあって、特定の問題についてクチコミの中心になるような</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人</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88079" y="27682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4310"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Tree>
    <p:extLst>
      <p:ext uri="{BB962C8B-B14F-4D97-AF65-F5344CB8AC3E}">
        <p14:creationId xmlns:p14="http://schemas.microsoft.com/office/powerpoint/2010/main" val="18189571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8710084" y="3431066"/>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伝統にしばられ、新しい技術を拒否するような保守的な顧客層を何というか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37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869681" y="4129403"/>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4994361" y="4129403"/>
            <a:ext cx="2259436" cy="2284265"/>
          </a:xfrm>
          <a:prstGeom prst="rect">
            <a:avLst/>
          </a:prstGeom>
          <a:noFill/>
        </p:spPr>
      </p:pic>
      <p:sp>
        <p:nvSpPr>
          <p:cNvPr id="32" name="正方形/長方形 31"/>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採用遅滞者</a:t>
            </a:r>
          </a:p>
        </p:txBody>
      </p:sp>
      <p:sp>
        <p:nvSpPr>
          <p:cNvPr id="17" name="正方形/長方形 16"/>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CN"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後期多数追随者</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テキスト ボックス 18">
            <a:extLst>
              <a:ext uri="{FF2B5EF4-FFF2-40B4-BE49-F238E27FC236}">
                <a16:creationId xmlns:a16="http://schemas.microsoft.com/office/drawing/2014/main" xmlns="" id="{9CD61D95-697B-4898-8266-A79599CDCE07}"/>
              </a:ext>
            </a:extLst>
          </p:cNvPr>
          <p:cNvSpPr txBox="1"/>
          <p:nvPr/>
        </p:nvSpPr>
        <p:spPr>
          <a:xfrm>
            <a:off x="4474652" y="2941962"/>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多くの人々の購買行動をみて、不確定な要素がなくなってから採用しようとする、かなり用心深い</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顧客層</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2" name="テキスト ボックス 21">
            <a:extLst>
              <a:ext uri="{FF2B5EF4-FFF2-40B4-BE49-F238E27FC236}">
                <a16:creationId xmlns:a16="http://schemas.microsoft.com/office/drawing/2014/main" xmlns="" id="{9CD61D95-697B-4898-8266-A79599CDCE07}"/>
              </a:ext>
            </a:extLst>
          </p:cNvPr>
          <p:cNvSpPr txBox="1"/>
          <p:nvPr/>
        </p:nvSpPr>
        <p:spPr>
          <a:xfrm>
            <a:off x="328181" y="2964358"/>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商品に使用上の快楽や所有の喜びといった主観的で感覚的なものを求める購買動機の総称。</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8" name="正方形/長方形 27"/>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感情的購買動機</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88079" y="27682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4310"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対角する 2 つの角を切り取った四角形 17"/>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Tree>
    <p:extLst>
      <p:ext uri="{BB962C8B-B14F-4D97-AF65-F5344CB8AC3E}">
        <p14:creationId xmlns:p14="http://schemas.microsoft.com/office/powerpoint/2010/main" val="12162030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同質的な集団のなかにあって、特定の問題についてクチコミの中心になるような人を何というか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38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869681" y="4129403"/>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199083" y="4248382"/>
            <a:ext cx="2035680" cy="2058050"/>
          </a:xfrm>
          <a:prstGeom prst="rect">
            <a:avLst/>
          </a:prstGeom>
          <a:noFill/>
        </p:spPr>
      </p:pic>
      <p:sp>
        <p:nvSpPr>
          <p:cNvPr id="32" name="正方形/長方形 31"/>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早期採用者</a:t>
            </a:r>
          </a:p>
        </p:txBody>
      </p:sp>
      <p:sp>
        <p:nvSpPr>
          <p:cNvPr id="17" name="正方形/長方形 16"/>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オピニオンリーダー</a:t>
            </a:r>
          </a:p>
        </p:txBody>
      </p:sp>
      <p:sp>
        <p:nvSpPr>
          <p:cNvPr id="22" name="テキスト ボックス 21">
            <a:extLst>
              <a:ext uri="{FF2B5EF4-FFF2-40B4-BE49-F238E27FC236}">
                <a16:creationId xmlns:a16="http://schemas.microsoft.com/office/drawing/2014/main" xmlns="" id="{9CD61D95-697B-4898-8266-A79599CDCE07}"/>
              </a:ext>
            </a:extLst>
          </p:cNvPr>
          <p:cNvSpPr txBox="1"/>
          <p:nvPr/>
        </p:nvSpPr>
        <p:spPr>
          <a:xfrm>
            <a:off x="328181" y="3118246"/>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ある問題の解決に向けて、個々の商品がもたらす結果の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28" name="正方形/長方形 27"/>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便益</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576206" y="2810469"/>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単なる目新しさだけでなく、これまでの商品にはない新しい便益に着目して新製品を使おうとする、社会的影響力の大きい</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顧客層</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03853" y="3356397"/>
            <a:ext cx="3040452" cy="3073863"/>
          </a:xfrm>
          <a:prstGeom prst="rect">
            <a:avLst/>
          </a:prstGeom>
          <a:noFill/>
        </p:spPr>
      </p:pic>
      <p:sp>
        <p:nvSpPr>
          <p:cNvPr id="25" name="正方形/長方形 24"/>
          <p:cNvSpPr/>
          <p:nvPr/>
        </p:nvSpPr>
        <p:spPr>
          <a:xfrm>
            <a:off x="4288079" y="27682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9" name="対角する 2 つの角を切り取った四角形 18"/>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
        <p:nvSpPr>
          <p:cNvPr id="20" name="テキスト ボックス 19">
            <a:hlinkClick r:id="rId5" action="ppaction://hlinksldjump"/>
          </p:cNvPr>
          <p:cNvSpPr txBox="1"/>
          <p:nvPr/>
        </p:nvSpPr>
        <p:spPr>
          <a:xfrm>
            <a:off x="10621868" y="6373374"/>
            <a:ext cx="1280164" cy="400110"/>
          </a:xfrm>
          <a:prstGeom prst="rect">
            <a:avLst/>
          </a:prstGeom>
          <a:solidFill>
            <a:srgbClr val="FF99FF"/>
          </a:solidFill>
        </p:spPr>
        <p:txBody>
          <a:bodyPr wrap="square" rtlCol="0">
            <a:spAutoFit/>
          </a:bodyPr>
          <a:lstStyle/>
          <a:p>
            <a:pPr algn="ctr"/>
            <a:r>
              <a:rPr kumimoji="1" lang="ja-JP" altLang="en-US" sz="2000" dirty="0" smtClean="0"/>
              <a:t>目次へ</a:t>
            </a:r>
            <a:endParaRPr kumimoji="1" lang="ja-JP" altLang="en-US" sz="2000" dirty="0"/>
          </a:p>
        </p:txBody>
      </p:sp>
      <p:sp>
        <p:nvSpPr>
          <p:cNvPr id="26" name="正方形/長方形 25"/>
          <p:cNvSpPr/>
          <p:nvPr/>
        </p:nvSpPr>
        <p:spPr>
          <a:xfrm>
            <a:off x="8394310" y="2760041"/>
            <a:ext cx="3672000" cy="34825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051516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企業の積極的な意思を反映し、活動の起点となる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計画を販売計画というが、それ</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を策定するために、将来の一定期間に実現が可能な売上高を見積もること</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782134" y="45591"/>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Ⅳ</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販売計画</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869681" y="4129403"/>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4994361" y="4225601"/>
            <a:ext cx="2259436" cy="2284265"/>
          </a:xfrm>
          <a:prstGeom prst="rect">
            <a:avLst/>
          </a:prstGeom>
          <a:noFill/>
        </p:spPr>
      </p:pic>
      <p:sp>
        <p:nvSpPr>
          <p:cNvPr id="32" name="正方形/長方形 31"/>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販売予測</a:t>
            </a:r>
          </a:p>
        </p:txBody>
      </p:sp>
      <p:sp>
        <p:nvSpPr>
          <p:cNvPr id="17" name="正方形/長方形 16"/>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トータルマーケティング</a:t>
            </a:r>
          </a:p>
        </p:txBody>
      </p:sp>
      <p:sp>
        <p:nvSpPr>
          <p:cNvPr id="22" name="テキスト ボックス 21">
            <a:extLst>
              <a:ext uri="{FF2B5EF4-FFF2-40B4-BE49-F238E27FC236}">
                <a16:creationId xmlns:a16="http://schemas.microsoft.com/office/drawing/2014/main" xmlns="" id="{9CD61D95-697B-4898-8266-A79599CDCE07}"/>
              </a:ext>
            </a:extLst>
          </p:cNvPr>
          <p:cNvSpPr txBox="1"/>
          <p:nvPr/>
        </p:nvSpPr>
        <p:spPr>
          <a:xfrm>
            <a:off x="328181" y="3118246"/>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売上目標高とそれを達成するための方策を金額で見積もった</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もののこと。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8" name="正方形/長方形 27"/>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販売予算</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テキスト ボックス 18">
            <a:extLst>
              <a:ext uri="{FF2B5EF4-FFF2-40B4-BE49-F238E27FC236}">
                <a16:creationId xmlns:a16="http://schemas.microsoft.com/office/drawing/2014/main" xmlns="" id="{9CD61D95-697B-4898-8266-A79599CDCE07}"/>
              </a:ext>
            </a:extLst>
          </p:cNvPr>
          <p:cNvSpPr txBox="1"/>
          <p:nvPr/>
        </p:nvSpPr>
        <p:spPr>
          <a:xfrm>
            <a:off x="4352883" y="2770881"/>
            <a:ext cx="3429251"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販売部門や製品開発部門といった直接的な関連部門だけでなく、会社的に検討・決定され、推進される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マーケティングのこと。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86251" y="2752155"/>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710084" y="3150253"/>
            <a:ext cx="3040452" cy="3073863"/>
          </a:xfrm>
          <a:prstGeom prst="rect">
            <a:avLst/>
          </a:prstGeom>
          <a:noFill/>
        </p:spPr>
      </p:pic>
      <p:sp>
        <p:nvSpPr>
          <p:cNvPr id="26" name="正方形/長方形 25"/>
          <p:cNvSpPr/>
          <p:nvPr/>
        </p:nvSpPr>
        <p:spPr>
          <a:xfrm>
            <a:off x="8394310"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057061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525811" y="3350277"/>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顧客・販売員・取引先などの意見を聴取し分析して、将来の売上高を予測する方法を何というか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8945330" y="4052104"/>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4994361" y="4225601"/>
            <a:ext cx="2259436" cy="2284265"/>
          </a:xfrm>
          <a:prstGeom prst="rect">
            <a:avLst/>
          </a:prstGeom>
          <a:noFill/>
        </p:spPr>
      </p:pic>
      <p:sp>
        <p:nvSpPr>
          <p:cNvPr id="32" name="正方形/長方形 31"/>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販売統制</a:t>
            </a:r>
          </a:p>
        </p:txBody>
      </p:sp>
      <p:sp>
        <p:nvSpPr>
          <p:cNvPr id="17" name="正方形/長方形 16"/>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市場指数法</a:t>
            </a:r>
          </a:p>
        </p:txBody>
      </p:sp>
      <p:sp>
        <p:nvSpPr>
          <p:cNvPr id="22" name="テキスト ボックス 21">
            <a:extLst>
              <a:ext uri="{FF2B5EF4-FFF2-40B4-BE49-F238E27FC236}">
                <a16:creationId xmlns:a16="http://schemas.microsoft.com/office/drawing/2014/main" xmlns="" id="{9CD61D95-697B-4898-8266-A79599CDCE07}"/>
              </a:ext>
            </a:extLst>
          </p:cNvPr>
          <p:cNvSpPr txBox="1"/>
          <p:nvPr/>
        </p:nvSpPr>
        <p:spPr>
          <a:xfrm>
            <a:off x="8541446" y="2888613"/>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さまざまな販売割当が着実に達成されるよう、販売活動を管理・修正する活動の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8" name="正方形/長方形 27"/>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意見収集法</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テキスト ボックス 18">
            <a:extLst>
              <a:ext uri="{FF2B5EF4-FFF2-40B4-BE49-F238E27FC236}">
                <a16:creationId xmlns:a16="http://schemas.microsoft.com/office/drawing/2014/main" xmlns="" id="{9CD61D95-697B-4898-8266-A79599CDCE07}"/>
              </a:ext>
            </a:extLst>
          </p:cNvPr>
          <p:cNvSpPr txBox="1"/>
          <p:nvPr/>
        </p:nvSpPr>
        <p:spPr>
          <a:xfrm>
            <a:off x="4409453" y="2889207"/>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商品の需要量に影響を与えると考えられる要素を指数で示し、それを用いて将来の売上高を予測する方法の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86251" y="2752155"/>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4310"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対角する 2 つの角を切り取った四角形 17"/>
          <p:cNvSpPr/>
          <p:nvPr/>
        </p:nvSpPr>
        <p:spPr>
          <a:xfrm>
            <a:off x="7782134" y="45591"/>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Ⅳ</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販売計画</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999163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4605255" y="3075294"/>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時系列分析法の一種で、過去の販売実績にもとづいて将来の売上高を予測する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方法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ことを何というか。</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8945330" y="4252129"/>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725557" y="4305806"/>
            <a:ext cx="2259436" cy="2284265"/>
          </a:xfrm>
          <a:prstGeom prst="rect">
            <a:avLst/>
          </a:prstGeom>
          <a:noFill/>
        </p:spPr>
      </p:pic>
      <p:sp>
        <p:nvSpPr>
          <p:cNvPr id="17" name="正方形/長方形 16"/>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売上高実績法</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328181" y="3118246"/>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売上目標高とそれを達成するための方策を金額で見積もった</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もののこと。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0" name="正方形/長方形 19"/>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販売予算</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 name="正方形/長方形 20"/>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早期採用者</a:t>
            </a:r>
          </a:p>
        </p:txBody>
      </p:sp>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576206" y="2810469"/>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単なる目新しさだけでなく、これまでの商品にはない新しい便益に着目して新製品を使おうとする、社会的影響力の大きい</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顧客層</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88079" y="27682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4310"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対角する 2 つの角を切り取った四角形 15"/>
          <p:cNvSpPr/>
          <p:nvPr/>
        </p:nvSpPr>
        <p:spPr>
          <a:xfrm>
            <a:off x="7782134" y="45591"/>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Ⅳ</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販売計画</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125926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8846089" y="3118246"/>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商品の需要量に影響を与えると考えられる要素を指数で示し、それを用いて将来の売上高を予測する方法を何というか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725557" y="4305806"/>
            <a:ext cx="2259436" cy="2284265"/>
          </a:xfrm>
          <a:prstGeom prst="rect">
            <a:avLst/>
          </a:prstGeom>
          <a:noFill/>
        </p:spPr>
      </p:pic>
      <p:sp>
        <p:nvSpPr>
          <p:cNvPr id="17" name="正方形/長方形 16"/>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売上高実績法</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0" name="正方形/長方形 19"/>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販売予算</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 name="正方形/長方形 20"/>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市場指数法</a:t>
            </a:r>
          </a:p>
        </p:txBody>
      </p:sp>
      <p:sp>
        <p:nvSpPr>
          <p:cNvPr id="19" name="テキスト ボックス 18">
            <a:extLst>
              <a:ext uri="{FF2B5EF4-FFF2-40B4-BE49-F238E27FC236}">
                <a16:creationId xmlns:a16="http://schemas.microsoft.com/office/drawing/2014/main" xmlns="" id="{9CD61D95-697B-4898-8266-A79599CDCE07}"/>
              </a:ext>
            </a:extLst>
          </p:cNvPr>
          <p:cNvSpPr txBox="1"/>
          <p:nvPr/>
        </p:nvSpPr>
        <p:spPr>
          <a:xfrm>
            <a:off x="4352883" y="2938759"/>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時系列分析法の一種で、過去の販売実績にもとづいて将来の売上高を予測する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方法のこと。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8" name="正方形/長方形 27"/>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情報の内部探索</a:t>
            </a:r>
          </a:p>
        </p:txBody>
      </p:sp>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392296" y="2936817"/>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消費者自身の内部にたくわえられた情報、すなわち記憶している商品知識に対する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探索</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4" cstate="print"/>
          <a:srcRect/>
          <a:stretch>
            <a:fillRect/>
          </a:stretch>
        </p:blipFill>
        <p:spPr bwMode="auto">
          <a:xfrm>
            <a:off x="4697180" y="4261920"/>
            <a:ext cx="2346252" cy="2372035"/>
          </a:xfrm>
          <a:prstGeom prst="rect">
            <a:avLst/>
          </a:prstGeom>
          <a:noFill/>
        </p:spPr>
      </p:pic>
      <p:sp>
        <p:nvSpPr>
          <p:cNvPr id="25" name="正方形/長方形 24"/>
          <p:cNvSpPr/>
          <p:nvPr/>
        </p:nvSpPr>
        <p:spPr>
          <a:xfrm>
            <a:off x="4288079" y="27682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4310"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対角する 2 つの角を切り取った四角形 17"/>
          <p:cNvSpPr/>
          <p:nvPr/>
        </p:nvSpPr>
        <p:spPr>
          <a:xfrm>
            <a:off x="7782134" y="45591"/>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Ⅳ</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販売計画</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995396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8846089" y="3118246"/>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販売予測によって見積もられた「これだけは売れるだろう」という</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数値を何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725557" y="4305806"/>
            <a:ext cx="2259436" cy="2284265"/>
          </a:xfrm>
          <a:prstGeom prst="rect">
            <a:avLst/>
          </a:prstGeom>
          <a:noFill/>
        </p:spPr>
      </p:pic>
      <p:sp>
        <p:nvSpPr>
          <p:cNvPr id="21" name="正方形/長方形 20"/>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売上見込高</a:t>
            </a:r>
          </a:p>
        </p:txBody>
      </p:sp>
      <p:sp>
        <p:nvSpPr>
          <p:cNvPr id="18" name="正方形/長方形 17"/>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販売予算</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 name="テキスト ボックス 21">
            <a:extLst>
              <a:ext uri="{FF2B5EF4-FFF2-40B4-BE49-F238E27FC236}">
                <a16:creationId xmlns:a16="http://schemas.microsoft.com/office/drawing/2014/main" xmlns="" id="{9CD61D95-697B-4898-8266-A79599CDCE07}"/>
              </a:ext>
            </a:extLst>
          </p:cNvPr>
          <p:cNvSpPr txBox="1"/>
          <p:nvPr/>
        </p:nvSpPr>
        <p:spPr>
          <a:xfrm>
            <a:off x="4352883" y="3078657"/>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売上目標高とそれを達成するための方策を金額で見積もったもの。</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4" name="正方形/長方形 23"/>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売上目標高</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3" name="テキスト ボックス 32">
            <a:extLst>
              <a:ext uri="{FF2B5EF4-FFF2-40B4-BE49-F238E27FC236}">
                <a16:creationId xmlns:a16="http://schemas.microsoft.com/office/drawing/2014/main" xmlns="" id="{9CD61D95-697B-4898-8266-A79599CDCE07}"/>
              </a:ext>
            </a:extLst>
          </p:cNvPr>
          <p:cNvSpPr txBox="1"/>
          <p:nvPr/>
        </p:nvSpPr>
        <p:spPr>
          <a:xfrm>
            <a:off x="392296" y="295631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販売計画の出発点となる「これだけは売りたい」という数値のこと。</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20680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4" cstate="print"/>
          <a:srcRect/>
          <a:stretch>
            <a:fillRect/>
          </a:stretch>
        </p:blipFill>
        <p:spPr bwMode="auto">
          <a:xfrm>
            <a:off x="4697180" y="4261920"/>
            <a:ext cx="2346252" cy="2372035"/>
          </a:xfrm>
          <a:prstGeom prst="rect">
            <a:avLst/>
          </a:prstGeom>
          <a:noFill/>
        </p:spPr>
      </p:pic>
      <p:sp>
        <p:nvSpPr>
          <p:cNvPr id="25" name="正方形/長方形 24"/>
          <p:cNvSpPr/>
          <p:nvPr/>
        </p:nvSpPr>
        <p:spPr>
          <a:xfrm>
            <a:off x="428166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4310"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対角する 2 つの角を切り取った四角形 15"/>
          <p:cNvSpPr/>
          <p:nvPr/>
        </p:nvSpPr>
        <p:spPr>
          <a:xfrm>
            <a:off x="7782134" y="45591"/>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Ⅳ</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販売計画</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16851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販売部門や製品開発部門といった直接的な関連部門だけでなく</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、全社的</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に検討・決定され、推進されるマーケティングを何というか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963880" y="4261920"/>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232699" y="4277161"/>
            <a:ext cx="2259436" cy="2284265"/>
          </a:xfrm>
          <a:prstGeom prst="rect">
            <a:avLst/>
          </a:prstGeom>
          <a:noFill/>
        </p:spPr>
      </p:pic>
      <p:sp>
        <p:nvSpPr>
          <p:cNvPr id="18" name="正方形/長方形 17"/>
          <p:cNvSpPr/>
          <p:nvPr/>
        </p:nvSpPr>
        <p:spPr>
          <a:xfrm>
            <a:off x="4289481" y="2197138"/>
            <a:ext cx="3672000" cy="8318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商品</a:t>
            </a: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計画</a:t>
            </a:r>
            <a:endParaRPr kumimoji="1" lang="en-US" altLang="ja-JP"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（ﾏｰﾁｬﾝﾀﾞｲｼﾞﾝｸﾞ）</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 name="テキスト ボックス 21">
            <a:extLst>
              <a:ext uri="{FF2B5EF4-FFF2-40B4-BE49-F238E27FC236}">
                <a16:creationId xmlns:a16="http://schemas.microsoft.com/office/drawing/2014/main" xmlns="" id="{9CD61D95-697B-4898-8266-A79599CDCE07}"/>
              </a:ext>
            </a:extLst>
          </p:cNvPr>
          <p:cNvSpPr txBox="1"/>
          <p:nvPr/>
        </p:nvSpPr>
        <p:spPr>
          <a:xfrm>
            <a:off x="4410855" y="3066156"/>
            <a:ext cx="3429251"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消費者に対して「適切な商品を、適切な場所で、適切な時に、適切な数量だけ、適切な価格で」提供するための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計画のこと。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4" name="正方形/長方形 23"/>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トータルマーケティング</a:t>
            </a:r>
          </a:p>
        </p:txBody>
      </p:sp>
      <p:sp>
        <p:nvSpPr>
          <p:cNvPr id="17" name="正方形/長方形 16"/>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ソーシャルマーケティング</a:t>
            </a:r>
            <a:endParaRPr kumimoji="1" lang="ja-JP" altLang="en-US"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テキスト ボックス 18">
            <a:extLst>
              <a:ext uri="{FF2B5EF4-FFF2-40B4-BE49-F238E27FC236}">
                <a16:creationId xmlns:a16="http://schemas.microsoft.com/office/drawing/2014/main" xmlns="" id="{9CD61D95-697B-4898-8266-A79599CDCE07}"/>
              </a:ext>
            </a:extLst>
          </p:cNvPr>
          <p:cNvSpPr txBox="1"/>
          <p:nvPr/>
        </p:nvSpPr>
        <p:spPr>
          <a:xfrm>
            <a:off x="8576206" y="2820821"/>
            <a:ext cx="3307482"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社会的な貢献や自然環境の保全といった</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目標</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を取り入れ、しかも、社会のさまざまな団体や機関によって活用されるようになったマーケティングのこと。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95007" y="3386434"/>
            <a:ext cx="3040452" cy="3073863"/>
          </a:xfrm>
          <a:prstGeom prst="rect">
            <a:avLst/>
          </a:prstGeom>
          <a:noFill/>
        </p:spPr>
      </p:pic>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3947" y="2748522"/>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88079" y="3028950"/>
            <a:ext cx="3672000" cy="35771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対角する 2 つの角を切り取った四角形 15"/>
          <p:cNvSpPr/>
          <p:nvPr/>
        </p:nvSpPr>
        <p:spPr>
          <a:xfrm>
            <a:off x="7782134" y="45591"/>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Ⅳ</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販売計画</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633594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6" grpId="0" animBg="1"/>
      <p:bldP spid="25"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4605255" y="3075294"/>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企業の利益または損失を収益（売上高）と総費用の関係で表現した図表と、そこで表現される売上高線</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と総費用</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線の交点をそれぞれ何というか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9356429" y="4815257"/>
            <a:ext cx="1557032" cy="1574142"/>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725556" y="3769328"/>
            <a:ext cx="2790083" cy="2820743"/>
          </a:xfrm>
          <a:prstGeom prst="rect">
            <a:avLst/>
          </a:prstGeom>
          <a:noFill/>
        </p:spPr>
      </p:pic>
      <p:sp>
        <p:nvSpPr>
          <p:cNvPr id="17" name="正方形/長方形 16"/>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利益図表・損益分岐点</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328181" y="3018908"/>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（均衡点）需要</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曲線と供給曲線の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交点。</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0" name="正方形/長方形 19"/>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利益図表・均衡点</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1" name="正方形/長方形 20"/>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ABC</a:t>
            </a: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分析・損益分岐点</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576206" y="2914353"/>
            <a:ext cx="3307482"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ABC</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分析）よく売れる商品から順に並べ、それぞれの売上高の全体に対する割合を累計していき、総売上高に占める各品目の位置付けを明らかにする分析方法のこと。</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89480"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206806" y="274681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3947"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対角する 2 つの角を切り取った四角形 15"/>
          <p:cNvSpPr/>
          <p:nvPr/>
        </p:nvSpPr>
        <p:spPr>
          <a:xfrm>
            <a:off x="7782134" y="45591"/>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Ⅳ</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販売計画</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10661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725557" y="618246"/>
            <a:ext cx="11309102" cy="172354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わが国では、</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1980</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年代の後半、不動産や株式をはじめとする時価資産の価格が、投機によって経済成長以上のペースで高騰し、経済の状態が実態から大幅にかけ離れて異常な好景気を記録したが、これを何というか。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5133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バブル経済</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345723" y="4551911"/>
            <a:ext cx="2016010" cy="2038164"/>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472084" y="4525517"/>
            <a:ext cx="1998886" cy="2020852"/>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193562" y="3280424"/>
            <a:ext cx="3675019"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終戦後</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10</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年が経過した</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1955</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年から、第一次石油危機が起こって経済が混乱した</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1973</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年までの間におきた経済成長のこと。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290880" y="3149418"/>
            <a:ext cx="3675019"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1990</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年代以降、企業は投資を手控え、消費者は節約志向に走った結果、通貨価値は高まるが、需要を減少して物価が下がり気味になること。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5133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デフレ経済</a:t>
            </a:r>
          </a:p>
        </p:txBody>
      </p:sp>
      <p:sp>
        <p:nvSpPr>
          <p:cNvPr id="29" name="正方形/長方形 28"/>
          <p:cNvSpPr/>
          <p:nvPr/>
        </p:nvSpPr>
        <p:spPr>
          <a:xfrm>
            <a:off x="193563" y="24924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高度経済成長</a:t>
            </a:r>
          </a:p>
        </p:txBody>
      </p:sp>
      <p:sp>
        <p:nvSpPr>
          <p:cNvPr id="26" name="正方形/長方形 25"/>
          <p:cNvSpPr/>
          <p:nvPr/>
        </p:nvSpPr>
        <p:spPr>
          <a:xfrm>
            <a:off x="8388203" y="3020085"/>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4116" y="3020085"/>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86796" y="3020085"/>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728504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525811" y="3470092"/>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売上目標高とそれを達成するための方策を金額で見積もったものを何というか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8945330" y="4252129"/>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4994361" y="4349352"/>
            <a:ext cx="2259436" cy="2284265"/>
          </a:xfrm>
          <a:prstGeom prst="rect">
            <a:avLst/>
          </a:prstGeom>
          <a:noFill/>
        </p:spPr>
      </p:pic>
      <p:sp>
        <p:nvSpPr>
          <p:cNvPr id="20" name="正方形/長方形 19"/>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販売予算</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正方形/長方形 18"/>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販売</a:t>
            </a: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割当</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2" name="テキスト ボックス 21">
            <a:extLst>
              <a:ext uri="{FF2B5EF4-FFF2-40B4-BE49-F238E27FC236}">
                <a16:creationId xmlns:a16="http://schemas.microsoft.com/office/drawing/2014/main" xmlns="" id="{9CD61D95-697B-4898-8266-A79599CDCE07}"/>
              </a:ext>
            </a:extLst>
          </p:cNvPr>
          <p:cNvSpPr txBox="1"/>
          <p:nvPr/>
        </p:nvSpPr>
        <p:spPr>
          <a:xfrm>
            <a:off x="4409453" y="2889207"/>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一定期間の売上目標高を金額または数量によって商品・期間・営業所・販売員ごとに割り当てること。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8" name="正方形/長方形 27"/>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販売統制</a:t>
            </a:r>
          </a:p>
        </p:txBody>
      </p:sp>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8541446" y="2888613"/>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さまざまな販売割当が着実に達成されるよう、販売活動を管理・修正する活動の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86251" y="2752155"/>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4310"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対角する 2 つの角を切り取った四角形 15"/>
          <p:cNvSpPr/>
          <p:nvPr/>
        </p:nvSpPr>
        <p:spPr>
          <a:xfrm>
            <a:off x="7782134" y="45591"/>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Ⅳ</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販売計画</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033464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525811" y="3470092"/>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一定期間の売上目標高を、金額または数量によって商品・期間・営業所・販売員ごとに割り当てることと、販売員ごとの割当額（割当数量）をそれぞれ何というか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9</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9643534" y="4958006"/>
            <a:ext cx="1648048" cy="1666158"/>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6974379" y="5651589"/>
            <a:ext cx="902724" cy="912645"/>
          </a:xfrm>
          <a:prstGeom prst="rect">
            <a:avLst/>
          </a:prstGeom>
          <a:noFill/>
        </p:spPr>
      </p:pic>
      <p:sp>
        <p:nvSpPr>
          <p:cNvPr id="20" name="正方形/長方形 19"/>
          <p:cNvSpPr/>
          <p:nvPr/>
        </p:nvSpPr>
        <p:spPr>
          <a:xfrm>
            <a:off x="206807" y="2179727"/>
            <a:ext cx="3672000" cy="80454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販売</a:t>
            </a: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割当</a:t>
            </a:r>
            <a:endParaRPr kumimoji="1" lang="en-US" altLang="ja-JP"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ノルマ</a:t>
            </a:r>
          </a:p>
        </p:txBody>
      </p:sp>
      <p:sp>
        <p:nvSpPr>
          <p:cNvPr id="19" name="正方形/長方形 18"/>
          <p:cNvSpPr/>
          <p:nvPr/>
        </p:nvSpPr>
        <p:spPr>
          <a:xfrm>
            <a:off x="4289481" y="2197137"/>
            <a:ext cx="3672000" cy="7871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市場</a:t>
            </a: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指数法</a:t>
            </a:r>
            <a:endParaRPr kumimoji="1" lang="en-US" altLang="ja-JP"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ＯＥＭ</a:t>
            </a:r>
          </a:p>
        </p:txBody>
      </p:sp>
      <p:sp>
        <p:nvSpPr>
          <p:cNvPr id="22" name="テキスト ボックス 21">
            <a:extLst>
              <a:ext uri="{FF2B5EF4-FFF2-40B4-BE49-F238E27FC236}">
                <a16:creationId xmlns:a16="http://schemas.microsoft.com/office/drawing/2014/main" xmlns="" id="{9CD61D95-697B-4898-8266-A79599CDCE07}"/>
              </a:ext>
            </a:extLst>
          </p:cNvPr>
          <p:cNvSpPr txBox="1"/>
          <p:nvPr/>
        </p:nvSpPr>
        <p:spPr>
          <a:xfrm>
            <a:off x="4352883" y="3123264"/>
            <a:ext cx="3429251" cy="276998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（市場指数法）商品</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の需要量に影響を与えると考えられる要素を指数で示し、それを用いて将来の売上高を予測する方法の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（ＯＥＭ）相手先ブランドによる生産と訳され、その３つの頭文字で称される、生産者同士の製品融通のこと。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8" name="正方形/長方形 27"/>
          <p:cNvSpPr/>
          <p:nvPr/>
        </p:nvSpPr>
        <p:spPr>
          <a:xfrm>
            <a:off x="8393947" y="2187613"/>
            <a:ext cx="3672000" cy="7966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販売</a:t>
            </a: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統制</a:t>
            </a:r>
            <a:endParaRPr kumimoji="1" lang="en-US" altLang="ja-JP"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ストアコンセプト</a:t>
            </a:r>
          </a:p>
        </p:txBody>
      </p:sp>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8515684" y="3123264"/>
            <a:ext cx="3429251"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（販売統制）さまざま</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な販売割当が着実に達成されるよう、販売活動を管理・修正する活動の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（ストアコンセプト）店づくりの基本理念のこと。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210037" y="2984269"/>
            <a:ext cx="3672000" cy="360580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89645" y="2976961"/>
            <a:ext cx="3672000" cy="36218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3947" y="2976384"/>
            <a:ext cx="3672000" cy="36136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対角する 2 つの角を切り取った四角形 15"/>
          <p:cNvSpPr/>
          <p:nvPr/>
        </p:nvSpPr>
        <p:spPr>
          <a:xfrm>
            <a:off x="7782134" y="45591"/>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Ⅳ</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販売計画</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550902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4603853" y="3222442"/>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さまざまな販売割当が着実に達成されるよう、販売活動を管理・修正する活動を何というか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10</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9153367" y="4135860"/>
            <a:ext cx="2205407" cy="2229642"/>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882898" y="4201377"/>
            <a:ext cx="2259436" cy="2284265"/>
          </a:xfrm>
          <a:prstGeom prst="rect">
            <a:avLst/>
          </a:prstGeom>
          <a:noFill/>
        </p:spPr>
      </p:pic>
      <p:sp>
        <p:nvSpPr>
          <p:cNvPr id="20" name="正方形/長方形 19"/>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メセナ活動</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9" name="正方形/長方形 18"/>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販売統制</a:t>
            </a:r>
          </a:p>
        </p:txBody>
      </p:sp>
      <p:sp>
        <p:nvSpPr>
          <p:cNvPr id="22" name="テキスト ボックス 21">
            <a:extLst>
              <a:ext uri="{FF2B5EF4-FFF2-40B4-BE49-F238E27FC236}">
                <a16:creationId xmlns:a16="http://schemas.microsoft.com/office/drawing/2014/main" xmlns="" id="{9CD61D95-697B-4898-8266-A79599CDCE07}"/>
              </a:ext>
            </a:extLst>
          </p:cNvPr>
          <p:cNvSpPr txBox="1"/>
          <p:nvPr/>
        </p:nvSpPr>
        <p:spPr>
          <a:xfrm>
            <a:off x="382936" y="2854539"/>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企業が文化活動や慈善活動といった積極的な社会貢献を行い、利益の一部を還元する活動のこと。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8" name="正方形/長方形 27"/>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製造物責任</a:t>
            </a:r>
          </a:p>
        </p:txBody>
      </p:sp>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8541446" y="2771337"/>
            <a:ext cx="3429251"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消費者が製品の欠陥によって被害を受けた場合に、その製造・加工・輸入にかかわった企業に追わせられる損害賠償</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責任のこと。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20680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88079" y="27682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対角する 2 つの角を切り取った四角形 15"/>
          <p:cNvSpPr/>
          <p:nvPr/>
        </p:nvSpPr>
        <p:spPr>
          <a:xfrm>
            <a:off x="7782134" y="45591"/>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Ⅳ</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販売計画</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 name="テキスト ボックス 16">
            <a:hlinkClick r:id="rId5" action="ppaction://hlinksldjump"/>
          </p:cNvPr>
          <p:cNvSpPr txBox="1"/>
          <p:nvPr/>
        </p:nvSpPr>
        <p:spPr>
          <a:xfrm>
            <a:off x="10621868" y="6373374"/>
            <a:ext cx="1280164" cy="400110"/>
          </a:xfrm>
          <a:prstGeom prst="rect">
            <a:avLst/>
          </a:prstGeom>
          <a:solidFill>
            <a:srgbClr val="FF99FF"/>
          </a:solidFill>
        </p:spPr>
        <p:txBody>
          <a:bodyPr wrap="square" rtlCol="0">
            <a:spAutoFit/>
          </a:bodyPr>
          <a:lstStyle/>
          <a:p>
            <a:pPr algn="ctr"/>
            <a:r>
              <a:rPr kumimoji="1" lang="ja-JP" altLang="en-US" sz="2000" dirty="0" smtClean="0"/>
              <a:t>目次へ</a:t>
            </a:r>
            <a:endParaRPr kumimoji="1" lang="ja-JP" altLang="en-US" sz="2000" dirty="0"/>
          </a:p>
        </p:txBody>
      </p:sp>
      <p:sp>
        <p:nvSpPr>
          <p:cNvPr id="26" name="正方形/長方形 25"/>
          <p:cNvSpPr/>
          <p:nvPr/>
        </p:nvSpPr>
        <p:spPr>
          <a:xfrm>
            <a:off x="8394310" y="2760042"/>
            <a:ext cx="3672000" cy="35362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366241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469078" y="3412942"/>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消費者に対して「適切な商品を、適切な場所で、適切な時に、適切な数量だけ、適切な価格で」提供するための計画を何というか。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782134" y="45591"/>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Ⅴ</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製品計画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8945330" y="4252129"/>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5302498" y="4313691"/>
            <a:ext cx="2259436" cy="2284265"/>
          </a:xfrm>
          <a:prstGeom prst="rect">
            <a:avLst/>
          </a:prstGeom>
          <a:noFill/>
        </p:spPr>
      </p:pic>
      <p:sp>
        <p:nvSpPr>
          <p:cNvPr id="20" name="正方形/長方形 19"/>
          <p:cNvSpPr/>
          <p:nvPr/>
        </p:nvSpPr>
        <p:spPr>
          <a:xfrm>
            <a:off x="206807" y="2179727"/>
            <a:ext cx="3672000" cy="7825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商品計画</a:t>
            </a:r>
            <a:endParaRPr kumimoji="1" lang="en-US" altLang="ja-JP"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（ﾏｰﾁｬﾝﾀﾞｲｼﾞﾝｸﾞ）</a:t>
            </a:r>
          </a:p>
        </p:txBody>
      </p:sp>
      <p:sp>
        <p:nvSpPr>
          <p:cNvPr id="28" name="正方形/長方形 27"/>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製造物責任</a:t>
            </a:r>
          </a:p>
        </p:txBody>
      </p:sp>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8541446" y="2771337"/>
            <a:ext cx="3429251"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消費者が製品の欠陥によって被害を受けた場合に、その製造・加工・輸入にかかわった企業に追わせられる損害賠償責任のこと。</a:t>
            </a:r>
          </a:p>
        </p:txBody>
      </p:sp>
      <p:sp>
        <p:nvSpPr>
          <p:cNvPr id="17" name="正方形/長方形 16"/>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市場指数法</a:t>
            </a:r>
          </a:p>
        </p:txBody>
      </p:sp>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4409453" y="2889207"/>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商品の需要量に影響を与えると考えられる要素を指数で示し、それを用いて将来の売上高を予測する方法のこと</a:t>
            </a:r>
          </a:p>
        </p:txBody>
      </p:sp>
      <p:sp>
        <p:nvSpPr>
          <p:cNvPr id="25" name="正方形/長方形 24"/>
          <p:cNvSpPr/>
          <p:nvPr/>
        </p:nvSpPr>
        <p:spPr>
          <a:xfrm>
            <a:off x="4288079" y="27682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4310"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7" name="正方形/長方形 26"/>
          <p:cNvSpPr/>
          <p:nvPr/>
        </p:nvSpPr>
        <p:spPr>
          <a:xfrm>
            <a:off x="210037" y="2962274"/>
            <a:ext cx="3672000" cy="36277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973429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5" grpId="0" animBg="1"/>
      <p:bldP spid="26" grpId="0" animBg="1"/>
      <p:bldP spid="27"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8709721" y="3422467"/>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有名な製造業者が全国的に販売している商品を何というか。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1116082" y="4791075"/>
            <a:ext cx="1728404" cy="1747397"/>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5612060" y="4718109"/>
            <a:ext cx="1850777" cy="1871115"/>
          </a:xfrm>
          <a:prstGeom prst="rect">
            <a:avLst/>
          </a:prstGeom>
          <a:noFill/>
        </p:spPr>
      </p:pic>
      <p:sp>
        <p:nvSpPr>
          <p:cNvPr id="20" name="正方形/長方形 19"/>
          <p:cNvSpPr/>
          <p:nvPr/>
        </p:nvSpPr>
        <p:spPr>
          <a:xfrm>
            <a:off x="206807" y="2179727"/>
            <a:ext cx="3672000" cy="7825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開発輸入商品</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8" name="正方形/長方形 27"/>
          <p:cNvSpPr/>
          <p:nvPr/>
        </p:nvSpPr>
        <p:spPr>
          <a:xfrm>
            <a:off x="8393947" y="2187613"/>
            <a:ext cx="3672000" cy="8889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ﾅｼｮﾅﾙﾌﾞﾗﾝﾄﾞの商品（ＮＢ商品）</a:t>
            </a:r>
          </a:p>
        </p:txBody>
      </p:sp>
      <p:sp>
        <p:nvSpPr>
          <p:cNvPr id="17" name="正方形/長方形 16"/>
          <p:cNvSpPr/>
          <p:nvPr/>
        </p:nvSpPr>
        <p:spPr>
          <a:xfrm>
            <a:off x="4289481" y="2197138"/>
            <a:ext cx="3672000" cy="7651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ﾌﾟﾗｲﾍﾞｰﾄﾌﾞﾗﾝﾄﾞの商品（ＰＢ商品）</a:t>
            </a:r>
          </a:p>
        </p:txBody>
      </p:sp>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4409453" y="3056490"/>
            <a:ext cx="3429251"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流通業者が規格し、メーカーに製造委託したり、海外から開発輸入したりしてできあがったものを、自店や自社の加盟店だけで販売している商品のこと。</a:t>
            </a:r>
          </a:p>
        </p:txBody>
      </p:sp>
      <p:sp>
        <p:nvSpPr>
          <p:cNvPr id="19" name="テキスト ボックス 18">
            <a:extLst>
              <a:ext uri="{FF2B5EF4-FFF2-40B4-BE49-F238E27FC236}">
                <a16:creationId xmlns:a16="http://schemas.microsoft.com/office/drawing/2014/main" xmlns="" id="{9CD61D95-697B-4898-8266-A79599CDCE07}"/>
              </a:ext>
            </a:extLst>
          </p:cNvPr>
          <p:cNvSpPr txBox="1"/>
          <p:nvPr/>
        </p:nvSpPr>
        <p:spPr>
          <a:xfrm>
            <a:off x="331411" y="2970026"/>
            <a:ext cx="3429251"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海外のメーカーに委託して生産・加工した製品や、海外で発掘した内外価格差の大きい製品を輸入して、販売している商品のこと。</a:t>
            </a: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88079" y="2962274"/>
            <a:ext cx="3672000" cy="36438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4310" y="3056490"/>
            <a:ext cx="3672000" cy="35414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1" name="対角する 2 つの角を切り取った四角形 20"/>
          <p:cNvSpPr/>
          <p:nvPr/>
        </p:nvSpPr>
        <p:spPr>
          <a:xfrm>
            <a:off x="7782134" y="45591"/>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Ⅴ</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製品計画</a:t>
            </a:r>
          </a:p>
        </p:txBody>
      </p:sp>
    </p:spTree>
    <p:extLst>
      <p:ext uri="{BB962C8B-B14F-4D97-AF65-F5344CB8AC3E}">
        <p14:creationId xmlns:p14="http://schemas.microsoft.com/office/powerpoint/2010/main" val="5665964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4605255" y="3532280"/>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流通業者が企画し、メーカーに製造委託したり、海外から開発輸入したりしてできあがったものを、自店や自社の加盟店だけで販売している商品を何というか。該当するものをクリックしなさい。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1116082" y="4791075"/>
            <a:ext cx="1728404" cy="1747397"/>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9222035" y="4667357"/>
            <a:ext cx="1850777" cy="1871115"/>
          </a:xfrm>
          <a:prstGeom prst="rect">
            <a:avLst/>
          </a:prstGeom>
          <a:noFill/>
        </p:spPr>
      </p:pic>
      <p:sp>
        <p:nvSpPr>
          <p:cNvPr id="20" name="正方形/長方形 19"/>
          <p:cNvSpPr/>
          <p:nvPr/>
        </p:nvSpPr>
        <p:spPr>
          <a:xfrm>
            <a:off x="206807" y="2179727"/>
            <a:ext cx="3672000" cy="7825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開発輸入商品</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8" name="正方形/長方形 27"/>
          <p:cNvSpPr/>
          <p:nvPr/>
        </p:nvSpPr>
        <p:spPr>
          <a:xfrm>
            <a:off x="8393947" y="2187613"/>
            <a:ext cx="3672000" cy="8889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ﾅｼｮﾅﾙﾌﾞﾗﾝﾄﾞの商品（ＮＢ商品）</a:t>
            </a:r>
          </a:p>
        </p:txBody>
      </p:sp>
      <p:sp>
        <p:nvSpPr>
          <p:cNvPr id="17" name="正方形/長方形 16"/>
          <p:cNvSpPr/>
          <p:nvPr/>
        </p:nvSpPr>
        <p:spPr>
          <a:xfrm>
            <a:off x="4289481" y="2197138"/>
            <a:ext cx="3672000" cy="7651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ﾌﾟﾗｲﾍﾞｰﾄﾌﾞﾗﾝﾄﾞの商品（ＰＢ商品）</a:t>
            </a:r>
          </a:p>
        </p:txBody>
      </p:sp>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524253" y="3559969"/>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有名な製造業者が全国的に販売している商品のこと。</a:t>
            </a:r>
          </a:p>
        </p:txBody>
      </p:sp>
      <p:sp>
        <p:nvSpPr>
          <p:cNvPr id="19" name="テキスト ボックス 18">
            <a:extLst>
              <a:ext uri="{FF2B5EF4-FFF2-40B4-BE49-F238E27FC236}">
                <a16:creationId xmlns:a16="http://schemas.microsoft.com/office/drawing/2014/main" xmlns="" id="{9CD61D95-697B-4898-8266-A79599CDCE07}"/>
              </a:ext>
            </a:extLst>
          </p:cNvPr>
          <p:cNvSpPr txBox="1"/>
          <p:nvPr/>
        </p:nvSpPr>
        <p:spPr>
          <a:xfrm>
            <a:off x="331411" y="2970026"/>
            <a:ext cx="3429251"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海外のメーカーに委託して生産・加工した製品や、海外で発掘した内外価格差の大きい製品を輸入して、販売している商品のこと。</a:t>
            </a:r>
          </a:p>
        </p:txBody>
      </p:sp>
      <p:sp>
        <p:nvSpPr>
          <p:cNvPr id="25" name="正方形/長方形 24"/>
          <p:cNvSpPr/>
          <p:nvPr/>
        </p:nvSpPr>
        <p:spPr>
          <a:xfrm>
            <a:off x="4288079" y="2962274"/>
            <a:ext cx="3672000" cy="36438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4310" y="3076575"/>
            <a:ext cx="3672000" cy="352138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対角する 2 つの角を切り取った四角形 15"/>
          <p:cNvSpPr/>
          <p:nvPr/>
        </p:nvSpPr>
        <p:spPr>
          <a:xfrm>
            <a:off x="7782134" y="45591"/>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Ⅴ</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製品計画</a:t>
            </a: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849148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5" grpId="0" animBg="1"/>
      <p:bldP spid="26" grpId="0" animBg="1"/>
      <p:bldP spid="27"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469078" y="3098303"/>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海外のメーカーに委託して生産・加工した製品や、海外で発掘した内外価格差の大きい製品を輸入して、販売している商品を何という</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5818859" y="4791075"/>
            <a:ext cx="1728404" cy="1747397"/>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9222035" y="4667357"/>
            <a:ext cx="1850777" cy="1871115"/>
          </a:xfrm>
          <a:prstGeom prst="rect">
            <a:avLst/>
          </a:prstGeom>
          <a:noFill/>
        </p:spPr>
      </p:pic>
      <p:sp>
        <p:nvSpPr>
          <p:cNvPr id="20" name="正方形/長方形 19"/>
          <p:cNvSpPr/>
          <p:nvPr/>
        </p:nvSpPr>
        <p:spPr>
          <a:xfrm>
            <a:off x="206807" y="2179727"/>
            <a:ext cx="3672000" cy="7825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開発輸入商品</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8" name="正方形/長方形 27"/>
          <p:cNvSpPr/>
          <p:nvPr/>
        </p:nvSpPr>
        <p:spPr>
          <a:xfrm>
            <a:off x="8393947" y="2187613"/>
            <a:ext cx="3672000" cy="8889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ﾅｼｮﾅﾙﾌﾞﾗﾝﾄﾞの商品（ＮＢ商品）</a:t>
            </a:r>
          </a:p>
        </p:txBody>
      </p:sp>
      <p:sp>
        <p:nvSpPr>
          <p:cNvPr id="17" name="正方形/長方形 16"/>
          <p:cNvSpPr/>
          <p:nvPr/>
        </p:nvSpPr>
        <p:spPr>
          <a:xfrm>
            <a:off x="4289481" y="2197138"/>
            <a:ext cx="3672000" cy="7651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ﾌﾟﾗｲﾍﾞｰﾄﾌﾞﾗﾝﾄﾞの商品（ＰＢ商品）</a:t>
            </a:r>
          </a:p>
        </p:txBody>
      </p:sp>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524253" y="3559969"/>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有名な製造業者が全国的に販売している商品のこと。</a:t>
            </a:r>
          </a:p>
        </p:txBody>
      </p:sp>
      <p:sp>
        <p:nvSpPr>
          <p:cNvPr id="21" name="テキスト ボックス 20">
            <a:extLst>
              <a:ext uri="{FF2B5EF4-FFF2-40B4-BE49-F238E27FC236}">
                <a16:creationId xmlns:a16="http://schemas.microsoft.com/office/drawing/2014/main" xmlns="" id="{9CD61D95-697B-4898-8266-A79599CDCE07}"/>
              </a:ext>
            </a:extLst>
          </p:cNvPr>
          <p:cNvSpPr txBox="1"/>
          <p:nvPr/>
        </p:nvSpPr>
        <p:spPr>
          <a:xfrm>
            <a:off x="4409453" y="3056490"/>
            <a:ext cx="3429251"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流通業者が規格し、メーカーに製造委託したり、海外から開発輸入したりしてできあがったものを、自店や自社の加盟店だけで販売している商品のこと。</a:t>
            </a:r>
          </a:p>
        </p:txBody>
      </p:sp>
      <p:sp>
        <p:nvSpPr>
          <p:cNvPr id="25" name="正方形/長方形 24"/>
          <p:cNvSpPr/>
          <p:nvPr/>
        </p:nvSpPr>
        <p:spPr>
          <a:xfrm>
            <a:off x="4288079" y="2962274"/>
            <a:ext cx="3672000" cy="36438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4310" y="3056490"/>
            <a:ext cx="3672000" cy="354146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対角する 2 つの角を切り取った四角形 15"/>
          <p:cNvSpPr/>
          <p:nvPr/>
        </p:nvSpPr>
        <p:spPr>
          <a:xfrm>
            <a:off x="7782134" y="45591"/>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Ⅴ</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製品計画</a:t>
            </a:r>
          </a:p>
        </p:txBody>
      </p:sp>
    </p:spTree>
    <p:extLst>
      <p:ext uri="{BB962C8B-B14F-4D97-AF65-F5344CB8AC3E}">
        <p14:creationId xmlns:p14="http://schemas.microsoft.com/office/powerpoint/2010/main" val="42650207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5" grpId="0" animBg="1"/>
      <p:bldP spid="27" grpId="0" animBg="1"/>
      <p:bldP spid="26"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4605255" y="3075294"/>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消費者が製品の欠陥によって被害を受けた場合に、その製造・加工・輸入にかかわった企業</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に負わせられる</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損害賠償責任を何というか。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8945330" y="4252129"/>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725557" y="4305806"/>
            <a:ext cx="2259436" cy="2284265"/>
          </a:xfrm>
          <a:prstGeom prst="rect">
            <a:avLst/>
          </a:prstGeom>
          <a:noFill/>
        </p:spPr>
      </p:pic>
      <p:sp>
        <p:nvSpPr>
          <p:cNvPr id="17" name="正方形/長方形 16"/>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製造物責任</a:t>
            </a:r>
          </a:p>
        </p:txBody>
      </p:sp>
      <p:sp>
        <p:nvSpPr>
          <p:cNvPr id="19" name="正方形/長方形 18"/>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オピニオンリーダー</a:t>
            </a:r>
          </a:p>
        </p:txBody>
      </p:sp>
      <p:sp>
        <p:nvSpPr>
          <p:cNvPr id="22" name="テキスト ボックス 21">
            <a:extLst>
              <a:ext uri="{FF2B5EF4-FFF2-40B4-BE49-F238E27FC236}">
                <a16:creationId xmlns:a16="http://schemas.microsoft.com/office/drawing/2014/main" xmlns="" id="{9CD61D95-697B-4898-8266-A79599CDCE07}"/>
              </a:ext>
            </a:extLst>
          </p:cNvPr>
          <p:cNvSpPr txBox="1"/>
          <p:nvPr/>
        </p:nvSpPr>
        <p:spPr>
          <a:xfrm>
            <a:off x="392296" y="295631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同質的な集団のなかにあって、特定の問題についてクチコミの中心になるような人のこと。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8" name="正方形/長方形 27"/>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販売統制</a:t>
            </a:r>
          </a:p>
        </p:txBody>
      </p:sp>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8541446" y="2888613"/>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さまざまな販売割当が着実に達成されるよう、販売活動を管理・修正する活動のこと。</a:t>
            </a: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88079" y="27682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4310"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対角する 2 つの角を切り取った四角形 15"/>
          <p:cNvSpPr/>
          <p:nvPr/>
        </p:nvSpPr>
        <p:spPr>
          <a:xfrm>
            <a:off x="7782134" y="45591"/>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Ⅴ</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製品計画</a:t>
            </a:r>
          </a:p>
        </p:txBody>
      </p:sp>
    </p:spTree>
    <p:extLst>
      <p:ext uri="{BB962C8B-B14F-4D97-AF65-F5344CB8AC3E}">
        <p14:creationId xmlns:p14="http://schemas.microsoft.com/office/powerpoint/2010/main" val="36117361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8710084" y="3603978"/>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製造物責任を定めた法律を何というか。また、その責任は、たとえ企業側に落ち度がなくても免れないが、そうした責任を特に何というか。該当するものをクリックしなさい。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5273742" y="5086804"/>
            <a:ext cx="1573743" cy="1591037"/>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2173385" y="4955644"/>
            <a:ext cx="1531868" cy="1548702"/>
          </a:xfrm>
          <a:prstGeom prst="rect">
            <a:avLst/>
          </a:prstGeom>
          <a:noFill/>
        </p:spPr>
      </p:pic>
      <p:sp>
        <p:nvSpPr>
          <p:cNvPr id="28" name="正方形/長方形 27"/>
          <p:cNvSpPr/>
          <p:nvPr/>
        </p:nvSpPr>
        <p:spPr>
          <a:xfrm>
            <a:off x="8393947" y="2187612"/>
            <a:ext cx="3672000" cy="8222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製造物責任法</a:t>
            </a:r>
            <a:endParaRPr kumimoji="1" lang="en-US" altLang="ja-JP"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（ＰＬ法）・無過失責任</a:t>
            </a:r>
          </a:p>
        </p:txBody>
      </p:sp>
      <p:sp>
        <p:nvSpPr>
          <p:cNvPr id="18" name="正方形/長方形 17"/>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市場指数法・関与</a:t>
            </a:r>
          </a:p>
        </p:txBody>
      </p:sp>
      <p:sp>
        <p:nvSpPr>
          <p:cNvPr id="20" name="テキスト ボックス 19">
            <a:extLst>
              <a:ext uri="{FF2B5EF4-FFF2-40B4-BE49-F238E27FC236}">
                <a16:creationId xmlns:a16="http://schemas.microsoft.com/office/drawing/2014/main" xmlns="" id="{9CD61D95-697B-4898-8266-A79599CDCE07}"/>
              </a:ext>
            </a:extLst>
          </p:cNvPr>
          <p:cNvSpPr txBox="1"/>
          <p:nvPr/>
        </p:nvSpPr>
        <p:spPr>
          <a:xfrm>
            <a:off x="4409453" y="2932368"/>
            <a:ext cx="3429251" cy="215443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（市場指数法）商品の需要量に影響を与えると考えられる要素を指数で示し、それを用いて将来の売上高を予測する方法のこと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（関与）購買や商品に対するこだわりの強さのこと</a:t>
            </a:r>
          </a:p>
        </p:txBody>
      </p:sp>
      <p:sp>
        <p:nvSpPr>
          <p:cNvPr id="21" name="正方形/長方形 20"/>
          <p:cNvSpPr/>
          <p:nvPr/>
        </p:nvSpPr>
        <p:spPr>
          <a:xfrm>
            <a:off x="212600"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売上高実績法</a:t>
            </a: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・便益</a:t>
            </a:r>
          </a:p>
        </p:txBody>
      </p:sp>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276002" y="2889206"/>
            <a:ext cx="3429251" cy="246221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（売上高実績法）時系列分析法の一種で、過去の販売実績にもとづいて将来の売上高を予測する方法のこと。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（便益）ある問題の解決に向けて、個々の商品がもたらす結果のこと。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88079" y="27682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4310" y="3009898"/>
            <a:ext cx="3672000" cy="35880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対角する 2 つの角を切り取った四角形 15"/>
          <p:cNvSpPr/>
          <p:nvPr/>
        </p:nvSpPr>
        <p:spPr>
          <a:xfrm>
            <a:off x="7782134" y="45591"/>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Ⅴ</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製品計画</a:t>
            </a:r>
          </a:p>
        </p:txBody>
      </p:sp>
    </p:spTree>
    <p:extLst>
      <p:ext uri="{BB962C8B-B14F-4D97-AF65-F5344CB8AC3E}">
        <p14:creationId xmlns:p14="http://schemas.microsoft.com/office/powerpoint/2010/main" val="30804025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525811" y="3350277"/>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廃棄物のﾘﾃﾞｭｰｽ（発生抑制）・ﾘﾕｰｽ（再使用）・ﾘｻｲｸﾙ（再資源化）を進める政策と、それによって資源が循環し環境が保全される社会をそれぞれ何というか。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10728747" y="5626344"/>
            <a:ext cx="993354" cy="1004270"/>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6353261" y="5238121"/>
            <a:ext cx="1257922" cy="1271745"/>
          </a:xfrm>
          <a:prstGeom prst="rect">
            <a:avLst/>
          </a:prstGeom>
          <a:noFill/>
        </p:spPr>
      </p:pic>
      <p:sp>
        <p:nvSpPr>
          <p:cNvPr id="28" name="正方形/長方形 27"/>
          <p:cNvSpPr/>
          <p:nvPr/>
        </p:nvSpPr>
        <p:spPr>
          <a:xfrm>
            <a:off x="206807" y="2179727"/>
            <a:ext cx="3672000" cy="8172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３Ｒ政策</a:t>
            </a:r>
            <a:endParaRPr kumimoji="1" lang="en-US" altLang="ja-JP"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循環型社会</a:t>
            </a:r>
          </a:p>
        </p:txBody>
      </p:sp>
      <p:sp>
        <p:nvSpPr>
          <p:cNvPr id="18" name="正方形/長方形 17"/>
          <p:cNvSpPr/>
          <p:nvPr/>
        </p:nvSpPr>
        <p:spPr>
          <a:xfrm>
            <a:off x="4289481" y="2197138"/>
            <a:ext cx="3672000" cy="79981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トータルマーケティング</a:t>
            </a:r>
            <a:endParaRPr kumimoji="1" lang="en-US" altLang="ja-JP"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保有資源</a:t>
            </a:r>
          </a:p>
        </p:txBody>
      </p:sp>
      <p:sp>
        <p:nvSpPr>
          <p:cNvPr id="20" name="テキスト ボックス 19">
            <a:extLst>
              <a:ext uri="{FF2B5EF4-FFF2-40B4-BE49-F238E27FC236}">
                <a16:creationId xmlns:a16="http://schemas.microsoft.com/office/drawing/2014/main" xmlns="" id="{9CD61D95-697B-4898-8266-A79599CDCE07}"/>
              </a:ext>
            </a:extLst>
          </p:cNvPr>
          <p:cNvSpPr txBox="1"/>
          <p:nvPr/>
        </p:nvSpPr>
        <p:spPr>
          <a:xfrm>
            <a:off x="4474652" y="2997883"/>
            <a:ext cx="3307482" cy="246221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（ﾄｰﾀﾙﾏｰｹﾃｨﾝｸﾞ）販売部門や製品開発部門といった直接的な関連部門だけでなく、会社的に検討・決定され、推進されるマーケティングのこと。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（保有資源）消費者が保有する所得や時間といった各種資源のこと。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1" name="正方形/長方形 20"/>
          <p:cNvSpPr/>
          <p:nvPr/>
        </p:nvSpPr>
        <p:spPr>
          <a:xfrm>
            <a:off x="8393947" y="2187612"/>
            <a:ext cx="3672000" cy="80933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製造物責任</a:t>
            </a:r>
            <a:endParaRPr kumimoji="1" lang="en-US" altLang="ja-JP"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心理社会的購買動機</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541446" y="3096469"/>
            <a:ext cx="3429251" cy="276998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（製造物責任）消費者が製品の欠陥によって被害を受けた場合に、その製造・加工・輸入にかかわった企業に追わせられる損害賠償責任のこと。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（心理社会的購買動機）消費者個人がもつ価値観などとつながって生じる多様な購買動機を総称のこと。</a:t>
            </a:r>
          </a:p>
        </p:txBody>
      </p:sp>
      <p:sp>
        <p:nvSpPr>
          <p:cNvPr id="27" name="正方形/長方形 26"/>
          <p:cNvSpPr/>
          <p:nvPr/>
        </p:nvSpPr>
        <p:spPr>
          <a:xfrm>
            <a:off x="210037" y="2996952"/>
            <a:ext cx="3672000" cy="35931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88079" y="2996952"/>
            <a:ext cx="3672000" cy="36091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4310" y="2996952"/>
            <a:ext cx="3672000" cy="36010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対角する 2 つの角を切り取った四角形 15"/>
          <p:cNvSpPr/>
          <p:nvPr/>
        </p:nvSpPr>
        <p:spPr>
          <a:xfrm>
            <a:off x="7782134" y="45591"/>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Ⅴ</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製品計画</a:t>
            </a:r>
          </a:p>
        </p:txBody>
      </p:sp>
    </p:spTree>
    <p:extLst>
      <p:ext uri="{BB962C8B-B14F-4D97-AF65-F5344CB8AC3E}">
        <p14:creationId xmlns:p14="http://schemas.microsoft.com/office/powerpoint/2010/main" val="42147344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534055" y="695740"/>
            <a:ext cx="11309102" cy="172354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わが国では、</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1990</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年代以降、将来への不安もあって、企業は投資を手控え、消費者は節約志向に走った。その結果、通貨価値は高まるが、</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需要が減少</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して物価が下がり気味となり、経済は勢いを失っている。このような経済を何というか。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502414"/>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デフレ経済</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505171"/>
            <a:ext cx="2019011" cy="2041198"/>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193562" y="3201692"/>
            <a:ext cx="3675021" cy="1384995"/>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1986</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年（昭和</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12</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月から</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1991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年（平成</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月までの</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か月間に、日本で起こった資産価格の上昇と好景気、およびそれに付随して起こった社会現象</a:t>
            </a: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290884" y="3201692"/>
            <a:ext cx="3675020" cy="110799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終戦後</a:t>
            </a:r>
            <a:r>
              <a:rPr kumimoji="1" lang="en-US" altLang="ja-JP"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10</a:t>
            </a: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年が経過した</a:t>
            </a:r>
            <a:r>
              <a:rPr kumimoji="1" lang="en-US" altLang="ja-JP"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1955</a:t>
            </a: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年から、第一次石油危機が起こって経済が混乱した</a:t>
            </a:r>
            <a:r>
              <a:rPr kumimoji="1" lang="en-US" altLang="ja-JP"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1973</a:t>
            </a: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年までの間におきた経済成長のこと。</a:t>
            </a:r>
          </a:p>
        </p:txBody>
      </p:sp>
      <p:sp>
        <p:nvSpPr>
          <p:cNvPr id="27" name="正方形/長方形 26"/>
          <p:cNvSpPr/>
          <p:nvPr/>
        </p:nvSpPr>
        <p:spPr>
          <a:xfrm>
            <a:off x="4290883" y="2502414"/>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高度経済成長</a:t>
            </a:r>
          </a:p>
        </p:txBody>
      </p:sp>
      <p:sp>
        <p:nvSpPr>
          <p:cNvPr id="29" name="正方形/長方形 28"/>
          <p:cNvSpPr/>
          <p:nvPr/>
        </p:nvSpPr>
        <p:spPr>
          <a:xfrm>
            <a:off x="193563" y="2481527"/>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バブル景気</a:t>
            </a:r>
          </a:p>
        </p:txBody>
      </p:sp>
      <p:sp>
        <p:nvSpPr>
          <p:cNvPr id="26" name="正方形/長方形 25"/>
          <p:cNvSpPr/>
          <p:nvPr/>
        </p:nvSpPr>
        <p:spPr>
          <a:xfrm>
            <a:off x="8390266" y="3053955"/>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8820" y="30748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1" y="3020085"/>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573826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ほんのわずかな変更によって新製品を次々に発売し、大々的に販売促進を行って、計画的に買換需要をあおろうとする政策を</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何</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計画的陳腐化政策</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408302" y="3027354"/>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自社製品に何らかの特徴をもたせ、他社製品とは異なっていることを強調する政策。</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077347"/>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たとえ価格が割高になっても製品の種類を増やし、個々の消費者の好みをできるだけ尊重しようとする政策。</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製品多様化政策</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製品差別化政策</a:t>
            </a:r>
          </a:p>
        </p:txBody>
      </p:sp>
      <p:sp>
        <p:nvSpPr>
          <p:cNvPr id="17" name="対角する 2 つの角を切り取った四角形 16"/>
          <p:cNvSpPr/>
          <p:nvPr/>
        </p:nvSpPr>
        <p:spPr>
          <a:xfrm>
            <a:off x="7782134" y="45591"/>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Ⅴ</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製品計画</a:t>
            </a:r>
          </a:p>
        </p:txBody>
      </p:sp>
      <p:sp>
        <p:nvSpPr>
          <p:cNvPr id="28" name="正方形/長方形 27"/>
          <p:cNvSpPr/>
          <p:nvPr/>
        </p:nvSpPr>
        <p:spPr>
          <a:xfrm>
            <a:off x="4290883"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テキスト ボックス 17">
            <a:hlinkClick r:id="rId5" action="ppaction://hlinksldjump"/>
          </p:cNvPr>
          <p:cNvSpPr txBox="1"/>
          <p:nvPr/>
        </p:nvSpPr>
        <p:spPr>
          <a:xfrm>
            <a:off x="10621868" y="6373374"/>
            <a:ext cx="1280164" cy="400110"/>
          </a:xfrm>
          <a:prstGeom prst="rect">
            <a:avLst/>
          </a:prstGeom>
          <a:solidFill>
            <a:srgbClr val="FF99FF"/>
          </a:solidFill>
        </p:spPr>
        <p:txBody>
          <a:bodyPr wrap="square" rtlCol="0">
            <a:spAutoFit/>
          </a:bodyPr>
          <a:lstStyle/>
          <a:p>
            <a:pPr algn="ctr"/>
            <a:r>
              <a:rPr kumimoji="1" lang="ja-JP" altLang="en-US" sz="2000" dirty="0" smtClean="0"/>
              <a:t>目次へ</a:t>
            </a:r>
            <a:endParaRPr kumimoji="1" lang="ja-JP" altLang="en-US" sz="2000" dirty="0"/>
          </a:p>
        </p:txBody>
      </p:sp>
      <p:sp>
        <p:nvSpPr>
          <p:cNvPr id="26" name="正方形/長方形 25"/>
          <p:cNvSpPr/>
          <p:nvPr/>
        </p:nvSpPr>
        <p:spPr>
          <a:xfrm>
            <a:off x="8381544" y="2772542"/>
            <a:ext cx="3675021" cy="35202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949398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ある企業が市場に供給するさまざまな製品の組合せを何と</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いう</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か</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9</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ストアコンセプト</a:t>
            </a:r>
            <a:endPar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9674" y="4258461"/>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758897" y="3123499"/>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輸送支援ビジネスの展開などを可能にする付加価値通信網。</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04423" y="3422159"/>
            <a:ext cx="3429251" cy="307777"/>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店づくりの基本理念のこと。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製品ミックス</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ＶＡＮ</a:t>
            </a:r>
          </a:p>
        </p:txBody>
      </p:sp>
      <p:sp>
        <p:nvSpPr>
          <p:cNvPr id="17" name="対角する 2 つの角を切り取った四角形 16"/>
          <p:cNvSpPr/>
          <p:nvPr/>
        </p:nvSpPr>
        <p:spPr>
          <a:xfrm>
            <a:off x="7782134" y="45591"/>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Ⅴ</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製品計画</a:t>
            </a:r>
          </a:p>
        </p:txBody>
      </p:sp>
      <p:sp>
        <p:nvSpPr>
          <p:cNvPr id="30" name="正方形/長方形 29"/>
          <p:cNvSpPr/>
          <p:nvPr/>
        </p:nvSpPr>
        <p:spPr>
          <a:xfrm>
            <a:off x="193563" y="274147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6480" y="277280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760546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30" grpId="0" animBg="1"/>
      <p:bldP spid="28" grpId="0" animBg="1"/>
      <p:bldP spid="26"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ある企業が市場に供給する同種類の製品の集合体を</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何</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10</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製品ライン（製品系列）</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059134" y="4258461"/>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2873467"/>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海外のメーカーに委託して生産・加工した製品や、海外で発掘した内外価格差の大きい製品を輸入して、販売している商品のこと。</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2986934"/>
            <a:ext cx="3308154"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相手先ブランドによる生産と訳され、その</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20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つの</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頭文字で称される、生産者同士の製品融通の</a:t>
            </a: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ＯＥＭ</a:t>
            </a:r>
            <a:endPar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開発輸入商品</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対角する 2 つの角を切り取った四角形 16"/>
          <p:cNvSpPr/>
          <p:nvPr/>
        </p:nvSpPr>
        <p:spPr>
          <a:xfrm>
            <a:off x="7782134" y="45591"/>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Ⅴ</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製品計画</a:t>
            </a:r>
          </a:p>
        </p:txBody>
      </p:sp>
      <p:sp>
        <p:nvSpPr>
          <p:cNvPr id="26" name="正方形/長方形 25"/>
          <p:cNvSpPr/>
          <p:nvPr/>
        </p:nvSpPr>
        <p:spPr>
          <a:xfrm>
            <a:off x="8390347"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5"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6520890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ある企業が市場に供給する製品の一つずつを</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何</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製品ミックス</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103082" y="4218040"/>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624572" y="342844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554943" y="3323415"/>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ある企業が市場に供給するさまざまな製品の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組合せのこと。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24551" y="3205738"/>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ある企業が市場に供給する同種類の製品の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集合体のこと。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製品ライン（製品系列）</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製品アイテム（品目）</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782134" y="45591"/>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Ⅴ</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製品計画</a:t>
            </a:r>
          </a:p>
        </p:txBody>
      </p:sp>
      <p:sp>
        <p:nvSpPr>
          <p:cNvPr id="28" name="正方形/長方形 27"/>
          <p:cNvSpPr/>
          <p:nvPr/>
        </p:nvSpPr>
        <p:spPr>
          <a:xfrm>
            <a:off x="4290883" y="275215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1"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71173" y="275215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873156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従来の製品系列と同種または関連する製品を、新たな生産品目に加えることを</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何</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水平的拡大</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028018"/>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従来の製品系列とはまったく無関係の分野に進出し、生産活動を拡大する</a:t>
            </a: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34437" y="3016806"/>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従来の製品系列の二次加工品や原材料を、新たな生産品目に加える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垂直的拡大</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異質的拡大</a:t>
            </a:r>
          </a:p>
        </p:txBody>
      </p:sp>
      <p:sp>
        <p:nvSpPr>
          <p:cNvPr id="17" name="対角する 2 つの角を切り取った四角形 16"/>
          <p:cNvSpPr/>
          <p:nvPr/>
        </p:nvSpPr>
        <p:spPr>
          <a:xfrm>
            <a:off x="7782134" y="45591"/>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Ⅴ</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製品計画</a:t>
            </a:r>
          </a:p>
        </p:txBody>
      </p:sp>
      <p:sp>
        <p:nvSpPr>
          <p:cNvPr id="26" name="正方形/長方形 25"/>
          <p:cNvSpPr/>
          <p:nvPr/>
        </p:nvSpPr>
        <p:spPr>
          <a:xfrm>
            <a:off x="8395290"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718348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従来の製品系列の二次加工品や原材料を、新たな生産品目に加えること</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を</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水平的</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拡大</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132262" y="4305810"/>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725557" y="3487077"/>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571972" y="3054540"/>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従来の製品系列と同種または関連する製品を、新たな生産品目に加えること</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13767" y="3025412"/>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従来の製品系列とはまったく無関係の分野に進出し、生産活動を拡大すること。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異質的拡大</a:t>
            </a:r>
          </a:p>
        </p:txBody>
      </p:sp>
      <p:sp>
        <p:nvSpPr>
          <p:cNvPr id="29" name="正方形/長方形 28"/>
          <p:cNvSpPr/>
          <p:nvPr/>
        </p:nvSpPr>
        <p:spPr>
          <a:xfrm>
            <a:off x="212600"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垂直的拡大</a:t>
            </a:r>
          </a:p>
        </p:txBody>
      </p:sp>
      <p:sp>
        <p:nvSpPr>
          <p:cNvPr id="17" name="対角する 2 つの角を切り取った四角形 16"/>
          <p:cNvSpPr/>
          <p:nvPr/>
        </p:nvSpPr>
        <p:spPr>
          <a:xfrm>
            <a:off x="7782134" y="45591"/>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Ⅴ</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製品計画</a:t>
            </a:r>
          </a:p>
        </p:txBody>
      </p:sp>
      <p:sp>
        <p:nvSpPr>
          <p:cNvPr id="26" name="正方形/長方形 25"/>
          <p:cNvSpPr/>
          <p:nvPr/>
        </p:nvSpPr>
        <p:spPr>
          <a:xfrm>
            <a:off x="8395290"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12600" y="278092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790536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従来の製品系列とはまったく無関係の分野に進出し、生産活動を拡大することを何というか。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異質的拡大</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408302" y="3181242"/>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従来の製品系列の二次加工品や原材料を、新たな生産品目に加える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従来の製品系列と同種または関連する製品を、新たな生産品目に加えること。</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水平的拡大</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垂直的拡大</a:t>
            </a:r>
          </a:p>
        </p:txBody>
      </p:sp>
      <p:sp>
        <p:nvSpPr>
          <p:cNvPr id="17" name="対角する 2 つの角を切り取った四角形 16"/>
          <p:cNvSpPr/>
          <p:nvPr/>
        </p:nvSpPr>
        <p:spPr>
          <a:xfrm>
            <a:off x="7782134" y="45591"/>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Ⅴ</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製品計画</a:t>
            </a:r>
          </a:p>
        </p:txBody>
      </p:sp>
      <p:sp>
        <p:nvSpPr>
          <p:cNvPr id="26" name="正方形/長方形 25"/>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279708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製品の要素をできるだけ統一して、種類を減らし、大量生産をはかって製造原価を引き下げようとする政策を何というか</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製品差別化政策</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9674" y="4258461"/>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758897" y="3123499"/>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027355"/>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たとえ価格が割高になっても製品の種類を増やし、個々の消費者の好みをできるだけ尊重しようとする政策。</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04423" y="3114383"/>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自社製品に何らかの特徴をもたせ、他社製品とは異なっていることを強調する政策。</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製品標準化政策</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製品多様化政策</a:t>
            </a:r>
          </a:p>
        </p:txBody>
      </p:sp>
      <p:sp>
        <p:nvSpPr>
          <p:cNvPr id="26" name="正方形/長方形 25"/>
          <p:cNvSpPr/>
          <p:nvPr/>
        </p:nvSpPr>
        <p:spPr>
          <a:xfrm>
            <a:off x="8386480" y="277280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4147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782134" y="45591"/>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Ⅴ</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製品計画</a:t>
            </a:r>
          </a:p>
        </p:txBody>
      </p:sp>
    </p:spTree>
    <p:extLst>
      <p:ext uri="{BB962C8B-B14F-4D97-AF65-F5344CB8AC3E}">
        <p14:creationId xmlns:p14="http://schemas.microsoft.com/office/powerpoint/2010/main" val="30187410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たとえ価格が割高になっても製品の種類を増やし、個々の消費者の好みをできるだけ尊重しようとする政策を何というか。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製品多様化政策</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059134" y="4258461"/>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027355"/>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自社製品に何らかの特徴をもたせ、他社製品とは異なっていることを強調する政策。</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0" y="2986934"/>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製品の要素をできるだけ統一して、種類を減らし、大量生産をはかって製造原価を引き下げようとする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政策。</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製品標準化政策</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製品差別化政策</a:t>
            </a:r>
          </a:p>
        </p:txBody>
      </p:sp>
      <p:sp>
        <p:nvSpPr>
          <p:cNvPr id="26" name="正方形/長方形 25"/>
          <p:cNvSpPr/>
          <p:nvPr/>
        </p:nvSpPr>
        <p:spPr>
          <a:xfrm>
            <a:off x="8395290"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782134" y="45591"/>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Ⅴ</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製品計画</a:t>
            </a:r>
          </a:p>
        </p:txBody>
      </p:sp>
      <p:sp>
        <p:nvSpPr>
          <p:cNvPr id="28" name="正方形/長方形 27"/>
          <p:cNvSpPr/>
          <p:nvPr/>
        </p:nvSpPr>
        <p:spPr>
          <a:xfrm>
            <a:off x="429088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515274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30" grpId="0" animBg="1"/>
      <p:bldP spid="28"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自社製品に何らかの特徴をもたせ、他社製品とは異なっていることを強調する政策を何というか。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製品標準化政策</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103082" y="4218040"/>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624572" y="342844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554943" y="3015639"/>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製品の要素をできるだけ統一して、種類を減らし、大量生産をはかって製造原価を引き下げようとする政策。</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2986934"/>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たとえ価格が割高になっても製品の種類を増やし、個々の消費者の好みをできるだけ尊重しようとする政策。</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製品多様化政策</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製品差別化政策</a:t>
            </a:r>
          </a:p>
        </p:txBody>
      </p:sp>
      <p:sp>
        <p:nvSpPr>
          <p:cNvPr id="26" name="正方形/長方形 25"/>
          <p:cNvSpPr/>
          <p:nvPr/>
        </p:nvSpPr>
        <p:spPr>
          <a:xfrm>
            <a:off x="8371173" y="275215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5215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1"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782134" y="45591"/>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Ⅴ</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製品計画</a:t>
            </a:r>
          </a:p>
        </p:txBody>
      </p:sp>
    </p:spTree>
    <p:extLst>
      <p:ext uri="{BB962C8B-B14F-4D97-AF65-F5344CB8AC3E}">
        <p14:creationId xmlns:p14="http://schemas.microsoft.com/office/powerpoint/2010/main" val="29846793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ある分野または社会全体の技術水準が飛躍的に向上することを何というか。　</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市場生産方式</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156472" y="3952455"/>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758897" y="2681108"/>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212600" y="3181243"/>
            <a:ext cx="3655983"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顧客の注文を受けて個別に商品を生産する方式。</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388204" y="2877075"/>
            <a:ext cx="364187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市場の需要を予測し、販売先が確定しないまま同種製品を継続的に生産する方式。</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技術革新</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注文生産方式</a:t>
            </a:r>
          </a:p>
        </p:txBody>
      </p:sp>
      <p:sp>
        <p:nvSpPr>
          <p:cNvPr id="26" name="正方形/長方形 25"/>
          <p:cNvSpPr/>
          <p:nvPr/>
        </p:nvSpPr>
        <p:spPr>
          <a:xfrm>
            <a:off x="8395290" y="275794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58505"/>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5795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569113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色・デザイン・スタイル・ブランド・イメージ・広告・販売サービスなど、製品の価格以外の要素、すなわち付加価値によって行われる競争を何というか。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非価格競争</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027355"/>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法令を遵守し、会社や株主の利益に偏ることなく、社会全体の利益を追求していこうとする考え方。</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027355"/>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製品の販売価格を下げることによって行われる競争。</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価格競争</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コンプライアンス</a:t>
            </a:r>
          </a:p>
        </p:txBody>
      </p:sp>
      <p:sp>
        <p:nvSpPr>
          <p:cNvPr id="26" name="正方形/長方形 25"/>
          <p:cNvSpPr/>
          <p:nvPr/>
        </p:nvSpPr>
        <p:spPr>
          <a:xfrm>
            <a:off x="8395290"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782134" y="45591"/>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Ⅴ</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製品計画</a:t>
            </a:r>
          </a:p>
        </p:txBody>
      </p:sp>
    </p:spTree>
    <p:extLst>
      <p:ext uri="{BB962C8B-B14F-4D97-AF65-F5344CB8AC3E}">
        <p14:creationId xmlns:p14="http://schemas.microsoft.com/office/powerpoint/2010/main" val="1233887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相手先ブランドによる生産と訳され、その</a:t>
            </a:r>
            <a:r>
              <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2800" b="1"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つの</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頭文字で称される、生産者同士の製品融通のことを何というか。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ＥＤＩ</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103082" y="4122930"/>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725557" y="3487077"/>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571972" y="2994559"/>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企業に関する情報を広く社会に伝達し、消費者や社会の企業に対する好意的な態度を促進しようとする広告。</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13767" y="3179301"/>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輸送支援ビジネスの展開などを可能にする付加価値通信網。</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ＶＡＮ</a:t>
            </a:r>
          </a:p>
        </p:txBody>
      </p:sp>
      <p:sp>
        <p:nvSpPr>
          <p:cNvPr id="29" name="正方形/長方形 28"/>
          <p:cNvSpPr/>
          <p:nvPr/>
        </p:nvSpPr>
        <p:spPr>
          <a:xfrm>
            <a:off x="212600"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ＯＥＭ　</a:t>
            </a:r>
          </a:p>
        </p:txBody>
      </p:sp>
      <p:sp>
        <p:nvSpPr>
          <p:cNvPr id="28" name="正方形/長方形 27"/>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12600" y="278092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782134" y="45591"/>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Ⅴ</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製品計画</a:t>
            </a:r>
          </a:p>
        </p:txBody>
      </p:sp>
      <p:sp>
        <p:nvSpPr>
          <p:cNvPr id="18" name="テキスト ボックス 17">
            <a:hlinkClick r:id="rId5" action="ppaction://hlinksldjump"/>
          </p:cNvPr>
          <p:cNvSpPr txBox="1"/>
          <p:nvPr/>
        </p:nvSpPr>
        <p:spPr>
          <a:xfrm>
            <a:off x="10621868" y="6373374"/>
            <a:ext cx="1280164" cy="400110"/>
          </a:xfrm>
          <a:prstGeom prst="rect">
            <a:avLst/>
          </a:prstGeom>
          <a:solidFill>
            <a:srgbClr val="FF99FF"/>
          </a:solidFill>
        </p:spPr>
        <p:txBody>
          <a:bodyPr wrap="square" rtlCol="0">
            <a:spAutoFit/>
          </a:bodyPr>
          <a:lstStyle/>
          <a:p>
            <a:pPr algn="ctr"/>
            <a:r>
              <a:rPr kumimoji="1" lang="ja-JP" altLang="en-US" sz="2000" dirty="0" smtClean="0"/>
              <a:t>目次へ</a:t>
            </a:r>
            <a:endParaRPr kumimoji="1" lang="ja-JP" altLang="en-US" sz="2000" dirty="0"/>
          </a:p>
        </p:txBody>
      </p:sp>
      <p:sp>
        <p:nvSpPr>
          <p:cNvPr id="26" name="正方形/長方形 25"/>
          <p:cNvSpPr/>
          <p:nvPr/>
        </p:nvSpPr>
        <p:spPr>
          <a:xfrm>
            <a:off x="8395290" y="2747218"/>
            <a:ext cx="3675021" cy="353495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018391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店づくりの基本理念のことを何というか。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仕入計画と商品管理</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１</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コンシューマリズム</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943872" y="4219626"/>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120336" y="4365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92109" y="3218931"/>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544272" y="2924944"/>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アメリカの故ケネディ大統領が提唱した「消費者の４つの権利」にもとづき、生活者としての消費者の権利を最優先して考える思想。</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111118"/>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店舗のチェックアウトカウンター（会計場）に設置されているＰＯＳシステムの端末機。</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ＰＯＳターミナル</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ストアコンセプト</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5290" y="27600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1"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79487"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239767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30" grpId="0" animBg="1"/>
      <p:bldP spid="28"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品ぞろえの方針として、できるだけ多くの種類の商品について、あらゆる品目を取りそろえようとすることを何というか。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２</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特殊化</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174334"/>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17433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829248" y="3263557"/>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027355"/>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品ぞろえの方針として、特定の種類の商品について、あらゆる品目を取りそろえようとする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04423" y="3048884"/>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取り扱いや販売の効率をよくするために品ぞろえを限定する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総合化</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専門化</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5290"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740324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品ぞろえの方針として、特定の種類の商品について、あらゆる品目を取りそろえようとすることを何というか。</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３</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特殊化</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156195" y="411382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010308" y="41577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08167" y="3081960"/>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2902819"/>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品ぞろえの方針として、できるだけ多くの種類の商品について、標準的な品目を取りそろえようとする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18174" y="3081960"/>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取り扱いや販売の効率をよくするために品ぞろえを限定する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専門化</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標準化</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2"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600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190084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品ぞろえの方針として、できるだけ多くの種類の商品について、標準的な品目を取りそろえようとすることを何というか。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４</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標準化</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027355"/>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品ぞろえの方針として、できるだけ多くの種類の商品について、あらゆる品目を取りそろえようとする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18698" y="2986934"/>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品ぞろえの方針として、特定の種類の商品について、あらゆる品目を取りそろえようとする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特殊化</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総合化</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5290"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5812" y="273313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303448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取り扱いや販売の効率をよくするために品ぞろえを限定することを何というか。</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５</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総合化</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199243" y="4305810"/>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641440" y="3163088"/>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545658" y="2986934"/>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品ぞろえの方針として、できるだけ多くの種類の商品について、あらゆる品目を取りそろえようとする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78" y="3041668"/>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品ぞろえの方針として、特定の種類の商品について、あらゆる品目を取りそろえようとする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専門化</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特殊化</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400256" y="270892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5800"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1344" y="270892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49277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取り扱いや販売の効率をよくするために品ぞろえを限定することを特殊化というが、その究極として、たった一つの品目しか取り扱わないことを何というか。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687945"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5-2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特殊化</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22898" y="3920759"/>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08167" y="3116805"/>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96369" y="2916519"/>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品ぞろえの方針として、特定の種類の商品について、あらゆる品目を取りそろえようとすること。</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44272" y="2996952"/>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取り扱いや販売の効率をよくするために品ぞろえを限定する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212600"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専門化</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4290883" y="2200114"/>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単品化</a:t>
            </a:r>
          </a:p>
        </p:txBody>
      </p:sp>
      <p:sp>
        <p:nvSpPr>
          <p:cNvPr id="26" name="正方形/長方形 25"/>
          <p:cNvSpPr/>
          <p:nvPr/>
        </p:nvSpPr>
        <p:spPr>
          <a:xfrm>
            <a:off x="8400256"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12267"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439594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安定した売れ行きが見込めるため、つねに店に並べて販売に供すべき商品を何というか。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６</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季節商品</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189034" y="4110129"/>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624572" y="3218931"/>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477459" y="3218931"/>
            <a:ext cx="3307482" cy="307777"/>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売上げに季節変動がある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39816" y="2996952"/>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その店では販売実績がなく、売れるか売れないかよくわからないが、試験的に販売している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試販商品</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定番</a:t>
            </a:r>
            <a:r>
              <a:rPr kumimoji="1" lang="zh-TW"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商品</a:t>
            </a:r>
            <a:endPar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6" name="正方形/長方形 25"/>
          <p:cNvSpPr/>
          <p:nvPr/>
        </p:nvSpPr>
        <p:spPr>
          <a:xfrm>
            <a:off x="838820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2880" y="275215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529947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売上げに季節変動がある商品を何というか。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７</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名声商品</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45923" y="3867125"/>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085125" y="4262103"/>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68379" y="3034208"/>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目玉商品などのように、顧客を店に引きつけ、購買意欲を高める効果のある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472264" y="2924944"/>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取り扱うことにより、その店の信用や格式を高める効果のある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季節商品</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促進商品</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5290" y="27600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08453"/>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381653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20215"/>
            <a:ext cx="11309102" cy="172354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顧客の注文を受けて個別に商品を生産する方式と、市場の需要を予測し、販売先が確定しないまま同種製品を継続的に生産する方式をそれぞれ何というか。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407240" y="2429134"/>
            <a:ext cx="3675021" cy="7897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注文生産方式と</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市場生産方式</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164853" y="4369053"/>
            <a:ext cx="2196880" cy="2221022"/>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875556" y="4518777"/>
            <a:ext cx="2144701" cy="2168269"/>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191898" y="3382275"/>
            <a:ext cx="3695723" cy="110799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前者は、商品についているバーコードを機械で読み取り、販売情報を収集するシステム（ＰＯＳシステム）のこと。</a:t>
            </a:r>
            <a:endParaRPr kumimoji="1" lang="en-US" altLang="ja-JP" sz="18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後者は〇。</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334079" y="3382275"/>
            <a:ext cx="3631825" cy="113877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前者は</a:t>
            </a:r>
            <a:r>
              <a:rPr kumimoji="1" lang="ja-JP" altLang="en-US" sz="1800" b="0" i="0" u="none" strike="noStrike" kern="1200" cap="none" spc="0" normalizeH="0" baseline="0" noProof="0" dirty="0" err="1">
                <a:ln>
                  <a:noFill/>
                </a:ln>
                <a:solidFill>
                  <a:prstClr val="black"/>
                </a:solidFill>
                <a:effectLst/>
                <a:uLnTx/>
                <a:uFillTx/>
                <a:latin typeface="MS UI Gothic" panose="020B0600070205080204" pitchFamily="50" charset="-128"/>
                <a:ea typeface="MS UI Gothic" panose="020B0600070205080204" pitchFamily="50" charset="-128"/>
                <a:cs typeface="+mn-cs"/>
              </a:rPr>
              <a:t>〇</a:t>
            </a:r>
            <a:r>
              <a:rPr kumimoji="1" lang="ja-JP" altLang="en-US" sz="18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a:t>
            </a:r>
            <a:endParaRPr kumimoji="1" lang="en-US" altLang="ja-JP" sz="18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後者は、</a:t>
            </a:r>
            <a:r>
              <a:rPr kumimoji="1" lang="en-US" altLang="ja-JP" sz="18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1</a:t>
            </a:r>
            <a:r>
              <a:rPr kumimoji="1" lang="ja-JP" altLang="en-US" sz="18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人または少数の作業者チームで、製品の組立工程を完成まで受け持つ生産方式のこと</a:t>
            </a:r>
            <a:r>
              <a:rPr kumimoji="1" lang="ja-JP" altLang="en-US" sz="200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n-cs"/>
              </a:rPr>
              <a:t>。</a:t>
            </a:r>
          </a:p>
        </p:txBody>
      </p:sp>
      <p:sp>
        <p:nvSpPr>
          <p:cNvPr id="27" name="正方形/長方形 26"/>
          <p:cNvSpPr/>
          <p:nvPr/>
        </p:nvSpPr>
        <p:spPr>
          <a:xfrm>
            <a:off x="4309920" y="2429134"/>
            <a:ext cx="3675021" cy="81460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注文生産方式と</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セル生産方式</a:t>
            </a:r>
          </a:p>
        </p:txBody>
      </p:sp>
      <p:sp>
        <p:nvSpPr>
          <p:cNvPr id="29" name="正方形/長方形 28"/>
          <p:cNvSpPr/>
          <p:nvPr/>
        </p:nvSpPr>
        <p:spPr>
          <a:xfrm>
            <a:off x="212600" y="2408247"/>
            <a:ext cx="3675021" cy="8354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販売時点情報管理と</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市場生産方式</a:t>
            </a:r>
          </a:p>
        </p:txBody>
      </p:sp>
      <p:sp>
        <p:nvSpPr>
          <p:cNvPr id="26" name="正方形/長方形 25"/>
          <p:cNvSpPr/>
          <p:nvPr/>
        </p:nvSpPr>
        <p:spPr>
          <a:xfrm>
            <a:off x="8386538" y="3182614"/>
            <a:ext cx="3675021" cy="35044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9217" y="3220627"/>
            <a:ext cx="3675021" cy="34664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02248" y="3218931"/>
            <a:ext cx="3675021" cy="34681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316541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一時的なブームに乗って売れる商品を何というか。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８</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流行商品</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（ファッション商品）</a:t>
            </a:r>
            <a:endParaRPr kumimoji="1" lang="ja-JP" altLang="en-US" sz="1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売上げに季節変動がある商品。</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取り扱うことにより、その店の信用や格式を高める効果のある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名声商品</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季節商品</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5290"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24713"/>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980270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取り扱うことにより、その店の信用や格式を高める効果のある商品を何というか。</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９</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試販商品</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336360" y="4221088"/>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28132" y="3294115"/>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502159" y="2986339"/>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その店では販売実績がなく、売れるか売れないかよくわからないが、試験的に販売している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46272" y="3064980"/>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安定した売れ行きが見込めるため、つねに店に並べて販売に供すべき</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定番商品</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名声商品</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2" y="278092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08453"/>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217878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目玉商品などのように、顧客を店に引きつけ、購買意欲を高める効果のある商品を何というか。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10</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促進商品</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027354"/>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一時的なブームに乗って売れる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39816" y="2996952"/>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安定した売れ行きが見込めるため、つねに店に並べて販売に供すべき</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定番商品</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流行商品</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1544" y="275215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1591"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87430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その店では販売実績がなく、売れるか売れないかよくわからないが、試験的に販売している商品を何というか。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名声商品</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293467" y="4302522"/>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624572" y="3385123"/>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556248" y="3041552"/>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取り扱うことにより、その店の信用や格式を高める効果のある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068105"/>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一時的なブームに乗って売れる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流行商品</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試販商品</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5290"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1" y="274887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448341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7"/>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よく売れる商品から順に並べ、それぞれの売上高の全体に対する割合を累計していき、総売上高に占める各品目の位置づけを明らかにする分析方法を何というか。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ＰＰＭ分析</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（プロダクトポートフォリオマネジメント）</a:t>
            </a:r>
            <a:endParaRPr kumimoji="1" lang="ja-JP" altLang="en-US" sz="1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375920" y="5157192"/>
            <a:ext cx="1457680" cy="1473698"/>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188541" y="4346625"/>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624572" y="3085551"/>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544272" y="2996952"/>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自社の製品や事業領域の戦略的な位置づけを明確にすることによって、最適な経営資源の配分を考えようとする手法。</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79" y="2988372"/>
            <a:ext cx="3429251" cy="215443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自社</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の技術力や資金力などの内部要因を強みと弱みに、経済政策や顧客の好みの変化などの外部要因を機会と脅威に分けて、企業環境における自社の原状について４つの要素と縦軸と横軸で表す分析。</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ＳＷＯＴ分析</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ＡＢＣ分析</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400256"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1" y="270352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682404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つねに新しい商品を販売するため、当面必要な数量だけに限定して仕入れる方法を何というか。</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当用仕入</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087356"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077346"/>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品ぞろえに変化をもたせるため、できるだけ多くの仕入先から仕入れる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方法。</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0" y="3077346"/>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有利な条件を引き出すため、いくつかの小売店が仕入数量を取りまとめて行う仕入</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方法。</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共同仕入</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分散仕入</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1544"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715650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7"/>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輸送費の削減や数量割引を求めて、</a:t>
            </a:r>
            <a:r>
              <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回当たりの仕入数量を取りまとめて仕入れる方法を何というか。</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仕入割引</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45923" y="4000676"/>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758897" y="3030310"/>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2" y="3030310"/>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つねに新しい商品を販売するため、当面必要な数量だけに限定して仕入れる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方法。</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18174" y="3053007"/>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簿記において、買掛金を期日前に支払った場合に受ける割引で、その時につかう勘定科目。</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一括仕入</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当用仕入</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840190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7"/>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品ぞろえに特色をもたせるため、各小売店または各店舗ごとに仕入れを行う方法を何というか。</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集中仕入</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8478" y="3966729"/>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758897" y="3120387"/>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品ぞろえに変化をもたせるため、できるだけ多くの仕入先から仕入れる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方法。</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16979" y="3027354"/>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結びつきを強めて有利な条件を引き出すため、仕入先を限定する仕入</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方法。</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単独仕入</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分散仕入</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5290" y="278092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1"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80821" y="27383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302898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7"/>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有利な条件を引き出すため、いくつかの小売店が仕入数量を取りまとめて行う仕入方法を何というか。</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一括仕入</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45923" y="3950684"/>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053489" y="4262103"/>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758897" y="3117767"/>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411708" y="298423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結びつきを強めて有利な条件を引き出すため、仕入先を限定する仕入</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方法。</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04423" y="2963879"/>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輸送費の削減や数量割引を求めて、</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回当たりの仕入数量を取りまとめて仕入れる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方法。</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共同仕入</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集中仕入</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1537"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8092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08453"/>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059294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品ぞろえに変化をもたせるため、できるだけ多くの仕入先から仕入れる方法を何というか。</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集中仕入</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871864" y="4005064"/>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264352" y="3933056"/>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624572" y="3053584"/>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571972" y="2899696"/>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結びつきを強めて有利な条件を引き出すため、仕入先を限定する仕入</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方法。</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39816" y="2996952"/>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品ぞろえに特色をもたせるため、各小売店または各店舗ごとに仕入れを行う</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方法。</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単独仕入</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分散仕入</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600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349151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経済全体に占める第三次産業の産出額や就業者数の割合が相対的に増加しているという産業構造上の傾向を何というか。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工業化</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182560" y="3950684"/>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437808" y="4461725"/>
            <a:ext cx="1957879" cy="1979394"/>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08722" y="3213164"/>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193562" y="2773936"/>
            <a:ext cx="3660987"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資本や労働力の国境を越えた移動が活発化するとともに、貿易を通じた商品・サービスの取引や、海外への投資が増大することによって世界における経済的な結びつきが深まることを</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395290" y="2802511"/>
            <a:ext cx="3667933"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国の産業構造の中で、農業など第一次産業から、第二次産業、特に工業の占める比重が高まってくること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サービス経済化</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グローバル化</a:t>
            </a:r>
          </a:p>
        </p:txBody>
      </p:sp>
      <p:sp>
        <p:nvSpPr>
          <p:cNvPr id="26" name="正方形/長方形 25"/>
          <p:cNvSpPr/>
          <p:nvPr/>
        </p:nvSpPr>
        <p:spPr>
          <a:xfrm>
            <a:off x="8388202" y="270163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3866" y="270163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0163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783851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7"/>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結びつきを強めて有利な条件を引き出すため、仕入先を限定する仕入方法を何というか。</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集中仕入</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1355" y="4218040"/>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253560" y="3077346"/>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有利な条件を引き出すため、いくつかの小売店が仕入数量を取りまとめて行う仕入</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方法。</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品ぞろえに変化をもたせるため、できるだけ多くの仕入先から仕入れる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方法。</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分散仕入</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共同仕入</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5290"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5215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535629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7"/>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結びつきを強めて有利な条件を引き出すため、仕入先を限定する仕入方法を集中仕入というが、それを採用して特定の仕入先と継続的に取引する政策を何というか。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743364"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18-2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仕入先の継続化政策</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45923" y="393586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82044" y="3979752"/>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758897" y="2997258"/>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96369" y="3258322"/>
            <a:ext cx="3307482" cy="307777"/>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そのような用語はありません。</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04423" y="3256839"/>
            <a:ext cx="3429251" cy="307777"/>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そのような用語はありません。</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仕入先の重点化政策</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仕入先の個別化政策</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600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hlinkClick r:id="rId5" action="ppaction://hlinksldjump"/>
          </p:cNvPr>
          <p:cNvSpPr txBox="1"/>
          <p:nvPr/>
        </p:nvSpPr>
        <p:spPr>
          <a:xfrm>
            <a:off x="10621868" y="6373374"/>
            <a:ext cx="1280164" cy="400110"/>
          </a:xfrm>
          <a:prstGeom prst="rect">
            <a:avLst/>
          </a:prstGeom>
          <a:solidFill>
            <a:srgbClr val="FF99FF"/>
          </a:solidFill>
        </p:spPr>
        <p:txBody>
          <a:bodyPr wrap="square" rtlCol="0">
            <a:spAutoFit/>
          </a:bodyPr>
          <a:lstStyle/>
          <a:p>
            <a:pPr algn="ctr"/>
            <a:r>
              <a:rPr kumimoji="1" lang="ja-JP" altLang="en-US" sz="2000" dirty="0" smtClean="0"/>
              <a:t>目次へ</a:t>
            </a:r>
            <a:endParaRPr kumimoji="1" lang="ja-JP" altLang="en-US" sz="2000" dirty="0"/>
          </a:p>
        </p:txBody>
      </p:sp>
      <p:sp>
        <p:nvSpPr>
          <p:cNvPr id="26" name="正方形/長方形 25"/>
          <p:cNvSpPr/>
          <p:nvPr/>
        </p:nvSpPr>
        <p:spPr>
          <a:xfrm>
            <a:off x="8395290" y="2780928"/>
            <a:ext cx="3675021" cy="34830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216380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過剰在庫や在庫不足が生じないように、商品を必要な量だけ取りそろえておく活動を何というか。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19</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商品管理</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053489"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適正な在庫高を算定し、それにあわせて実際の在庫高を管理する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活動。</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売り場や倉庫などで実際に在庫商品を数えて、その実数を調べる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活動。</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実地棚卸</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在庫管理（在庫統制）</a:t>
            </a:r>
          </a:p>
        </p:txBody>
      </p:sp>
      <p:sp>
        <p:nvSpPr>
          <p:cNvPr id="26" name="正方形/長方形 25"/>
          <p:cNvSpPr/>
          <p:nvPr/>
        </p:nvSpPr>
        <p:spPr>
          <a:xfrm>
            <a:off x="8395290" y="2708453"/>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690912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適正な在庫高を算定し、それにあわせて実際の在庫高を管理する活動を何というか。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20</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実地棚卸</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45923" y="3950684"/>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68379" y="3016455"/>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96369" y="3035906"/>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過剰在庫や在庫不足が生じないように、商品を必要な量だけ取りそろえておく</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活動。</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11087" y="2963879"/>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売り場や倉庫などで実際に在庫商品を数えて、その実数を調べる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活動。</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在庫管理（在庫統制）</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商品管理</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5290" y="27600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10053"/>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120035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売り場や倉庫などで実際に在庫商品を数えて、その実数を調べる活動を何というか。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在庫管理（在庫統制）</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351180" y="4013391"/>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725557" y="3039663"/>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516979" y="3090061"/>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適正な在庫高を算定し、それにあわせて実際の在庫高を管理する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活動。</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0" y="3090061"/>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過剰在庫や在庫不足が生じないように、商品を必要な量だけ取りそろえておく</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活動。</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商品管理</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実地棚卸</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2"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5215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780733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販売情報を単品ごとに収集・分析し、リアルタイムで売れ筋商品を明らかにして、店の経営管理に役立てようとするシステムを何というか。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Ｐ０Ｓ（販売時点情報管理）システム</a:t>
            </a:r>
            <a:endPar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105997" y="400853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1355" y="4008529"/>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2" y="3069720"/>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貨物</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標準化</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した</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一定の単位にまとめること</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13767" y="3065042"/>
            <a:ext cx="3429251"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インターネット上で不特定多数の人材に対して業務内容と報酬を提示し、仕事を発注する手法。</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クラウドソーシング</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ユニットロードシステム</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1544" y="27725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68496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1" y="268496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255376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販売した商品のバーコードをストアコントローラに入力し、そこに保持されている価格表を参照して、その商品の価格を出力することを何というか。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検索</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955266" y="3894501"/>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460393" y="4006566"/>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2965054"/>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571972" y="3114651"/>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データ</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の集合の中から目的のデータを探し出す</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390907" y="3152233"/>
            <a:ext cx="3429251" cy="307777"/>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そのような用語はありません。</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プライスルックダウン</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プライスルックアップ（</a:t>
            </a:r>
            <a:r>
              <a:rPr kumimoji="1" lang="en-US" altLang="ja-JP" sz="2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PLU</a:t>
            </a:r>
            <a:r>
              <a:rPr kumimoji="1" lang="ja-JP" altLang="en-US" sz="2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6" name="正方形/長方形 25"/>
          <p:cNvSpPr/>
          <p:nvPr/>
        </p:nvSpPr>
        <p:spPr>
          <a:xfrm>
            <a:off x="8395290" y="276003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600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026361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メーカーが生産段階であらかじめ製品にバーコードを印刷することを何というか。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ソースマーキング</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407368" y="2924944"/>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製品やロット</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ごとの履歴</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管理</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の番号や、食品</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の賞味期限を変更する必要がある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場合なのに、</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製造工程内で印字する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28816" y="3030998"/>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各小売店がパック詰めなどの段階で、バーコードつきのラベルを商品にはりつけたりする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インストアマーキング</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ダイレクトマーキング</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1544"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935727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各小売店がパック詰めなどの段階で、バーコードつきのラベルを商品にはりつけたりすることを何というか。</a:t>
            </a:r>
            <a:endParaRPr kumimoji="1" lang="en-US" altLang="ja-JP"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ダイレクトマーキング</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8986873" y="4086070"/>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624572" y="3073703"/>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544272" y="2924944"/>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製品やロットごとの履歴管理の番号や、食品の賞味期限を変更する必要がある場合なのに、製造工程内で印字すること。</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113333"/>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メーカーが生産段階であらかじめ製品にバーコードを印刷する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ソースマーキング</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インストアマーキング</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5290"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69167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9729535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店舗のチェックアウトカウンター（会計場）に設置されているＰＯＳシステムの端末機を何というか。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スキャナ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48328" y="4077072"/>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758897" y="3010191"/>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バーとスペースの組合せにより、数字や文字などを機械が読み取れる形で表現した</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もの。</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472264" y="2996952"/>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ＰＯＳターミナル</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の一部として取り付けられているバーコード読取り</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装置。</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ＰＯＳターミナル</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バーコード</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154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414945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差別化の観点から、商品にさまざまな価値（ソフト）やサービスが付け加えられる傾向を何というか。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商品のコモディディ化</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380136" y="4300217"/>
            <a:ext cx="2144596" cy="2168163"/>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758288" y="3089708"/>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212600" y="2964783"/>
            <a:ext cx="3655984"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経済全体に占める第三次産業の産出額や就業者数の割合が相対的に増加しているという産業構造上の傾向。</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388203" y="2964783"/>
            <a:ext cx="3675020"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市場に出回っている商品どうしにほとんど違いがなくなり、各企業が提供する商品の価値について、顧客がその違いを認識できなくなっていく状況。</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商品のソフト化</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サービス経済化</a:t>
            </a:r>
          </a:p>
        </p:txBody>
      </p:sp>
      <p:sp>
        <p:nvSpPr>
          <p:cNvPr id="26" name="正方形/長方形 25"/>
          <p:cNvSpPr/>
          <p:nvPr/>
        </p:nvSpPr>
        <p:spPr>
          <a:xfrm>
            <a:off x="8395290"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5110" y="272998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89336" y="2759223"/>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008673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ＰＯＳ</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ターミナルの一部として取り付けられているバーコード読取り装置を何というか。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ホストコンピュータ</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0" y="4139484"/>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211975" y="4062512"/>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650296" y="3026549"/>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544272" y="2924944"/>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各店舗内の情報を集中管理するコンピュータと相互に通信回線で結ばれ、チェーン全体の情報を集中管理する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コンピュータ。</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2723"/>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各店舗内の情報を集中管理する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コンピュータ。</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ストアコントローラ</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スキャナ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3" y="277776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19356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4290882" y="277776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16690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7"/>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各店舗内の情報を集中管理するコンピュータを何というか。</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ホストコンピュータ</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163293"/>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20392"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758897" y="2978308"/>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39226"/>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ＰＯＳターミナル</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の一部として取り付けられているバーコード読取り</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装置。</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04423" y="2965101"/>
            <a:ext cx="3429251"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各店舗内の情報を集中管理するコンピュータと相互に通信回線で結ばれ、チェーン全体の情報を集中管理する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コンピュータ。</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ストアコントローラ</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スキャナ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5290"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1"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40658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7"/>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各店舗内の情報を集中管理するコンピュータと相互に通信回線で結ばれ、チェーン全体の情報を集中管理するコンピュータを何というか。</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599" y="607058"/>
            <a:ext cx="771073"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28-2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ＰＯＳターミナル</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829248" y="4218039"/>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192344" y="4149080"/>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624572" y="3063893"/>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619225" y="3098855"/>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店舗のチェックアウトカウンター（会計場）に設置されているＰＯＳシステムの</a:t>
            </a: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端末機。</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098371"/>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ＰＯＳターミナル</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の一部として取り付けられているバーコード読取り装置</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スキャナ</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ホストコンピュータ</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5215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5290"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452653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在庫商品を１年間に何回売りつくすかという考え方で計算され、年間標準在庫高の算出に用いられる数値を何というか。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29</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商品回転率</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995404" y="4277334"/>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83432" y="4365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1" y="2923828"/>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売上高が売上</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債権の</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何倍であるか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を示すもので、売上</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債権の回収</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状況を確認することができる。高いほどスピードがはやい。</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2923459"/>
            <a:ext cx="3429251"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売上高に対する売上原価の割合を示すもので、この率が低いほど利幅が大きく、収益性がよいことを示す。</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売上原価率</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受取勘定回転率</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1544" y="274945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600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1"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501222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ある月の売上高に対する期首在庫高の割合を示し、月別標準在庫高の算出に用いられる比率を何というか。</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30</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在庫販売比率</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076067"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1" y="2986934"/>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当期純利益の</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売上高に占める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割合。会社</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の収益性を測る指標のひとつで、この指数</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が高いほどよい。</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39816" y="2924944"/>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在庫商品を１年間に何回売りつくすかという考え方で計算され、年間標準在庫高の算出に用いられる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数値。</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商品回転率</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売上高純利益率</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1544"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1"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729102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4439816" y="3203553"/>
            <a:ext cx="3429251" cy="307777"/>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違います。</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511087" y="3133061"/>
            <a:ext cx="3429251" cy="307777"/>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違います。</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761209"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ある月の売上高に対する期首在庫高の割合は在庫販売比率であるが、どのように計算されるか。</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757218"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30-2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当月売上高</a:t>
            </a:r>
            <a:r>
              <a:rPr kumimoji="1" lang="en-US" altLang="ja-JP" sz="2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2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月初在庫高</a:t>
            </a:r>
            <a:endPar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769335" y="3529897"/>
            <a:ext cx="2770211" cy="2800653"/>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163463" y="3529897"/>
            <a:ext cx="2770211" cy="2800653"/>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624572" y="3119311"/>
            <a:ext cx="3040452" cy="3073863"/>
          </a:xfrm>
          <a:prstGeom prst="rect">
            <a:avLst/>
          </a:prstGeom>
          <a:noFill/>
        </p:spPr>
      </p:pic>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月末在庫高</a:t>
            </a:r>
            <a:r>
              <a:rPr kumimoji="1" lang="en-US" altLang="ja-JP" sz="2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2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当月売上高</a:t>
            </a:r>
            <a:endPar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月初在庫高</a:t>
            </a:r>
            <a:r>
              <a:rPr kumimoji="1" lang="en-US" altLang="ja-JP"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当月売上高</a:t>
            </a:r>
          </a:p>
        </p:txBody>
      </p:sp>
      <p:sp>
        <p:nvSpPr>
          <p:cNvPr id="26" name="正方形/長方形 25"/>
          <p:cNvSpPr/>
          <p:nvPr/>
        </p:nvSpPr>
        <p:spPr>
          <a:xfrm>
            <a:off x="8388201"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11565"/>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885843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在庫管理の基準として算定される適正な在庫高を何というか。</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31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実地棚卸高</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955267" y="401645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460393" y="4000676"/>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609680" y="3073703"/>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565313" y="307370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決算</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期末の棚卸資産の残高を確認するために、実際</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に調べてた在庫商品残高。</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13767" y="3073703"/>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会計期間の始めと終わりの在庫商品の平均</a:t>
            </a:r>
            <a:r>
              <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期首商品棚卸高＋期末商品棚卸高）</a:t>
            </a:r>
            <a:r>
              <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２</a:t>
            </a:r>
            <a:r>
              <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平均商品有高</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5290" y="278092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8092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5801"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正方形/長方形 16"/>
          <p:cNvSpPr/>
          <p:nvPr/>
        </p:nvSpPr>
        <p:spPr>
          <a:xfrm>
            <a:off x="195802"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標準在庫高</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795352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実地棚卸の後や季節商戦の終盤などに行われる、在庫一掃のためのバーゲンセールを特に何というか。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32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クリアランスセール</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058752"/>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バーゲン前に、お店</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がお得意客</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限定で行う</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セール。</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13767" y="3027354"/>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主にアパレルメーカーなどが、お得意様や社員、その家族のために行うクローズドなセール</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ファミリーセール</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プレセール</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3" y="27213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5215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472324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実際に商品の出納や保管を行う活動を何というか。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33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検収</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9674" y="3950684"/>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20392" y="4129412"/>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829248" y="3117767"/>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027355"/>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商品の入出庫や積み替え、積み卸し、運搬などの作業の総称。</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18174" y="2963879"/>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荷いたみ・品違い・数量違いなどがないことを確認して、到着した商品を引き取る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作業。</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商品の物的管理</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荷役</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5290"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357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390578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荷いたみ・品違い・数量違いなどがないことを確認して、到着した商品を引き取る作業を何というか。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Ⅵ</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仕入計画と商品管理</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34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検収</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497666" y="4404182"/>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実際に商品の出納や保管を行う</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活動。</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2912714"/>
            <a:ext cx="3429251"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港湾や空港にて、海外から持ち込まれた、もしくは海外へ持ち出す動物・植物・食品などが、病原体や有害物質に汚染されていないかどうかを確認する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検疫</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商品の物的管理</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hlinkClick r:id="rId5" action="ppaction://hlinksldjump"/>
          </p:cNvPr>
          <p:cNvSpPr txBox="1"/>
          <p:nvPr/>
        </p:nvSpPr>
        <p:spPr>
          <a:xfrm>
            <a:off x="10621868" y="6373374"/>
            <a:ext cx="1280164" cy="400110"/>
          </a:xfrm>
          <a:prstGeom prst="rect">
            <a:avLst/>
          </a:prstGeom>
          <a:solidFill>
            <a:srgbClr val="FF99FF"/>
          </a:solidFill>
        </p:spPr>
        <p:txBody>
          <a:bodyPr wrap="square" rtlCol="0">
            <a:spAutoFit/>
          </a:bodyPr>
          <a:lstStyle/>
          <a:p>
            <a:pPr algn="ctr"/>
            <a:r>
              <a:rPr kumimoji="1" lang="ja-JP" altLang="en-US" sz="2000" dirty="0" smtClean="0"/>
              <a:t>目次へ</a:t>
            </a:r>
            <a:endParaRPr kumimoji="1" lang="ja-JP" altLang="en-US" sz="2000" dirty="0"/>
          </a:p>
        </p:txBody>
      </p:sp>
      <p:sp>
        <p:nvSpPr>
          <p:cNvPr id="26" name="正方形/長方形 25"/>
          <p:cNvSpPr/>
          <p:nvPr/>
        </p:nvSpPr>
        <p:spPr>
          <a:xfrm>
            <a:off x="8381544" y="2780929"/>
            <a:ext cx="3675021" cy="34666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797354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需要よりも供給のほうが多く、買い手に選択権が与えられている市場を何というか。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4874"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完全競争市場</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201973" y="4051849"/>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545495" y="2985917"/>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193562" y="2911155"/>
            <a:ext cx="367502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「売り手」に優位な市場であるということ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414703" y="2911155"/>
            <a:ext cx="367502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財の同質性、参加者の多数性、完全情報、参入・退出の自由といった四つの条件を同時に満たす市場のこと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買い手市場</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売り手市場</a:t>
            </a:r>
          </a:p>
        </p:txBody>
      </p:sp>
      <p:sp>
        <p:nvSpPr>
          <p:cNvPr id="26" name="正方形/長方形 25"/>
          <p:cNvSpPr/>
          <p:nvPr/>
        </p:nvSpPr>
        <p:spPr>
          <a:xfrm>
            <a:off x="8384874"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1"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438320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企業または企業集団が独自に価格政策を立て，意図的に設定して維持しようとする価格を何というか。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販売価格</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a:t>
            </a: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統制価格</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390758" y="4000676"/>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691860" y="3189986"/>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625137" y="2959403"/>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政策上の必要から国家によって統制される価格。例えば，公共料金や公共交通機関の運賃など。 </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13767" y="3073703"/>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市場で現実に成立する価格。基本的には需要と供給の変動によって上下する。</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市場価格</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管理価格</a:t>
            </a:r>
          </a:p>
        </p:txBody>
      </p:sp>
      <p:sp>
        <p:nvSpPr>
          <p:cNvPr id="26" name="正方形/長方形 25"/>
          <p:cNvSpPr/>
          <p:nvPr/>
        </p:nvSpPr>
        <p:spPr>
          <a:xfrm>
            <a:off x="8388202" y="275215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765714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510847" y="3186582"/>
            <a:ext cx="3040452" cy="3073863"/>
          </a:xfrm>
          <a:prstGeom prst="rect">
            <a:avLst/>
          </a:prstGeom>
          <a:noFill/>
        </p:spPr>
      </p:pic>
      <p:sp>
        <p:nvSpPr>
          <p:cNvPr id="27" name="正方形/長方形 26"/>
          <p:cNvSpPr/>
          <p:nvPr/>
        </p:nvSpPr>
        <p:spPr>
          <a:xfrm>
            <a:off x="193561" y="275215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416426"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その製品をつくるのにかかった費用の総額，仕入価格に仕入諸掛を加えた金額，およびそれらに営業費を加えた金額をそれぞれ何というか。該当するものをクリックしなさい。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原価・値入・利幅</a:t>
            </a: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9052586" y="3448110"/>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4993819" y="3491996"/>
            <a:ext cx="2259436" cy="2284265"/>
          </a:xfrm>
          <a:prstGeom prst="rect">
            <a:avLst/>
          </a:prstGeom>
          <a:noFill/>
        </p:spPr>
      </p:pic>
      <p:sp>
        <p:nvSpPr>
          <p:cNvPr id="34" name="正方形/長方形 33"/>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費用総額・仕入金額・営業費込原価</a:t>
            </a:r>
          </a:p>
        </p:txBody>
      </p:sp>
      <p:sp>
        <p:nvSpPr>
          <p:cNvPr id="35" name="正方形/長方形 34"/>
          <p:cNvSpPr/>
          <p:nvPr/>
        </p:nvSpPr>
        <p:spPr>
          <a:xfrm>
            <a:off x="206807" y="2179728"/>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製造原価</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zh-TW"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仕入原価</a:t>
            </a:r>
            <a:r>
              <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zh-TW"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販売原価</a:t>
            </a:r>
            <a:endParaRPr kumimoji="1" lang="ja-JP" altLang="en-US" sz="1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5" name="正方形/長方形 24"/>
          <p:cNvSpPr/>
          <p:nvPr/>
        </p:nvSpPr>
        <p:spPr>
          <a:xfrm>
            <a:off x="4277637" y="276725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74959"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対角する 2 つの角を切り取った四角形 14"/>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販売価格</a:t>
            </a:r>
          </a:p>
        </p:txBody>
      </p:sp>
    </p:spTree>
    <p:extLst>
      <p:ext uri="{BB962C8B-B14F-4D97-AF65-F5344CB8AC3E}">
        <p14:creationId xmlns:p14="http://schemas.microsoft.com/office/powerpoint/2010/main" val="28820327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914400" y="607058"/>
            <a:ext cx="11019274"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販売価格から製造原価または仕入原価を差し引いたもの，または営業費と純利益の合計額を何というか。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利幅</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705487" y="3504496"/>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仕入原価に対する利幅の割合。</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385123"/>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販売価格に対する仕入原価の割合。</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原価率</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値入率</a:t>
            </a:r>
          </a:p>
        </p:txBody>
      </p:sp>
      <p:sp>
        <p:nvSpPr>
          <p:cNvPr id="28" name="正方形/長方形 27"/>
          <p:cNvSpPr/>
          <p:nvPr/>
        </p:nvSpPr>
        <p:spPr>
          <a:xfrm>
            <a:off x="429088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正方形/長方形 16"/>
          <p:cNvSpPr/>
          <p:nvPr/>
        </p:nvSpPr>
        <p:spPr>
          <a:xfrm>
            <a:off x="8395290" y="2752082"/>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3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（マージン</a:t>
            </a:r>
            <a:r>
              <a:rPr kumimoji="1" lang="ja-JP" altLang="en-US" sz="23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・値入額・粗</a:t>
            </a:r>
            <a:r>
              <a:rPr kumimoji="1" lang="ja-JP" altLang="en-US" sz="23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利益）</a:t>
            </a:r>
            <a:endParaRPr kumimoji="1" lang="ja-JP" altLang="en-US" sz="23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5208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2227" y="2780928"/>
            <a:ext cx="3680997"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367725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901354" y="607058"/>
            <a:ext cx="11032319"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製造原価または仕入原価に対する利幅の割合を何というか。また，それはどのように計算されるか。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利幅率</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24680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1355" y="4246808"/>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829248" y="3962704"/>
            <a:ext cx="2276353" cy="2301367"/>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販売価格に対する仕入原価の割合。</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477457"/>
            <a:ext cx="3429251" cy="430887"/>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利幅</a:t>
            </a:r>
            <a:r>
              <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製造原価</a:t>
            </a:r>
            <a:r>
              <a:rPr kumimoji="1"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×100</a:t>
            </a:r>
            <a:endPar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値入率</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原価率</a:t>
            </a:r>
          </a:p>
        </p:txBody>
      </p:sp>
      <p:sp>
        <p:nvSpPr>
          <p:cNvPr id="30" name="正方形/長方形 29"/>
          <p:cNvSpPr/>
          <p:nvPr/>
        </p:nvSpPr>
        <p:spPr>
          <a:xfrm>
            <a:off x="19356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正方形/長方形 16"/>
          <p:cNvSpPr/>
          <p:nvPr/>
        </p:nvSpPr>
        <p:spPr>
          <a:xfrm>
            <a:off x="4290883" y="2780928"/>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（マークアップ率）</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626191" y="3385123"/>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仕入原価に対する利幅の割合。</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6" name="正方形/長方形 25"/>
          <p:cNvSpPr/>
          <p:nvPr/>
        </p:nvSpPr>
        <p:spPr>
          <a:xfrm>
            <a:off x="8388204" y="2780928"/>
            <a:ext cx="3682108"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005568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30" grpId="0" animBg="1"/>
      <p:bldP spid="26" grpId="0" animBg="1"/>
      <p:bldP spid="28" grpId="0" animBg="1"/>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914401" y="607058"/>
            <a:ext cx="11019274"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販売価格に対する利幅の割合を何というか。また，それはどのように計算されるか。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値入率</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24680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4994444" y="4157183"/>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78274" y="3878931"/>
            <a:ext cx="2305595" cy="2330931"/>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489019"/>
            <a:ext cx="3307482" cy="307777"/>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利幅</a:t>
            </a:r>
            <a:r>
              <a:rPr kumimoji="1" lang="en-US" altLang="zh-TW"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zh-TW"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販売価格</a:t>
            </a:r>
            <a:r>
              <a:rPr kumimoji="1" lang="en-US" altLang="zh-TW"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×100</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販売価格に対する仕入原価の割合。</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原価率</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利幅率</a:t>
            </a:r>
          </a:p>
        </p:txBody>
      </p:sp>
      <p:sp>
        <p:nvSpPr>
          <p:cNvPr id="28" name="正方形/長方形 27"/>
          <p:cNvSpPr/>
          <p:nvPr/>
        </p:nvSpPr>
        <p:spPr>
          <a:xfrm>
            <a:off x="4291594" y="276676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正方形/長方形 16"/>
          <p:cNvSpPr/>
          <p:nvPr/>
        </p:nvSpPr>
        <p:spPr>
          <a:xfrm>
            <a:off x="193562" y="2739154"/>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マージン率</a:t>
            </a:r>
            <a:r>
              <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345" y="27391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504424" y="3311581"/>
            <a:ext cx="3429251" cy="307777"/>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仕入原価に対する利幅の割合。</a:t>
            </a:r>
          </a:p>
        </p:txBody>
      </p:sp>
      <p:sp>
        <p:nvSpPr>
          <p:cNvPr id="26" name="正方形/長方形 25"/>
          <p:cNvSpPr/>
          <p:nvPr/>
        </p:nvSpPr>
        <p:spPr>
          <a:xfrm>
            <a:off x="8388204" y="2729553"/>
            <a:ext cx="3682108"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192113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914400" y="607058"/>
            <a:ext cx="11019274"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販売価格に対する製造原価または仕入原価の割合を何というか。また，それはどのように計算されるか。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利幅率</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24680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4994444" y="4157183"/>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613272" y="3445978"/>
            <a:ext cx="2825742" cy="285679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547332" y="2893975"/>
            <a:ext cx="3253606"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製造原価</a:t>
            </a:r>
            <a:r>
              <a:rPr kumimoji="1" lang="en-US" altLang="zh-TW"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zh-TW" altLang="en-US"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販売</a:t>
            </a:r>
            <a:r>
              <a:rPr kumimoji="1" lang="ja-JP" altLang="en-US"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価格</a:t>
            </a:r>
            <a:r>
              <a:rPr kumimoji="1" lang="en-US" altLang="zh-TW"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zh-TW" sz="20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zh-TW" altLang="en-US"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－利幅率</a:t>
            </a:r>
            <a:endParaRPr kumimoji="1" lang="ja-JP" altLang="en-US" sz="20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385123"/>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仕入原価に対する利幅の割合。</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値入率</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原価率</a:t>
            </a:r>
          </a:p>
        </p:txBody>
      </p:sp>
      <p:sp>
        <p:nvSpPr>
          <p:cNvPr id="30" name="正方形/長方形 29"/>
          <p:cNvSpPr/>
          <p:nvPr/>
        </p:nvSpPr>
        <p:spPr>
          <a:xfrm>
            <a:off x="4290884" y="2760041"/>
            <a:ext cx="3683852"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482292" y="3445978"/>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販売価格に対する利幅の割合。</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6" name="正方形/長方形 25"/>
          <p:cNvSpPr/>
          <p:nvPr/>
        </p:nvSpPr>
        <p:spPr>
          <a:xfrm>
            <a:off x="8388204" y="2780928"/>
            <a:ext cx="3682108"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191980" y="275729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560650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30" grpId="0" animBg="1"/>
      <p:bldP spid="26" grpId="0" animBg="1"/>
      <p:bldP spid="28" grpId="0" animBg="1"/>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901354" y="607058"/>
            <a:ext cx="11032319"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製造原価または仕入原価に一定の利幅を加え，その結果として販売価格を決定する方法を何というか。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環境志向型の価格決定法</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24680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1355" y="4246808"/>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03936" y="3335131"/>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消費者が希望する購入価格を尊重して販売価格を決定する方法。</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原価志向型の価格決定法</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需要志向型の価格決定法</a:t>
            </a:r>
            <a:endParaRPr kumimoji="1" lang="ja-JP" altLang="en-US" sz="32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7" name="正方形/長方形 16"/>
          <p:cNvSpPr/>
          <p:nvPr/>
        </p:nvSpPr>
        <p:spPr>
          <a:xfrm>
            <a:off x="4295172" y="2780928"/>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コストプラス法</a:t>
            </a:r>
            <a:r>
              <a:rPr kumimoji="1" lang="en-US" altLang="ja-JP"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80928"/>
            <a:ext cx="368095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571972" y="3353356"/>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環境保全のための費用を上乗せして販売価格を決定する方法。</a:t>
            </a:r>
          </a:p>
        </p:txBody>
      </p:sp>
      <p:sp>
        <p:nvSpPr>
          <p:cNvPr id="26" name="正方形/長方形 25"/>
          <p:cNvSpPr/>
          <p:nvPr/>
        </p:nvSpPr>
        <p:spPr>
          <a:xfrm>
            <a:off x="8390053" y="2780928"/>
            <a:ext cx="367317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701476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75762" y="607058"/>
            <a:ext cx="11057911"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競争企業の価格動向を考慮して販売価格を決定する方法を何というか。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競争志向型の価格決定法</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仕入原価に一定の利幅を加えて販売価格を決定する方法。</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環境保全のための費用を上乗せして販売価格を決定する方法。</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環境志向型の価格決定法</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原価志向型の価格決定法</a:t>
            </a:r>
          </a:p>
        </p:txBody>
      </p:sp>
      <p:sp>
        <p:nvSpPr>
          <p:cNvPr id="26" name="正方形/長方形 25"/>
          <p:cNvSpPr/>
          <p:nvPr/>
        </p:nvSpPr>
        <p:spPr>
          <a:xfrm>
            <a:off x="8395290" y="278092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600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336806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914400" y="607058"/>
            <a:ext cx="11019274"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消費者が希望する購入価格を検討し，それを尊重して販売価格を決定する方法を何というか。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競争志向型の価格決定法</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24680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4994444" y="4157183"/>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162953"/>
            <a:ext cx="3040452" cy="3073863"/>
          </a:xfrm>
          <a:prstGeom prst="rect">
            <a:avLst/>
          </a:prstGeom>
          <a:noFill/>
        </p:spPr>
      </p:pic>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385123"/>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仕入原価に一定の利幅を加えて販売価格を決定する方法。</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原価志向型の価格決定法</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需要志向型の価格決定法</a:t>
            </a:r>
          </a:p>
        </p:txBody>
      </p:sp>
      <p:sp>
        <p:nvSpPr>
          <p:cNvPr id="26" name="正方形/長方形 25"/>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511087" y="3397273"/>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競争企業の価格動向を考慮して販売価格を決定する方法。</a:t>
            </a:r>
          </a:p>
        </p:txBody>
      </p:sp>
      <p:sp>
        <p:nvSpPr>
          <p:cNvPr id="28" name="正方形/長方形 27"/>
          <p:cNvSpPr/>
          <p:nvPr/>
        </p:nvSpPr>
        <p:spPr>
          <a:xfrm>
            <a:off x="8388201" y="27600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438524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901354" y="607058"/>
            <a:ext cx="11032319"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たとえ競争上不利になることがあっても，環境保全のための費用を上乗せして販売価格を決定する方法を何というか。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競争志向型の価格決定法</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24680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1355" y="4246808"/>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08167" y="3162954"/>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仕入原価に一定の利幅を加えて販売価格を決定する方法。</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環境志向型の価格決定法</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原価志向型の価格決定法</a:t>
            </a:r>
          </a:p>
        </p:txBody>
      </p:sp>
      <p:sp>
        <p:nvSpPr>
          <p:cNvPr id="30" name="正方形/長方形 29"/>
          <p:cNvSpPr/>
          <p:nvPr/>
        </p:nvSpPr>
        <p:spPr>
          <a:xfrm>
            <a:off x="19356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571972" y="3335130"/>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競争企業の価格動向を考慮して販売価格を決定する方法。</a:t>
            </a:r>
          </a:p>
        </p:txBody>
      </p:sp>
      <p:sp>
        <p:nvSpPr>
          <p:cNvPr id="26" name="正方形/長方形 25"/>
          <p:cNvSpPr/>
          <p:nvPr/>
        </p:nvSpPr>
        <p:spPr>
          <a:xfrm>
            <a:off x="8388204" y="2780928"/>
            <a:ext cx="3682108"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4738" y="275215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768854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30"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64813" y="203840"/>
            <a:ext cx="1316234" cy="461665"/>
          </a:xfrm>
          <a:prstGeom prst="rect">
            <a:avLst/>
          </a:prstGeom>
          <a:solidFill>
            <a:srgbClr val="FF99FF"/>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目　次</a:t>
            </a:r>
            <a:endParaRPr kumimoji="1" lang="ja-JP" altLang="en-US" sz="2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3" name="テキスト ボックス 2"/>
          <p:cNvSpPr txBox="1"/>
          <p:nvPr/>
        </p:nvSpPr>
        <p:spPr>
          <a:xfrm>
            <a:off x="2083842" y="247921"/>
            <a:ext cx="8749697" cy="400110"/>
          </a:xfrm>
          <a:prstGeom prst="rect">
            <a:avLst/>
          </a:prstGeom>
          <a:solidFill>
            <a:srgbClr val="FFFF00"/>
          </a:solidFill>
          <a:ln w="28575">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利用したい単元をクリックすると，必修用語（一問一答）のスライドにリンクします。</a:t>
            </a:r>
            <a:endPar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テキスト ボックス 3">
            <a:hlinkClick r:id="rId2" action="ppaction://hlinksldjump"/>
          </p:cNvPr>
          <p:cNvSpPr txBox="1"/>
          <p:nvPr/>
        </p:nvSpPr>
        <p:spPr>
          <a:xfrm>
            <a:off x="1566853" y="777889"/>
            <a:ext cx="4572001" cy="400110"/>
          </a:xfrm>
          <a:prstGeom prst="rect">
            <a:avLst/>
          </a:prstGeom>
          <a:noFill/>
        </p:spPr>
        <p:txBody>
          <a:bodyPr wrap="square" rtlCol="0">
            <a:spAutoFit/>
          </a:bodyPr>
          <a:lstStyle/>
          <a:p>
            <a:r>
              <a:rPr kumimoji="1" lang="ja-JP" altLang="en-US" sz="2000" u="sng" dirty="0" smtClean="0"/>
              <a:t>１章　現代市場とマーケティング</a:t>
            </a:r>
            <a:endParaRPr kumimoji="1" lang="ja-JP" altLang="en-US" sz="2000" u="sng" dirty="0"/>
          </a:p>
        </p:txBody>
      </p:sp>
      <p:sp>
        <p:nvSpPr>
          <p:cNvPr id="7" name="テキスト ボックス 6">
            <a:hlinkClick r:id="rId2" action="ppaction://hlinksldjump"/>
          </p:cNvPr>
          <p:cNvSpPr txBox="1"/>
          <p:nvPr/>
        </p:nvSpPr>
        <p:spPr>
          <a:xfrm>
            <a:off x="1936251" y="1103978"/>
            <a:ext cx="4341000" cy="400110"/>
          </a:xfrm>
          <a:prstGeom prst="rect">
            <a:avLst/>
          </a:prstGeom>
          <a:noFill/>
        </p:spPr>
        <p:txBody>
          <a:bodyPr wrap="square" rtlCol="0">
            <a:spAutoFit/>
          </a:bodyPr>
          <a:lstStyle/>
          <a:p>
            <a:r>
              <a:rPr kumimoji="1" lang="ja-JP" altLang="en-US" sz="2000" dirty="0" smtClean="0"/>
              <a:t>１　現代市場の特徴</a:t>
            </a:r>
            <a:endParaRPr kumimoji="1" lang="ja-JP" altLang="en-US" sz="2000" dirty="0"/>
          </a:p>
        </p:txBody>
      </p:sp>
      <p:sp>
        <p:nvSpPr>
          <p:cNvPr id="8" name="テキスト ボックス 7">
            <a:hlinkClick r:id="rId3" action="ppaction://hlinksldjump"/>
          </p:cNvPr>
          <p:cNvSpPr txBox="1"/>
          <p:nvPr/>
        </p:nvSpPr>
        <p:spPr>
          <a:xfrm>
            <a:off x="1936249" y="1413825"/>
            <a:ext cx="4202605" cy="400110"/>
          </a:xfrm>
          <a:prstGeom prst="rect">
            <a:avLst/>
          </a:prstGeom>
          <a:noFill/>
        </p:spPr>
        <p:txBody>
          <a:bodyPr wrap="square" rtlCol="0">
            <a:spAutoFit/>
          </a:bodyPr>
          <a:lstStyle/>
          <a:p>
            <a:r>
              <a:rPr kumimoji="1" lang="ja-JP" altLang="en-US" sz="2000" dirty="0" smtClean="0"/>
              <a:t>２　マーケティングの概要</a:t>
            </a:r>
            <a:endParaRPr kumimoji="1" lang="ja-JP" altLang="en-US" sz="2000" dirty="0"/>
          </a:p>
        </p:txBody>
      </p:sp>
      <p:sp>
        <p:nvSpPr>
          <p:cNvPr id="12" name="テキスト ボックス 11">
            <a:hlinkClick r:id="rId4" action="ppaction://hlinksldjump"/>
          </p:cNvPr>
          <p:cNvSpPr txBox="1"/>
          <p:nvPr/>
        </p:nvSpPr>
        <p:spPr>
          <a:xfrm>
            <a:off x="1566853" y="1830177"/>
            <a:ext cx="4572001" cy="400110"/>
          </a:xfrm>
          <a:prstGeom prst="rect">
            <a:avLst/>
          </a:prstGeom>
          <a:noFill/>
        </p:spPr>
        <p:txBody>
          <a:bodyPr wrap="square" rtlCol="0">
            <a:spAutoFit/>
          </a:bodyPr>
          <a:lstStyle/>
          <a:p>
            <a:r>
              <a:rPr kumimoji="1" lang="ja-JP" altLang="en-US" sz="2000" u="sng" dirty="0" smtClean="0"/>
              <a:t>２章　市場調査</a:t>
            </a:r>
            <a:endParaRPr kumimoji="1" lang="ja-JP" altLang="en-US" sz="2000" u="sng" dirty="0"/>
          </a:p>
        </p:txBody>
      </p:sp>
      <p:sp>
        <p:nvSpPr>
          <p:cNvPr id="13" name="テキスト ボックス 12">
            <a:hlinkClick r:id="rId4" action="ppaction://hlinksldjump"/>
          </p:cNvPr>
          <p:cNvSpPr txBox="1"/>
          <p:nvPr/>
        </p:nvSpPr>
        <p:spPr>
          <a:xfrm>
            <a:off x="1936251" y="2156266"/>
            <a:ext cx="4341000" cy="400110"/>
          </a:xfrm>
          <a:prstGeom prst="rect">
            <a:avLst/>
          </a:prstGeom>
          <a:noFill/>
        </p:spPr>
        <p:txBody>
          <a:bodyPr wrap="square" rtlCol="0">
            <a:spAutoFit/>
          </a:bodyPr>
          <a:lstStyle/>
          <a:p>
            <a:r>
              <a:rPr kumimoji="1" lang="ja-JP" altLang="en-US" sz="2000" dirty="0" smtClean="0"/>
              <a:t>１　市場調査の意味</a:t>
            </a:r>
            <a:endParaRPr kumimoji="1" lang="ja-JP" altLang="en-US" sz="2000" dirty="0"/>
          </a:p>
        </p:txBody>
      </p:sp>
      <p:sp>
        <p:nvSpPr>
          <p:cNvPr id="14" name="テキスト ボックス 13">
            <a:hlinkClick r:id="rId5" action="ppaction://hlinksldjump"/>
          </p:cNvPr>
          <p:cNvSpPr txBox="1"/>
          <p:nvPr/>
        </p:nvSpPr>
        <p:spPr>
          <a:xfrm>
            <a:off x="1936249" y="2466113"/>
            <a:ext cx="4202605" cy="400110"/>
          </a:xfrm>
          <a:prstGeom prst="rect">
            <a:avLst/>
          </a:prstGeom>
          <a:noFill/>
        </p:spPr>
        <p:txBody>
          <a:bodyPr wrap="square" rtlCol="0">
            <a:spAutoFit/>
          </a:bodyPr>
          <a:lstStyle/>
          <a:p>
            <a:r>
              <a:rPr kumimoji="1" lang="ja-JP" altLang="en-US" sz="2000" dirty="0" smtClean="0"/>
              <a:t>２　市場調査の手順</a:t>
            </a:r>
            <a:endParaRPr kumimoji="1" lang="ja-JP" altLang="en-US" sz="2000" dirty="0"/>
          </a:p>
        </p:txBody>
      </p:sp>
      <p:sp>
        <p:nvSpPr>
          <p:cNvPr id="15" name="テキスト ボックス 14">
            <a:hlinkClick r:id="rId6" action="ppaction://hlinksldjump"/>
          </p:cNvPr>
          <p:cNvSpPr txBox="1"/>
          <p:nvPr/>
        </p:nvSpPr>
        <p:spPr>
          <a:xfrm>
            <a:off x="1936249" y="2792202"/>
            <a:ext cx="4202605" cy="400110"/>
          </a:xfrm>
          <a:prstGeom prst="rect">
            <a:avLst/>
          </a:prstGeom>
          <a:noFill/>
        </p:spPr>
        <p:txBody>
          <a:bodyPr wrap="square" rtlCol="0">
            <a:spAutoFit/>
          </a:bodyPr>
          <a:lstStyle/>
          <a:p>
            <a:r>
              <a:rPr kumimoji="1" lang="ja-JP" altLang="en-US" sz="2000" dirty="0" smtClean="0"/>
              <a:t>３　実態調査の方法</a:t>
            </a:r>
            <a:endParaRPr kumimoji="1" lang="ja-JP" altLang="en-US" sz="2000" dirty="0"/>
          </a:p>
        </p:txBody>
      </p:sp>
      <p:sp>
        <p:nvSpPr>
          <p:cNvPr id="16" name="テキスト ボックス 15">
            <a:hlinkClick r:id="rId7" action="ppaction://hlinksldjump"/>
          </p:cNvPr>
          <p:cNvSpPr txBox="1"/>
          <p:nvPr/>
        </p:nvSpPr>
        <p:spPr>
          <a:xfrm>
            <a:off x="1566853" y="3208554"/>
            <a:ext cx="4572001" cy="400110"/>
          </a:xfrm>
          <a:prstGeom prst="rect">
            <a:avLst/>
          </a:prstGeom>
          <a:noFill/>
        </p:spPr>
        <p:txBody>
          <a:bodyPr wrap="square" rtlCol="0">
            <a:spAutoFit/>
          </a:bodyPr>
          <a:lstStyle/>
          <a:p>
            <a:r>
              <a:rPr kumimoji="1" lang="ja-JP" altLang="en-US" sz="2000" u="sng" dirty="0" smtClean="0"/>
              <a:t>３章　消費者行動</a:t>
            </a:r>
            <a:endParaRPr kumimoji="1" lang="ja-JP" altLang="en-US" sz="2000" u="sng" dirty="0"/>
          </a:p>
        </p:txBody>
      </p:sp>
      <p:sp>
        <p:nvSpPr>
          <p:cNvPr id="17" name="テキスト ボックス 16">
            <a:hlinkClick r:id="rId7" action="ppaction://hlinksldjump"/>
          </p:cNvPr>
          <p:cNvSpPr txBox="1"/>
          <p:nvPr/>
        </p:nvSpPr>
        <p:spPr>
          <a:xfrm>
            <a:off x="1936251" y="3534643"/>
            <a:ext cx="4341000" cy="400110"/>
          </a:xfrm>
          <a:prstGeom prst="rect">
            <a:avLst/>
          </a:prstGeom>
          <a:noFill/>
        </p:spPr>
        <p:txBody>
          <a:bodyPr wrap="square" rtlCol="0">
            <a:spAutoFit/>
          </a:bodyPr>
          <a:lstStyle/>
          <a:p>
            <a:r>
              <a:rPr kumimoji="1" lang="ja-JP" altLang="en-US" sz="2000" dirty="0" smtClean="0"/>
              <a:t>１　消費者行動と購買</a:t>
            </a:r>
            <a:endParaRPr kumimoji="1" lang="ja-JP" altLang="en-US" sz="2000" dirty="0"/>
          </a:p>
        </p:txBody>
      </p:sp>
      <p:sp>
        <p:nvSpPr>
          <p:cNvPr id="18" name="テキスト ボックス 17">
            <a:hlinkClick r:id="rId8" action="ppaction://hlinksldjump"/>
          </p:cNvPr>
          <p:cNvSpPr txBox="1"/>
          <p:nvPr/>
        </p:nvSpPr>
        <p:spPr>
          <a:xfrm>
            <a:off x="1936249" y="3844490"/>
            <a:ext cx="4202605" cy="400110"/>
          </a:xfrm>
          <a:prstGeom prst="rect">
            <a:avLst/>
          </a:prstGeom>
          <a:noFill/>
        </p:spPr>
        <p:txBody>
          <a:bodyPr wrap="square" rtlCol="0">
            <a:spAutoFit/>
          </a:bodyPr>
          <a:lstStyle/>
          <a:p>
            <a:r>
              <a:rPr kumimoji="1" lang="ja-JP" altLang="en-US" sz="2000" dirty="0" smtClean="0"/>
              <a:t>２　購買意思決定過程</a:t>
            </a:r>
            <a:endParaRPr kumimoji="1" lang="ja-JP" altLang="en-US" sz="2000" dirty="0"/>
          </a:p>
        </p:txBody>
      </p:sp>
      <p:sp>
        <p:nvSpPr>
          <p:cNvPr id="19" name="テキスト ボックス 18">
            <a:hlinkClick r:id="rId9" action="ppaction://hlinksldjump"/>
          </p:cNvPr>
          <p:cNvSpPr txBox="1"/>
          <p:nvPr/>
        </p:nvSpPr>
        <p:spPr>
          <a:xfrm>
            <a:off x="1936249" y="4170579"/>
            <a:ext cx="4202605" cy="400110"/>
          </a:xfrm>
          <a:prstGeom prst="rect">
            <a:avLst/>
          </a:prstGeom>
          <a:noFill/>
        </p:spPr>
        <p:txBody>
          <a:bodyPr wrap="square" rtlCol="0">
            <a:spAutoFit/>
          </a:bodyPr>
          <a:lstStyle/>
          <a:p>
            <a:r>
              <a:rPr kumimoji="1" lang="ja-JP" altLang="en-US" sz="2000" dirty="0" smtClean="0"/>
              <a:t>３　製品のライフ サイクルと普及</a:t>
            </a:r>
            <a:endParaRPr kumimoji="1" lang="ja-JP" altLang="en-US" sz="2000" dirty="0"/>
          </a:p>
        </p:txBody>
      </p:sp>
      <p:sp>
        <p:nvSpPr>
          <p:cNvPr id="20" name="テキスト ボックス 19">
            <a:hlinkClick r:id="rId10" action="ppaction://hlinksldjump"/>
          </p:cNvPr>
          <p:cNvSpPr txBox="1"/>
          <p:nvPr/>
        </p:nvSpPr>
        <p:spPr>
          <a:xfrm>
            <a:off x="1566853" y="4614371"/>
            <a:ext cx="4572001" cy="400110"/>
          </a:xfrm>
          <a:prstGeom prst="rect">
            <a:avLst/>
          </a:prstGeom>
          <a:noFill/>
        </p:spPr>
        <p:txBody>
          <a:bodyPr wrap="square" rtlCol="0">
            <a:spAutoFit/>
          </a:bodyPr>
          <a:lstStyle/>
          <a:p>
            <a:r>
              <a:rPr kumimoji="1" lang="ja-JP" altLang="en-US" sz="2000" u="sng" dirty="0" smtClean="0"/>
              <a:t>４章　販売計画</a:t>
            </a:r>
            <a:endParaRPr kumimoji="1" lang="ja-JP" altLang="en-US" sz="2000" u="sng" dirty="0"/>
          </a:p>
        </p:txBody>
      </p:sp>
      <p:sp>
        <p:nvSpPr>
          <p:cNvPr id="21" name="テキスト ボックス 20">
            <a:hlinkClick r:id="rId10" action="ppaction://hlinksldjump"/>
          </p:cNvPr>
          <p:cNvSpPr txBox="1"/>
          <p:nvPr/>
        </p:nvSpPr>
        <p:spPr>
          <a:xfrm>
            <a:off x="1936251" y="4940460"/>
            <a:ext cx="4341000" cy="400110"/>
          </a:xfrm>
          <a:prstGeom prst="rect">
            <a:avLst/>
          </a:prstGeom>
          <a:noFill/>
        </p:spPr>
        <p:txBody>
          <a:bodyPr wrap="square" rtlCol="0">
            <a:spAutoFit/>
          </a:bodyPr>
          <a:lstStyle/>
          <a:p>
            <a:r>
              <a:rPr kumimoji="1" lang="ja-JP" altLang="en-US" sz="2000" dirty="0" smtClean="0"/>
              <a:t>１　販売計画と販売予測</a:t>
            </a:r>
            <a:endParaRPr kumimoji="1" lang="ja-JP" altLang="en-US" sz="2000" dirty="0"/>
          </a:p>
        </p:txBody>
      </p:sp>
      <p:sp>
        <p:nvSpPr>
          <p:cNvPr id="22" name="テキスト ボックス 21">
            <a:hlinkClick r:id="rId10" action="ppaction://hlinksldjump"/>
          </p:cNvPr>
          <p:cNvSpPr txBox="1"/>
          <p:nvPr/>
        </p:nvSpPr>
        <p:spPr>
          <a:xfrm>
            <a:off x="1936249" y="5250307"/>
            <a:ext cx="4202605" cy="400110"/>
          </a:xfrm>
          <a:prstGeom prst="rect">
            <a:avLst/>
          </a:prstGeom>
          <a:noFill/>
        </p:spPr>
        <p:txBody>
          <a:bodyPr wrap="square" rtlCol="0">
            <a:spAutoFit/>
          </a:bodyPr>
          <a:lstStyle/>
          <a:p>
            <a:r>
              <a:rPr kumimoji="1" lang="ja-JP" altLang="en-US" sz="2000" dirty="0" smtClean="0"/>
              <a:t>２　販売計画の立案・実施・統制</a:t>
            </a:r>
            <a:endParaRPr kumimoji="1" lang="ja-JP" altLang="en-US" sz="2000" dirty="0"/>
          </a:p>
        </p:txBody>
      </p:sp>
      <p:sp>
        <p:nvSpPr>
          <p:cNvPr id="23" name="テキスト ボックス 22">
            <a:hlinkClick r:id="rId11" action="ppaction://hlinksldjump"/>
          </p:cNvPr>
          <p:cNvSpPr txBox="1"/>
          <p:nvPr/>
        </p:nvSpPr>
        <p:spPr>
          <a:xfrm>
            <a:off x="1566853" y="5710341"/>
            <a:ext cx="4572001" cy="400110"/>
          </a:xfrm>
          <a:prstGeom prst="rect">
            <a:avLst/>
          </a:prstGeom>
          <a:noFill/>
        </p:spPr>
        <p:txBody>
          <a:bodyPr wrap="square" rtlCol="0">
            <a:spAutoFit/>
          </a:bodyPr>
          <a:lstStyle/>
          <a:p>
            <a:r>
              <a:rPr kumimoji="1" lang="ja-JP" altLang="en-US" sz="2000" u="sng" dirty="0" smtClean="0"/>
              <a:t>５章　製品計画</a:t>
            </a:r>
            <a:endParaRPr kumimoji="1" lang="ja-JP" altLang="en-US" sz="2000" u="sng" dirty="0"/>
          </a:p>
        </p:txBody>
      </p:sp>
      <p:sp>
        <p:nvSpPr>
          <p:cNvPr id="24" name="テキスト ボックス 23">
            <a:hlinkClick r:id="rId11" action="ppaction://hlinksldjump"/>
          </p:cNvPr>
          <p:cNvSpPr txBox="1"/>
          <p:nvPr/>
        </p:nvSpPr>
        <p:spPr>
          <a:xfrm>
            <a:off x="1936251" y="6036430"/>
            <a:ext cx="4341000" cy="400110"/>
          </a:xfrm>
          <a:prstGeom prst="rect">
            <a:avLst/>
          </a:prstGeom>
          <a:noFill/>
        </p:spPr>
        <p:txBody>
          <a:bodyPr wrap="square" rtlCol="0">
            <a:spAutoFit/>
          </a:bodyPr>
          <a:lstStyle/>
          <a:p>
            <a:r>
              <a:rPr kumimoji="1" lang="ja-JP" altLang="en-US" sz="2000" dirty="0" smtClean="0"/>
              <a:t>１　製品計画の概要</a:t>
            </a:r>
            <a:endParaRPr kumimoji="1" lang="ja-JP" altLang="en-US" sz="2000" dirty="0"/>
          </a:p>
        </p:txBody>
      </p:sp>
      <p:sp>
        <p:nvSpPr>
          <p:cNvPr id="25" name="テキスト ボックス 24">
            <a:hlinkClick r:id="rId12" action="ppaction://hlinksldjump"/>
          </p:cNvPr>
          <p:cNvSpPr txBox="1"/>
          <p:nvPr/>
        </p:nvSpPr>
        <p:spPr>
          <a:xfrm>
            <a:off x="1936249" y="6346277"/>
            <a:ext cx="4202605" cy="400110"/>
          </a:xfrm>
          <a:prstGeom prst="rect">
            <a:avLst/>
          </a:prstGeom>
          <a:noFill/>
        </p:spPr>
        <p:txBody>
          <a:bodyPr wrap="square" rtlCol="0">
            <a:spAutoFit/>
          </a:bodyPr>
          <a:lstStyle/>
          <a:p>
            <a:r>
              <a:rPr kumimoji="1" lang="ja-JP" altLang="en-US" sz="2000" dirty="0" smtClean="0"/>
              <a:t>２　製品ミックスと製品政策</a:t>
            </a:r>
            <a:endParaRPr kumimoji="1" lang="ja-JP" altLang="en-US" sz="2000" dirty="0"/>
          </a:p>
        </p:txBody>
      </p:sp>
      <p:sp>
        <p:nvSpPr>
          <p:cNvPr id="50" name="テキスト ボックス 49">
            <a:hlinkClick r:id="rId13" action="ppaction://hlinksldjump"/>
          </p:cNvPr>
          <p:cNvSpPr txBox="1"/>
          <p:nvPr/>
        </p:nvSpPr>
        <p:spPr>
          <a:xfrm>
            <a:off x="6740991" y="777889"/>
            <a:ext cx="4572001" cy="400110"/>
          </a:xfrm>
          <a:prstGeom prst="rect">
            <a:avLst/>
          </a:prstGeom>
          <a:noFill/>
        </p:spPr>
        <p:txBody>
          <a:bodyPr wrap="square" rtlCol="0">
            <a:spAutoFit/>
          </a:bodyPr>
          <a:lstStyle/>
          <a:p>
            <a:r>
              <a:rPr kumimoji="1" lang="ja-JP" altLang="en-US" sz="2000" u="sng" dirty="0" smtClean="0"/>
              <a:t>６章　仕入計画と商品管理</a:t>
            </a:r>
            <a:endParaRPr kumimoji="1" lang="ja-JP" altLang="en-US" sz="2000" u="sng" dirty="0"/>
          </a:p>
        </p:txBody>
      </p:sp>
      <p:sp>
        <p:nvSpPr>
          <p:cNvPr id="51" name="テキスト ボックス 50">
            <a:hlinkClick r:id="rId13" action="ppaction://hlinksldjump"/>
          </p:cNvPr>
          <p:cNvSpPr txBox="1"/>
          <p:nvPr/>
        </p:nvSpPr>
        <p:spPr>
          <a:xfrm>
            <a:off x="7110389" y="1103978"/>
            <a:ext cx="4341000" cy="400110"/>
          </a:xfrm>
          <a:prstGeom prst="rect">
            <a:avLst/>
          </a:prstGeom>
          <a:noFill/>
        </p:spPr>
        <p:txBody>
          <a:bodyPr wrap="square" rtlCol="0">
            <a:spAutoFit/>
          </a:bodyPr>
          <a:lstStyle/>
          <a:p>
            <a:r>
              <a:rPr kumimoji="1" lang="ja-JP" altLang="en-US" sz="2000" dirty="0" smtClean="0"/>
              <a:t>１　仕入計画</a:t>
            </a:r>
            <a:endParaRPr kumimoji="1" lang="ja-JP" altLang="en-US" sz="2000" dirty="0"/>
          </a:p>
        </p:txBody>
      </p:sp>
      <p:sp>
        <p:nvSpPr>
          <p:cNvPr id="52" name="テキスト ボックス 51">
            <a:hlinkClick r:id="rId14" action="ppaction://hlinksldjump"/>
          </p:cNvPr>
          <p:cNvSpPr txBox="1"/>
          <p:nvPr/>
        </p:nvSpPr>
        <p:spPr>
          <a:xfrm>
            <a:off x="7110387" y="1413825"/>
            <a:ext cx="4202605" cy="400110"/>
          </a:xfrm>
          <a:prstGeom prst="rect">
            <a:avLst/>
          </a:prstGeom>
          <a:noFill/>
        </p:spPr>
        <p:txBody>
          <a:bodyPr wrap="square" rtlCol="0">
            <a:spAutoFit/>
          </a:bodyPr>
          <a:lstStyle/>
          <a:p>
            <a:r>
              <a:rPr kumimoji="1" lang="ja-JP" altLang="en-US" sz="2000" dirty="0" smtClean="0"/>
              <a:t>２　商品管理</a:t>
            </a:r>
            <a:endParaRPr kumimoji="1" lang="ja-JP" altLang="en-US" sz="2000" dirty="0"/>
          </a:p>
        </p:txBody>
      </p:sp>
      <p:sp>
        <p:nvSpPr>
          <p:cNvPr id="53" name="テキスト ボックス 52">
            <a:hlinkClick r:id="rId15" action="ppaction://hlinksldjump"/>
          </p:cNvPr>
          <p:cNvSpPr txBox="1"/>
          <p:nvPr/>
        </p:nvSpPr>
        <p:spPr>
          <a:xfrm>
            <a:off x="6740991" y="1873859"/>
            <a:ext cx="4572001" cy="400110"/>
          </a:xfrm>
          <a:prstGeom prst="rect">
            <a:avLst/>
          </a:prstGeom>
          <a:noFill/>
        </p:spPr>
        <p:txBody>
          <a:bodyPr wrap="square" rtlCol="0">
            <a:spAutoFit/>
          </a:bodyPr>
          <a:lstStyle/>
          <a:p>
            <a:r>
              <a:rPr kumimoji="1" lang="ja-JP" altLang="en-US" sz="2000" u="sng" dirty="0" smtClean="0"/>
              <a:t>７章　販売価格</a:t>
            </a:r>
            <a:endParaRPr kumimoji="1" lang="ja-JP" altLang="en-US" sz="2000" u="sng" dirty="0"/>
          </a:p>
        </p:txBody>
      </p:sp>
      <p:sp>
        <p:nvSpPr>
          <p:cNvPr id="54" name="テキスト ボックス 53">
            <a:hlinkClick r:id="rId15" action="ppaction://hlinksldjump"/>
          </p:cNvPr>
          <p:cNvSpPr txBox="1"/>
          <p:nvPr/>
        </p:nvSpPr>
        <p:spPr>
          <a:xfrm>
            <a:off x="7110389" y="2199948"/>
            <a:ext cx="4341000" cy="400110"/>
          </a:xfrm>
          <a:prstGeom prst="rect">
            <a:avLst/>
          </a:prstGeom>
          <a:noFill/>
        </p:spPr>
        <p:txBody>
          <a:bodyPr wrap="square" rtlCol="0">
            <a:spAutoFit/>
          </a:bodyPr>
          <a:lstStyle/>
          <a:p>
            <a:r>
              <a:rPr kumimoji="1" lang="ja-JP" altLang="en-US" sz="2000" dirty="0" smtClean="0"/>
              <a:t>１　販売価格の決定</a:t>
            </a:r>
            <a:endParaRPr kumimoji="1" lang="ja-JP" altLang="en-US" sz="2000" dirty="0"/>
          </a:p>
        </p:txBody>
      </p:sp>
      <p:sp>
        <p:nvSpPr>
          <p:cNvPr id="55" name="テキスト ボックス 54">
            <a:hlinkClick r:id="rId16" action="ppaction://hlinksldjump"/>
          </p:cNvPr>
          <p:cNvSpPr txBox="1"/>
          <p:nvPr/>
        </p:nvSpPr>
        <p:spPr>
          <a:xfrm>
            <a:off x="7110387" y="2509795"/>
            <a:ext cx="4202605" cy="400110"/>
          </a:xfrm>
          <a:prstGeom prst="rect">
            <a:avLst/>
          </a:prstGeom>
          <a:noFill/>
        </p:spPr>
        <p:txBody>
          <a:bodyPr wrap="square" rtlCol="0">
            <a:spAutoFit/>
          </a:bodyPr>
          <a:lstStyle/>
          <a:p>
            <a:r>
              <a:rPr kumimoji="1" lang="ja-JP" altLang="en-US" sz="2000" dirty="0" smtClean="0"/>
              <a:t>２　価格戦略</a:t>
            </a:r>
            <a:endParaRPr kumimoji="1" lang="ja-JP" altLang="en-US" sz="2000" dirty="0"/>
          </a:p>
        </p:txBody>
      </p:sp>
      <p:sp>
        <p:nvSpPr>
          <p:cNvPr id="56" name="テキスト ボックス 55">
            <a:hlinkClick r:id="rId17" action="ppaction://hlinksldjump"/>
          </p:cNvPr>
          <p:cNvSpPr txBox="1"/>
          <p:nvPr/>
        </p:nvSpPr>
        <p:spPr>
          <a:xfrm>
            <a:off x="6740991" y="2969829"/>
            <a:ext cx="4572001" cy="400110"/>
          </a:xfrm>
          <a:prstGeom prst="rect">
            <a:avLst/>
          </a:prstGeom>
          <a:noFill/>
        </p:spPr>
        <p:txBody>
          <a:bodyPr wrap="square" rtlCol="0">
            <a:spAutoFit/>
          </a:bodyPr>
          <a:lstStyle/>
          <a:p>
            <a:r>
              <a:rPr kumimoji="1" lang="ja-JP" altLang="en-US" sz="2000" u="sng" dirty="0" smtClean="0"/>
              <a:t>８章　販売経路</a:t>
            </a:r>
            <a:endParaRPr kumimoji="1" lang="ja-JP" altLang="en-US" sz="2000" u="sng" dirty="0"/>
          </a:p>
        </p:txBody>
      </p:sp>
      <p:sp>
        <p:nvSpPr>
          <p:cNvPr id="57" name="テキスト ボックス 56">
            <a:hlinkClick r:id="rId17" action="ppaction://hlinksldjump"/>
          </p:cNvPr>
          <p:cNvSpPr txBox="1"/>
          <p:nvPr/>
        </p:nvSpPr>
        <p:spPr>
          <a:xfrm>
            <a:off x="7110389" y="3295918"/>
            <a:ext cx="4341000" cy="400110"/>
          </a:xfrm>
          <a:prstGeom prst="rect">
            <a:avLst/>
          </a:prstGeom>
          <a:noFill/>
        </p:spPr>
        <p:txBody>
          <a:bodyPr wrap="square" rtlCol="0">
            <a:spAutoFit/>
          </a:bodyPr>
          <a:lstStyle/>
          <a:p>
            <a:r>
              <a:rPr kumimoji="1" lang="ja-JP" altLang="en-US" sz="2000" dirty="0" smtClean="0"/>
              <a:t>１　販売経路の設定</a:t>
            </a:r>
            <a:endParaRPr kumimoji="1" lang="ja-JP" altLang="en-US" sz="2000" dirty="0"/>
          </a:p>
        </p:txBody>
      </p:sp>
      <p:sp>
        <p:nvSpPr>
          <p:cNvPr id="58" name="テキスト ボックス 57">
            <a:hlinkClick r:id="rId18" action="ppaction://hlinksldjump"/>
          </p:cNvPr>
          <p:cNvSpPr txBox="1"/>
          <p:nvPr/>
        </p:nvSpPr>
        <p:spPr>
          <a:xfrm>
            <a:off x="7110387" y="3605765"/>
            <a:ext cx="4202605" cy="400110"/>
          </a:xfrm>
          <a:prstGeom prst="rect">
            <a:avLst/>
          </a:prstGeom>
          <a:noFill/>
        </p:spPr>
        <p:txBody>
          <a:bodyPr wrap="square" rtlCol="0">
            <a:spAutoFit/>
          </a:bodyPr>
          <a:lstStyle/>
          <a:p>
            <a:r>
              <a:rPr kumimoji="1" lang="ja-JP" altLang="en-US" sz="2000" dirty="0" smtClean="0"/>
              <a:t>２　販売経路の強化</a:t>
            </a:r>
            <a:endParaRPr kumimoji="1" lang="ja-JP" altLang="en-US" sz="2000" dirty="0"/>
          </a:p>
        </p:txBody>
      </p:sp>
      <p:sp>
        <p:nvSpPr>
          <p:cNvPr id="59" name="テキスト ボックス 58">
            <a:hlinkClick r:id="rId19" action="ppaction://hlinksldjump"/>
          </p:cNvPr>
          <p:cNvSpPr txBox="1"/>
          <p:nvPr/>
        </p:nvSpPr>
        <p:spPr>
          <a:xfrm>
            <a:off x="6740991" y="4065799"/>
            <a:ext cx="4572001" cy="400110"/>
          </a:xfrm>
          <a:prstGeom prst="rect">
            <a:avLst/>
          </a:prstGeom>
          <a:noFill/>
        </p:spPr>
        <p:txBody>
          <a:bodyPr wrap="square" rtlCol="0">
            <a:spAutoFit/>
          </a:bodyPr>
          <a:lstStyle/>
          <a:p>
            <a:r>
              <a:rPr kumimoji="1" lang="ja-JP" altLang="en-US" sz="2000" u="sng" dirty="0" smtClean="0"/>
              <a:t>９章　販売促進</a:t>
            </a:r>
            <a:endParaRPr kumimoji="1" lang="ja-JP" altLang="en-US" sz="2000" u="sng" dirty="0"/>
          </a:p>
        </p:txBody>
      </p:sp>
      <p:sp>
        <p:nvSpPr>
          <p:cNvPr id="60" name="テキスト ボックス 59">
            <a:hlinkClick r:id="rId19" action="ppaction://hlinksldjump"/>
          </p:cNvPr>
          <p:cNvSpPr txBox="1"/>
          <p:nvPr/>
        </p:nvSpPr>
        <p:spPr>
          <a:xfrm>
            <a:off x="7110389" y="4391888"/>
            <a:ext cx="4341000" cy="400110"/>
          </a:xfrm>
          <a:prstGeom prst="rect">
            <a:avLst/>
          </a:prstGeom>
          <a:noFill/>
        </p:spPr>
        <p:txBody>
          <a:bodyPr wrap="square" rtlCol="0">
            <a:spAutoFit/>
          </a:bodyPr>
          <a:lstStyle/>
          <a:p>
            <a:r>
              <a:rPr kumimoji="1" lang="ja-JP" altLang="en-US" sz="2000" dirty="0" smtClean="0"/>
              <a:t>１　販売促進の重要性</a:t>
            </a:r>
            <a:endParaRPr kumimoji="1" lang="ja-JP" altLang="en-US" sz="2000" dirty="0"/>
          </a:p>
        </p:txBody>
      </p:sp>
      <p:sp>
        <p:nvSpPr>
          <p:cNvPr id="61" name="テキスト ボックス 60">
            <a:hlinkClick r:id="rId20" action="ppaction://hlinksldjump"/>
          </p:cNvPr>
          <p:cNvSpPr txBox="1"/>
          <p:nvPr/>
        </p:nvSpPr>
        <p:spPr>
          <a:xfrm>
            <a:off x="7110387" y="4701735"/>
            <a:ext cx="4202605" cy="400110"/>
          </a:xfrm>
          <a:prstGeom prst="rect">
            <a:avLst/>
          </a:prstGeom>
          <a:noFill/>
        </p:spPr>
        <p:txBody>
          <a:bodyPr wrap="square" rtlCol="0">
            <a:spAutoFit/>
          </a:bodyPr>
          <a:lstStyle/>
          <a:p>
            <a:r>
              <a:rPr kumimoji="1" lang="ja-JP" altLang="en-US" sz="2000" dirty="0" smtClean="0"/>
              <a:t>２　広告</a:t>
            </a:r>
            <a:endParaRPr kumimoji="1" lang="ja-JP" altLang="en-US" sz="2000" dirty="0"/>
          </a:p>
        </p:txBody>
      </p:sp>
      <p:sp>
        <p:nvSpPr>
          <p:cNvPr id="62" name="テキスト ボックス 61">
            <a:hlinkClick r:id="rId21" action="ppaction://hlinksldjump"/>
          </p:cNvPr>
          <p:cNvSpPr txBox="1"/>
          <p:nvPr/>
        </p:nvSpPr>
        <p:spPr>
          <a:xfrm>
            <a:off x="7110389" y="4994993"/>
            <a:ext cx="4341000" cy="400110"/>
          </a:xfrm>
          <a:prstGeom prst="rect">
            <a:avLst/>
          </a:prstGeom>
          <a:noFill/>
        </p:spPr>
        <p:txBody>
          <a:bodyPr wrap="square" rtlCol="0">
            <a:spAutoFit/>
          </a:bodyPr>
          <a:lstStyle/>
          <a:p>
            <a:r>
              <a:rPr kumimoji="1" lang="ja-JP" altLang="en-US" sz="2000" dirty="0" smtClean="0"/>
              <a:t>３　販売員活動</a:t>
            </a:r>
            <a:endParaRPr kumimoji="1" lang="ja-JP" altLang="en-US" sz="2000" dirty="0"/>
          </a:p>
        </p:txBody>
      </p:sp>
      <p:sp>
        <p:nvSpPr>
          <p:cNvPr id="63" name="テキスト ボックス 62">
            <a:hlinkClick r:id="rId22" action="ppaction://hlinksldjump"/>
          </p:cNvPr>
          <p:cNvSpPr txBox="1"/>
          <p:nvPr/>
        </p:nvSpPr>
        <p:spPr>
          <a:xfrm>
            <a:off x="7110387" y="5304840"/>
            <a:ext cx="4202605" cy="400110"/>
          </a:xfrm>
          <a:prstGeom prst="rect">
            <a:avLst/>
          </a:prstGeom>
          <a:noFill/>
        </p:spPr>
        <p:txBody>
          <a:bodyPr wrap="square" rtlCol="0">
            <a:spAutoFit/>
          </a:bodyPr>
          <a:lstStyle/>
          <a:p>
            <a:r>
              <a:rPr kumimoji="1" lang="ja-JP" altLang="en-US" sz="2000" dirty="0" smtClean="0"/>
              <a:t>４　ブランド</a:t>
            </a:r>
            <a:endParaRPr kumimoji="1" lang="ja-JP" altLang="en-US" sz="2000" dirty="0"/>
          </a:p>
        </p:txBody>
      </p:sp>
      <p:sp>
        <p:nvSpPr>
          <p:cNvPr id="64" name="テキスト ボックス 63">
            <a:hlinkClick r:id="rId23" action="ppaction://hlinksldjump"/>
          </p:cNvPr>
          <p:cNvSpPr txBox="1"/>
          <p:nvPr/>
        </p:nvSpPr>
        <p:spPr>
          <a:xfrm>
            <a:off x="7110389" y="5600549"/>
            <a:ext cx="4341000" cy="400110"/>
          </a:xfrm>
          <a:prstGeom prst="rect">
            <a:avLst/>
          </a:prstGeom>
          <a:noFill/>
        </p:spPr>
        <p:txBody>
          <a:bodyPr wrap="square" rtlCol="0">
            <a:spAutoFit/>
          </a:bodyPr>
          <a:lstStyle/>
          <a:p>
            <a:r>
              <a:rPr kumimoji="1" lang="ja-JP" altLang="en-US" sz="2000" dirty="0" smtClean="0"/>
              <a:t>５　信用販売</a:t>
            </a:r>
            <a:endParaRPr kumimoji="1" lang="ja-JP" altLang="en-US" sz="2000" dirty="0"/>
          </a:p>
        </p:txBody>
      </p:sp>
      <p:sp>
        <p:nvSpPr>
          <p:cNvPr id="65" name="テキスト ボックス 64">
            <a:hlinkClick r:id="rId24" action="ppaction://hlinksldjump"/>
          </p:cNvPr>
          <p:cNvSpPr txBox="1"/>
          <p:nvPr/>
        </p:nvSpPr>
        <p:spPr>
          <a:xfrm>
            <a:off x="7110387" y="5910396"/>
            <a:ext cx="4202605" cy="400110"/>
          </a:xfrm>
          <a:prstGeom prst="rect">
            <a:avLst/>
          </a:prstGeom>
          <a:noFill/>
        </p:spPr>
        <p:txBody>
          <a:bodyPr wrap="square" rtlCol="0">
            <a:spAutoFit/>
          </a:bodyPr>
          <a:lstStyle/>
          <a:p>
            <a:r>
              <a:rPr kumimoji="1" lang="ja-JP" altLang="en-US" sz="2000" dirty="0" smtClean="0"/>
              <a:t>６　その他の販売促進</a:t>
            </a:r>
            <a:endParaRPr kumimoji="1" lang="ja-JP" altLang="en-US" sz="2000" dirty="0"/>
          </a:p>
        </p:txBody>
      </p:sp>
    </p:spTree>
    <p:extLst>
      <p:ext uri="{BB962C8B-B14F-4D97-AF65-F5344CB8AC3E}">
        <p14:creationId xmlns:p14="http://schemas.microsoft.com/office/powerpoint/2010/main" val="31390371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ある商品について、数社の大企業だけでその大半を支配している市場を何というか。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独占市場</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351180" y="3941135"/>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59256" y="301416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388203" y="3048197"/>
            <a:ext cx="367502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市場に一社しか存在しない市場のこと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290883" y="3048197"/>
            <a:ext cx="367502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財の同質性、参加者の多数性、完全情報、参入・退出の自由といった四つの条件を同時に満たす市場のこと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完全競争市場</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寡占市場</a:t>
            </a:r>
          </a:p>
        </p:txBody>
      </p:sp>
      <p:sp>
        <p:nvSpPr>
          <p:cNvPr id="26" name="正方形/長方形 25"/>
          <p:cNvSpPr/>
          <p:nvPr/>
        </p:nvSpPr>
        <p:spPr>
          <a:xfrm>
            <a:off x="8388203"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657839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901354" y="607058"/>
            <a:ext cx="11032319"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価格の変化が需要に与える影響の度合いを何というか。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価格協定</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3821736"/>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1355" y="4246808"/>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26701" y="4376240"/>
            <a:ext cx="2003385" cy="2025400"/>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有力企業がつける価格に他の企業が追随する制度。</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需要の価格弾力性</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価格指導制</a:t>
            </a:r>
          </a:p>
        </p:txBody>
      </p:sp>
      <p:sp>
        <p:nvSpPr>
          <p:cNvPr id="18" name="正方形/長方形 17"/>
          <p:cNvSpPr/>
          <p:nvPr/>
        </p:nvSpPr>
        <p:spPr>
          <a:xfrm>
            <a:off x="4286651" y="2780928"/>
            <a:ext cx="3675021" cy="14658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17" name="図 16"/>
          <p:cNvPicPr/>
          <p:nvPr/>
        </p:nvPicPr>
        <p:blipFill>
          <a:blip r:embed="rId5">
            <a:extLst>
              <a:ext uri="{28A0092B-C50C-407E-A947-70E740481C1C}">
                <a14:useLocalDpi xmlns:a14="http://schemas.microsoft.com/office/drawing/2010/main" val="0"/>
              </a:ext>
            </a:extLst>
          </a:blip>
          <a:srcRect/>
          <a:stretch>
            <a:fillRect/>
          </a:stretch>
        </p:blipFill>
        <p:spPr bwMode="auto">
          <a:xfrm>
            <a:off x="5126701" y="2774253"/>
            <a:ext cx="1793057" cy="1384784"/>
          </a:xfrm>
          <a:prstGeom prst="rect">
            <a:avLst/>
          </a:prstGeom>
          <a:noFill/>
          <a:ln>
            <a:noFill/>
          </a:ln>
        </p:spPr>
      </p:pic>
      <p:sp>
        <p:nvSpPr>
          <p:cNvPr id="30" name="正方形/長方形 29"/>
          <p:cNvSpPr/>
          <p:nvPr/>
        </p:nvSpPr>
        <p:spPr>
          <a:xfrm>
            <a:off x="19356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71972" y="3075451"/>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競争関係にある同業者間で話し合いを行って価格を決めること。</a:t>
            </a:r>
          </a:p>
        </p:txBody>
      </p:sp>
      <p:sp>
        <p:nvSpPr>
          <p:cNvPr id="28" name="正方形/長方形 27"/>
          <p:cNvSpPr/>
          <p:nvPr/>
        </p:nvSpPr>
        <p:spPr>
          <a:xfrm>
            <a:off x="4286650" y="2774253"/>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1" name="テキスト ボックス 30">
            <a:hlinkClick r:id="rId6" action="ppaction://hlinksldjump"/>
          </p:cNvPr>
          <p:cNvSpPr txBox="1"/>
          <p:nvPr/>
        </p:nvSpPr>
        <p:spPr>
          <a:xfrm>
            <a:off x="10621868" y="6373374"/>
            <a:ext cx="1280164" cy="400110"/>
          </a:xfrm>
          <a:prstGeom prst="rect">
            <a:avLst/>
          </a:prstGeom>
          <a:solidFill>
            <a:srgbClr val="FF99FF"/>
          </a:solidFill>
        </p:spPr>
        <p:txBody>
          <a:bodyPr wrap="square" rtlCol="0">
            <a:spAutoFit/>
          </a:bodyPr>
          <a:lstStyle/>
          <a:p>
            <a:pPr algn="ctr"/>
            <a:r>
              <a:rPr kumimoji="1" lang="ja-JP" altLang="en-US" sz="2000" dirty="0" smtClean="0"/>
              <a:t>目次へ</a:t>
            </a:r>
            <a:endParaRPr kumimoji="1" lang="ja-JP" altLang="en-US" sz="2000" dirty="0"/>
          </a:p>
        </p:txBody>
      </p:sp>
      <p:sp>
        <p:nvSpPr>
          <p:cNvPr id="26" name="正方形/長方形 25"/>
          <p:cNvSpPr/>
          <p:nvPr/>
        </p:nvSpPr>
        <p:spPr>
          <a:xfrm>
            <a:off x="8388203" y="2774253"/>
            <a:ext cx="3675021" cy="35079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402338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30" grpId="0" animBg="1"/>
      <p:bldP spid="28" grpId="0" animBg="1"/>
      <p:bldP spid="26" grpId="0" animBg="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75762" y="607058"/>
            <a:ext cx="11316238"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販売価格に関する諸政策を計画し，実行・統制する活動で，価格管理に関する政策と価格決定に関する政策からなるものを何というか。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価格戦略</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2" y="3218932"/>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同一商品について，支払方法・購入数量・購入時期などにより，価格上の差別を設ける政策。</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一定期間の取引高を基準にして，取引先に利益の割り戻しを行う政策。</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リベート政策</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差別価格政策</a:t>
            </a:r>
          </a:p>
        </p:txBody>
      </p:sp>
      <p:sp>
        <p:nvSpPr>
          <p:cNvPr id="26" name="正方形/長方形 25"/>
          <p:cNvSpPr/>
          <p:nvPr/>
        </p:nvSpPr>
        <p:spPr>
          <a:xfrm>
            <a:off x="8382411" y="2780925"/>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8092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102788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914400" y="607058"/>
            <a:ext cx="11019274"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同一商品について，用途・購入者・支払方法・購入数量・購入時期などにより，価格上の差別を設ける政策を何というか。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割引政策</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24680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4994444" y="4157183"/>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162953"/>
            <a:ext cx="3040452" cy="3073863"/>
          </a:xfrm>
          <a:prstGeom prst="rect">
            <a:avLst/>
          </a:prstGeom>
          <a:noFill/>
        </p:spPr>
      </p:pic>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値札どおりの価格で商品を販売し，顧客の信頼を得ようとする政策。</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正札政策</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差別価格政策</a:t>
            </a:r>
            <a:endPar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8" name="正方形/長方形 27"/>
          <p:cNvSpPr/>
          <p:nvPr/>
        </p:nvSpPr>
        <p:spPr>
          <a:xfrm>
            <a:off x="4286651"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511087" y="3246557"/>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すでに設定してある販売価格から取引条件に応じて一定の金額を差し引く政策。</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6" name="正方形/長方形 25"/>
          <p:cNvSpPr/>
          <p:nvPr/>
        </p:nvSpPr>
        <p:spPr>
          <a:xfrm>
            <a:off x="8388201"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600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748994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26" grpId="0" animBg="1"/>
      <p:bldP spid="30" grpId="0" animBg="1"/>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75762" y="607058"/>
            <a:ext cx="11057911"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販売促進と取引の合理化を目的として，すでに設定してある販売価格から取引条件に応じて一定の金額を差し引く政策を何というか。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割引政策</a:t>
            </a:r>
            <a:endPar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あえて価格に端数をつけて安さを演出する政策。</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値札どおりの価格で商品を販売し，顧客の信頼を得ようとする政策。</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正札政策</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端数価格政策</a:t>
            </a:r>
          </a:p>
        </p:txBody>
      </p:sp>
      <p:sp>
        <p:nvSpPr>
          <p:cNvPr id="26" name="正方形/長方形 25"/>
          <p:cNvSpPr/>
          <p:nvPr/>
        </p:nvSpPr>
        <p:spPr>
          <a:xfrm>
            <a:off x="8381544" y="278092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215820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992776" y="607058"/>
            <a:ext cx="10940897"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資金の回転を速める目的で，現金払いの顧客に対して行う割引を何というか。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業者割引</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24680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4994444" y="4157183"/>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162953"/>
            <a:ext cx="3040452" cy="3073863"/>
          </a:xfrm>
          <a:prstGeom prst="rect">
            <a:avLst/>
          </a:prstGeom>
          <a:noFill/>
        </p:spPr>
      </p:pic>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11087" y="3385122"/>
            <a:ext cx="3429251" cy="307777"/>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卸売業者に対して行う割引。</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季節割引</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現金割引</a:t>
            </a:r>
          </a:p>
        </p:txBody>
      </p:sp>
      <p:sp>
        <p:nvSpPr>
          <p:cNvPr id="26" name="正方形/長方形 25"/>
          <p:cNvSpPr/>
          <p:nvPr/>
        </p:nvSpPr>
        <p:spPr>
          <a:xfrm>
            <a:off x="8388201" y="2779653"/>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5567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4626381" y="33836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閑散期の顧客に対して行う割引。</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8" name="正方形/長方形 27"/>
          <p:cNvSpPr/>
          <p:nvPr/>
        </p:nvSpPr>
        <p:spPr>
          <a:xfrm>
            <a:off x="4286651" y="2780928"/>
            <a:ext cx="3679253"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355580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30" grpId="0" animBg="1"/>
      <p:bldP spid="28" grpId="0" animBg="1"/>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914400" y="607058"/>
            <a:ext cx="11019274"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取引上の費用を節約する目的で，大口の取引に対して行う割引を何というか。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現金割引</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24680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4994444" y="4157183"/>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162953"/>
            <a:ext cx="3040452" cy="3073863"/>
          </a:xfrm>
          <a:prstGeom prst="rect">
            <a:avLst/>
          </a:prstGeom>
          <a:noFill/>
        </p:spPr>
      </p:pic>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539011"/>
            <a:ext cx="3429251" cy="307777"/>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卸売業者に対して行う割引。</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業者割引</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数量割引</a:t>
            </a:r>
          </a:p>
        </p:txBody>
      </p:sp>
      <p:sp>
        <p:nvSpPr>
          <p:cNvPr id="28" name="正方形/長方形 27"/>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600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504423" y="3541630"/>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現金払いの顧客に対して行う割引。</a:t>
            </a:r>
          </a:p>
        </p:txBody>
      </p:sp>
      <p:sp>
        <p:nvSpPr>
          <p:cNvPr id="26" name="正方形/長方形 25"/>
          <p:cNvSpPr/>
          <p:nvPr/>
        </p:nvSpPr>
        <p:spPr>
          <a:xfrm>
            <a:off x="8381537" y="275684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691850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75762" y="607058"/>
            <a:ext cx="11057911"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需要を平準化する目的で，閑散期の顧客に対して行う割引を何というか。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季節割引</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現金払いの顧客に対して行う割引。</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385122"/>
            <a:ext cx="3429251" cy="307777"/>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大口の取引に対して行う割引。</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数量割引</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現金割引</a:t>
            </a:r>
          </a:p>
        </p:txBody>
      </p:sp>
      <p:sp>
        <p:nvSpPr>
          <p:cNvPr id="26" name="正方形/長方形 25"/>
          <p:cNvSpPr/>
          <p:nvPr/>
        </p:nvSpPr>
        <p:spPr>
          <a:xfrm>
            <a:off x="8381544"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6756" y="2780928"/>
            <a:ext cx="3679148"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325009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901354" y="607058"/>
            <a:ext cx="11032319"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卸売業者の適正な利幅を確保する目的で，卸売業者に対して行う割引を何というか。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数量割引</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24680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1355" y="4246808"/>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08167" y="3162954"/>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閑散期の顧客に対して行う割引。</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業者割引</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季節割引</a:t>
            </a:r>
          </a:p>
        </p:txBody>
      </p:sp>
      <p:sp>
        <p:nvSpPr>
          <p:cNvPr id="28" name="正方形/長方形 27"/>
          <p:cNvSpPr/>
          <p:nvPr/>
        </p:nvSpPr>
        <p:spPr>
          <a:xfrm>
            <a:off x="4290883" y="278092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4008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571972" y="3385122"/>
            <a:ext cx="3307482" cy="307777"/>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大口の取引に対して行う割引。</a:t>
            </a:r>
          </a:p>
        </p:txBody>
      </p:sp>
      <p:sp>
        <p:nvSpPr>
          <p:cNvPr id="26" name="正方形/長方形 25"/>
          <p:cNvSpPr/>
          <p:nvPr/>
        </p:nvSpPr>
        <p:spPr>
          <a:xfrm>
            <a:off x="8388202"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747596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75762" y="607058"/>
            <a:ext cx="11057911"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一定期間の取引高を基準にして，販売奨励金などの名目で取引先に利益の割り戻しを行う政策を何というか。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リベート政策</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あえて端数のない価格をつけて特売品ではないという印象を演出する政策。</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メーカーが小売価格を決め，小売業者に守らせようとする政策。</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再販売価格維持政策</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ジャストプライス政策</a:t>
            </a:r>
          </a:p>
        </p:txBody>
      </p:sp>
      <p:sp>
        <p:nvSpPr>
          <p:cNvPr id="26" name="正方形/長方形 25"/>
          <p:cNvSpPr/>
          <p:nvPr/>
        </p:nvSpPr>
        <p:spPr>
          <a:xfrm>
            <a:off x="8388204" y="2708454"/>
            <a:ext cx="3682108"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001842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901354" y="607058"/>
            <a:ext cx="11032319"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競争関係にある同業者間で話し合いを行って価格を決め，互いにこれを守る約束をすることと，それによって形成された企業連合をそれぞれ何というか。該当するものをクリックしなさい。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価格戦略・卸売業者</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8602992" y="3228883"/>
            <a:ext cx="3245439" cy="3281103"/>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411500" y="3184069"/>
            <a:ext cx="3208331" cy="3243587"/>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08167" y="3162954"/>
            <a:ext cx="3040452" cy="3073863"/>
          </a:xfrm>
          <a:prstGeom prst="rect">
            <a:avLst/>
          </a:prstGeom>
          <a:noFill/>
        </p:spPr>
      </p:pic>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価格協定・価格カルテル</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プライスリーダー・公正取引委員会</a:t>
            </a:r>
          </a:p>
        </p:txBody>
      </p:sp>
      <p:sp>
        <p:nvSpPr>
          <p:cNvPr id="26" name="正方形/長方形 25"/>
          <p:cNvSpPr/>
          <p:nvPr/>
        </p:nvSpPr>
        <p:spPr>
          <a:xfrm>
            <a:off x="8388202" y="27600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8092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12600"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742002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20221"/>
            <a:ext cx="11309102" cy="172354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これまで多くの分野で行われてきた政府や法律による制限をできるだけゆるめて、自由な競争を促進し、社会全体を活性化しようとする政策を何というか。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382672"/>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規制緩和政策</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186904" y="2950370"/>
            <a:ext cx="3675021"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玩具や衣料品、家電製品など、特定の商品分野に品ぞろえを限定し、独自のビジネスモデルで低価格販売を行うディスカウント専門店のこと。</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290883" y="2950370"/>
            <a:ext cx="367502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規制緩和の対義語。制限を設けた政策のこと。</a:t>
            </a:r>
          </a:p>
        </p:txBody>
      </p:sp>
      <p:sp>
        <p:nvSpPr>
          <p:cNvPr id="27" name="正方形/長方形 26"/>
          <p:cNvSpPr/>
          <p:nvPr/>
        </p:nvSpPr>
        <p:spPr>
          <a:xfrm>
            <a:off x="4290883" y="2382672"/>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規制強化政策</a:t>
            </a:r>
          </a:p>
        </p:txBody>
      </p:sp>
      <p:sp>
        <p:nvSpPr>
          <p:cNvPr id="29" name="正方形/長方形 28"/>
          <p:cNvSpPr/>
          <p:nvPr/>
        </p:nvSpPr>
        <p:spPr>
          <a:xfrm>
            <a:off x="193563" y="2382672"/>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カテゴリーキラー</a:t>
            </a:r>
          </a:p>
        </p:txBody>
      </p:sp>
      <p:sp>
        <p:nvSpPr>
          <p:cNvPr id="26" name="正方形/長方形 25"/>
          <p:cNvSpPr/>
          <p:nvPr/>
        </p:nvSpPr>
        <p:spPr>
          <a:xfrm>
            <a:off x="8381544" y="294671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94671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94671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499785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940526" y="607058"/>
            <a:ext cx="10993148"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業界の有力企業がつける価格に，他の企業が暗黙のうちに追随する制度を何というか。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慣習価格政策</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24680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4994444" y="4157183"/>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420533"/>
            <a:ext cx="3040452" cy="3073863"/>
          </a:xfrm>
          <a:prstGeom prst="rect">
            <a:avLst/>
          </a:prstGeom>
          <a:noFill/>
        </p:spPr>
      </p:pic>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385123"/>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取引先に利益の割り戻しを行う政策。</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リベート政策</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価格指導制</a:t>
            </a:r>
          </a:p>
        </p:txBody>
      </p:sp>
      <p:sp>
        <p:nvSpPr>
          <p:cNvPr id="28" name="正方形/長方形 27"/>
          <p:cNvSpPr/>
          <p:nvPr/>
        </p:nvSpPr>
        <p:spPr>
          <a:xfrm>
            <a:off x="4290883" y="278092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正方形/長方形 16"/>
          <p:cNvSpPr/>
          <p:nvPr/>
        </p:nvSpPr>
        <p:spPr>
          <a:xfrm>
            <a:off x="193562" y="275216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プライスリーダーシップ</a:t>
            </a:r>
            <a:r>
              <a:rPr kumimoji="1" lang="en-US" altLang="ja-JP"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8092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511087" y="326664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消費者に長い間慣れ親しまれてきた価格を維持しようとする政策。</a:t>
            </a:r>
          </a:p>
        </p:txBody>
      </p:sp>
      <p:sp>
        <p:nvSpPr>
          <p:cNvPr id="26" name="正方形/長方形 25"/>
          <p:cNvSpPr/>
          <p:nvPr/>
        </p:nvSpPr>
        <p:spPr>
          <a:xfrm>
            <a:off x="8388204" y="2760041"/>
            <a:ext cx="3682108"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711470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75762" y="607058"/>
            <a:ext cx="11057911"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メーカーや卸売業者が小売価格を決め，小売業者にこれを守らせようとする政策を何というか。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再販売価格維持政策</a:t>
            </a:r>
            <a:endPar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消費者に長い間慣れ親しまれてきた価格。</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値札通りの価格で商品を販売し，顧客の信頼を得ようとする政策。</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正札政策</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慣習価格政策</a:t>
            </a:r>
          </a:p>
        </p:txBody>
      </p:sp>
      <p:sp>
        <p:nvSpPr>
          <p:cNvPr id="26" name="正方形/長方形 25"/>
          <p:cNvSpPr/>
          <p:nvPr/>
        </p:nvSpPr>
        <p:spPr>
          <a:xfrm>
            <a:off x="8388001" y="278092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13163"/>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784275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75762" y="607058"/>
            <a:ext cx="11057911"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独占禁止法にもとづく取り締まりを担当し，「経済の番人」と称されている行政機関は何か。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公正取引委員会</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385123"/>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消費者庁</a:t>
            </a:r>
          </a:p>
        </p:txBody>
      </p:sp>
      <p:sp>
        <p:nvSpPr>
          <p:cNvPr id="26" name="正方形/長方形 25"/>
          <p:cNvSpPr/>
          <p:nvPr/>
        </p:nvSpPr>
        <p:spPr>
          <a:xfrm>
            <a:off x="8382411" y="278092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648284D0-D4E0-4573-86F4-C8E43C25A4B2}"/>
              </a:ext>
            </a:extLst>
          </p:cNvPr>
          <p:cNvSpPr txBox="1"/>
          <p:nvPr/>
        </p:nvSpPr>
        <p:spPr>
          <a:xfrm>
            <a:off x="4403221" y="3084698"/>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労働条件その他の労働者の働く環境の整備および職業の確保を図る機関。</a:t>
            </a:r>
          </a:p>
        </p:txBody>
      </p:sp>
      <p:sp>
        <p:nvSpPr>
          <p:cNvPr id="18" name="テキスト ボックス 17">
            <a:extLst>
              <a:ext uri="{FF2B5EF4-FFF2-40B4-BE49-F238E27FC236}">
                <a16:creationId xmlns:a16="http://schemas.microsoft.com/office/drawing/2014/main" xmlns="" id="{C37EA870-3645-4B85-983B-FB96B987F3D7}"/>
              </a:ext>
            </a:extLst>
          </p:cNvPr>
          <p:cNvSpPr txBox="1"/>
          <p:nvPr/>
        </p:nvSpPr>
        <p:spPr>
          <a:xfrm>
            <a:off x="337378" y="3133683"/>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消費者が安心して安全で豊かな消費生活を営むことを目的とした組織。</a:t>
            </a:r>
          </a:p>
        </p:txBody>
      </p:sp>
      <p:sp>
        <p:nvSpPr>
          <p:cNvPr id="28" name="正方形/長方形 27"/>
          <p:cNvSpPr/>
          <p:nvPr/>
        </p:nvSpPr>
        <p:spPr>
          <a:xfrm>
            <a:off x="4290882"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125349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901354" y="607058"/>
            <a:ext cx="11032319"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どのような顧客に対しても，値札どおりの価格で商品を販売し，顧客の信頼を得ようとする政策を何というか。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価格戦略</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24680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1355" y="4246808"/>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08167" y="3162954"/>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あえて端数のない価格をつけて特売品ではないという印象を演出する政策。</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正札政策</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ジャストプライス政策</a:t>
            </a:r>
          </a:p>
        </p:txBody>
      </p:sp>
      <p:sp>
        <p:nvSpPr>
          <p:cNvPr id="26" name="正方形/長方形 25"/>
          <p:cNvSpPr/>
          <p:nvPr/>
        </p:nvSpPr>
        <p:spPr>
          <a:xfrm>
            <a:off x="19356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6651"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571972" y="3344342"/>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販売価格に関する諸政策を計画し，実行・統制する活動。</a:t>
            </a:r>
          </a:p>
        </p:txBody>
      </p:sp>
      <p:sp>
        <p:nvSpPr>
          <p:cNvPr id="30" name="正方形/長方形 29"/>
          <p:cNvSpPr/>
          <p:nvPr/>
        </p:nvSpPr>
        <p:spPr>
          <a:xfrm>
            <a:off x="8388204" y="2780927"/>
            <a:ext cx="3682108"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11210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901354" y="607058"/>
            <a:ext cx="11032319"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1,980(</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ｲﾁｷｭｯﾊﾟ</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」や「</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9,980(</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ｷｭｷｭｯﾊﾟ</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」というように，あえて価格に端数をつけて安さを演出する政策を何というか。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段階価格政策</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24680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1355" y="4246808"/>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08167" y="3162954"/>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消費者に長い間慣れ親しまれてきた価格をできるだけ維持しようとする政策。</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CN"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端数価格政策</a:t>
            </a:r>
            <a:endPar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慣習価格政策</a:t>
            </a:r>
          </a:p>
        </p:txBody>
      </p:sp>
      <p:sp>
        <p:nvSpPr>
          <p:cNvPr id="26" name="正方形/長方形 25"/>
          <p:cNvSpPr/>
          <p:nvPr/>
        </p:nvSpPr>
        <p:spPr>
          <a:xfrm>
            <a:off x="19356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571972"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価格を数段階の値ごろにまとめる政策。</a:t>
            </a:r>
          </a:p>
        </p:txBody>
      </p:sp>
      <p:sp>
        <p:nvSpPr>
          <p:cNvPr id="30" name="正方形/長方形 29"/>
          <p:cNvSpPr/>
          <p:nvPr/>
        </p:nvSpPr>
        <p:spPr>
          <a:xfrm>
            <a:off x="8388204" y="2780928"/>
            <a:ext cx="3682108"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535534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914400" y="607058"/>
            <a:ext cx="11019274"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万円」というように，あえて端数のない価格をつけて特売品ではないという印象を演出する政策を何というか。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価格協定</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24680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4994444" y="4157183"/>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162953"/>
            <a:ext cx="3040452" cy="3073863"/>
          </a:xfrm>
          <a:prstGeom prst="rect">
            <a:avLst/>
          </a:prstGeom>
          <a:noFill/>
        </p:spPr>
      </p:pic>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値札通りの価格で商品を販売し，顧客の信頼を得ようとする政策。</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正札政策</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ジャストプライス政策</a:t>
            </a:r>
          </a:p>
        </p:txBody>
      </p:sp>
      <p:sp>
        <p:nvSpPr>
          <p:cNvPr id="26" name="正方形/長方形 25"/>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600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511087" y="3233853"/>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同業者間で話し合いを行って価格を決め，互いにこれを守る約束をすること。</a:t>
            </a:r>
          </a:p>
        </p:txBody>
      </p:sp>
      <p:sp>
        <p:nvSpPr>
          <p:cNvPr id="28" name="正方形/長方形 27"/>
          <p:cNvSpPr/>
          <p:nvPr/>
        </p:nvSpPr>
        <p:spPr>
          <a:xfrm>
            <a:off x="8388204" y="2780926"/>
            <a:ext cx="3682108"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459174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30" grpId="0" animBg="1"/>
      <p:bldP spid="28" grpId="0" animBg="1"/>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75762" y="607058"/>
            <a:ext cx="11057911"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コストの上昇があっても，製品の内容量や大きさなどで調整し，消費者に長い間慣れ親しまれてきた価格をできるだけ維持しようとする政策を何というか。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慣習価格政策</a:t>
            </a:r>
            <a:endPar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あえて価格を高く設定し，品質のよさや高級感を演出する政策。</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メーカーが小売価格を決め，小売業者にこれを守らせようとする政策。</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再販売価格維持政策</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名声価格政策</a:t>
            </a:r>
          </a:p>
        </p:txBody>
      </p:sp>
      <p:sp>
        <p:nvSpPr>
          <p:cNvPr id="26" name="正方形/長方形 25"/>
          <p:cNvSpPr/>
          <p:nvPr/>
        </p:nvSpPr>
        <p:spPr>
          <a:xfrm>
            <a:off x="8395290"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19356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162425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901354" y="607058"/>
            <a:ext cx="11032319"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顧客による商品選択の便を考えて，価格を数段階の値ごろにまとめる政策を何というか。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二重価格表示</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24680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1355" y="4246808"/>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08167" y="3162954"/>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日・時間・商品・数量などを限定して客寄せを目的に極端な安価で販売する政策。</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段階価格政策</a:t>
            </a:r>
            <a:endPar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特別価格政策</a:t>
            </a:r>
          </a:p>
        </p:txBody>
      </p:sp>
      <p:sp>
        <p:nvSpPr>
          <p:cNvPr id="17" name="正方形/長方形 16"/>
          <p:cNvSpPr/>
          <p:nvPr/>
        </p:nvSpPr>
        <p:spPr>
          <a:xfrm>
            <a:off x="4286651" y="2760041"/>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zh-TW"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zh-TW"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階層価格政策</a:t>
            </a:r>
            <a:r>
              <a:rPr kumimoji="1" lang="en-US" altLang="zh-TW"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8" name="正方形/長方形 27"/>
          <p:cNvSpPr/>
          <p:nvPr/>
        </p:nvSpPr>
        <p:spPr>
          <a:xfrm>
            <a:off x="4286650" y="2801815"/>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571972" y="3462785"/>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実売価格に比較対象価格を併記した表示。</a:t>
            </a:r>
          </a:p>
        </p:txBody>
      </p:sp>
      <p:sp>
        <p:nvSpPr>
          <p:cNvPr id="26" name="正方形/長方形 25"/>
          <p:cNvSpPr/>
          <p:nvPr/>
        </p:nvSpPr>
        <p:spPr>
          <a:xfrm>
            <a:off x="8388204" y="2763963"/>
            <a:ext cx="3682108"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396014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936170" y="607058"/>
            <a:ext cx="11127054"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購買目的や品質に対して高くなく安くなく，ほどよいと感じられる価格を何というか。また，それを数段階，設定したものを何というか。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29</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段階価格政策</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24680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4994444" y="4157183"/>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723507" y="4069657"/>
            <a:ext cx="2615129" cy="2643866"/>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385123"/>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客寄せを目的に極端な安値で売られる商品。</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目玉商品</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値ごろ</a:t>
            </a:r>
          </a:p>
        </p:txBody>
      </p:sp>
      <p:sp>
        <p:nvSpPr>
          <p:cNvPr id="28" name="正方形/長方形 27"/>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正方形/長方形 16"/>
          <p:cNvSpPr/>
          <p:nvPr/>
        </p:nvSpPr>
        <p:spPr>
          <a:xfrm>
            <a:off x="193562" y="2752159"/>
            <a:ext cx="3675021" cy="98783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数段階，設定したもの</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プライスライン</a:t>
            </a:r>
          </a:p>
        </p:txBody>
      </p:sp>
      <p:sp>
        <p:nvSpPr>
          <p:cNvPr id="30" name="正方形/長方形 29"/>
          <p:cNvSpPr/>
          <p:nvPr/>
        </p:nvSpPr>
        <p:spPr>
          <a:xfrm>
            <a:off x="193560" y="278092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511087" y="3402783"/>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価格を数段階の値ごろにまとめる政策。</a:t>
            </a:r>
          </a:p>
        </p:txBody>
      </p:sp>
      <p:sp>
        <p:nvSpPr>
          <p:cNvPr id="26" name="正方形/長方形 25"/>
          <p:cNvSpPr/>
          <p:nvPr/>
        </p:nvSpPr>
        <p:spPr>
          <a:xfrm>
            <a:off x="8388204" y="2780928"/>
            <a:ext cx="3682108"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483418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75762" y="607058"/>
            <a:ext cx="11057911"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あえて価格を高く設定し，品質のよさや高級感を演出する政策を何というか。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30</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CN"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名声価格政策</a:t>
            </a:r>
            <a:endPar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売れ残った商品などに思い切った安値を付け売り切ってしまおうとする政策。</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顧客が特定のブランドに対していだく愛顧心やこだわり。</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ブランドロイアルティ</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見切価格政策</a:t>
            </a:r>
          </a:p>
        </p:txBody>
      </p:sp>
      <p:sp>
        <p:nvSpPr>
          <p:cNvPr id="26" name="正方形/長方形 25"/>
          <p:cNvSpPr/>
          <p:nvPr/>
        </p:nvSpPr>
        <p:spPr>
          <a:xfrm>
            <a:off x="8388204" y="2780926"/>
            <a:ext cx="3682108"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0278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129807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74641"/>
            <a:ext cx="11309102" cy="172354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玩具や衣料品、家電製品など、特定の商品分野に品ぞろえを限定し、独自のビジネスモデルで低価格販売を行うディスカウント専門店を特に何というか。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407240" y="248787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チェーンストア</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182560" y="4174334"/>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27204" y="3335131"/>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232624" y="3045660"/>
            <a:ext cx="3615341" cy="1384995"/>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単一の企業が複数の分野の専門店を統一的に運営し、それら専門店を面積が広い大規模な店舗に集約し多種類の商品を展示陳列して販売する小売店のこと</a:t>
            </a: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407240" y="3045660"/>
            <a:ext cx="3663071" cy="110799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大資本を元手にブランド、経営方針、サービスの内容、外観などに統一性を持たせ、多数の店舗の運営や管理を行う経営形態のこと</a:t>
            </a: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27" name="正方形/長方形 26"/>
          <p:cNvSpPr/>
          <p:nvPr/>
        </p:nvSpPr>
        <p:spPr>
          <a:xfrm>
            <a:off x="4309920" y="248787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カテゴリーキラー</a:t>
            </a:r>
          </a:p>
        </p:txBody>
      </p:sp>
      <p:sp>
        <p:nvSpPr>
          <p:cNvPr id="29" name="正方形/長方形 28"/>
          <p:cNvSpPr/>
          <p:nvPr/>
        </p:nvSpPr>
        <p:spPr>
          <a:xfrm>
            <a:off x="212600" y="246698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百貨店</a:t>
            </a:r>
          </a:p>
        </p:txBody>
      </p:sp>
      <p:sp>
        <p:nvSpPr>
          <p:cNvPr id="26" name="正方形/長方形 25"/>
          <p:cNvSpPr/>
          <p:nvPr/>
        </p:nvSpPr>
        <p:spPr>
          <a:xfrm>
            <a:off x="8407240" y="3020085"/>
            <a:ext cx="3675021" cy="36094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309920" y="3020085"/>
            <a:ext cx="3675021" cy="36469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12600" y="3020085"/>
            <a:ext cx="3675021" cy="36469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547400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92628" y="607058"/>
            <a:ext cx="11041045"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たとえば，著名な高級住宅地や名門ゴルフ　クラブ，高級車，高級腕時計，高級ブランドなど，高い地位の象徴となっているものを何というか。該当するものをクリックしなさい。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プライスリーダー</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24680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4994444" y="4157183"/>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162953"/>
            <a:ext cx="3040452" cy="3073863"/>
          </a:xfrm>
          <a:prstGeom prst="rect">
            <a:avLst/>
          </a:prstGeom>
          <a:noFill/>
        </p:spPr>
      </p:pic>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385123"/>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顧客が特定のブランドに対していだく愛顧心やこだわり。</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ブランドロイアルティ</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ステイタスシンボル</a:t>
            </a:r>
          </a:p>
        </p:txBody>
      </p:sp>
      <p:sp>
        <p:nvSpPr>
          <p:cNvPr id="28" name="正方形/長方形 27"/>
          <p:cNvSpPr/>
          <p:nvPr/>
        </p:nvSpPr>
        <p:spPr>
          <a:xfrm>
            <a:off x="4290883" y="276003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600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511087" y="323795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業界で価格決定において他社に大きな影響力を持っている企業。</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6" name="正方形/長方形 25"/>
          <p:cNvSpPr/>
          <p:nvPr/>
        </p:nvSpPr>
        <p:spPr>
          <a:xfrm>
            <a:off x="8388204" y="2780928"/>
            <a:ext cx="3682108"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890188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901354" y="607058"/>
            <a:ext cx="11032319"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顧客の日ごろの愛顧に応えるために，日や曜日などを限定して，通常価格から一定の金額を差し引いて販売する政策を何というか。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均一価格政策</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24680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1355" y="4246808"/>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08167" y="3162954"/>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売れ残った商品などに思い切った安値</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をつけ売り切って</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しまおうとする政策。</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割引価格政策</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見切価格政策</a:t>
            </a:r>
          </a:p>
        </p:txBody>
      </p:sp>
      <p:sp>
        <p:nvSpPr>
          <p:cNvPr id="28" name="正方形/長方形 27"/>
          <p:cNvSpPr/>
          <p:nvPr/>
        </p:nvSpPr>
        <p:spPr>
          <a:xfrm>
            <a:off x="4286651" y="278092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571972" y="3477366"/>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原価の異なる各種の商品に同一の価格を付け販売する政策。</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6" name="正方形/長方形 25"/>
          <p:cNvSpPr/>
          <p:nvPr/>
        </p:nvSpPr>
        <p:spPr>
          <a:xfrm>
            <a:off x="8388204" y="2780928"/>
            <a:ext cx="3682108"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12600" y="262541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183928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26" grpId="0" animBg="1"/>
      <p:bldP spid="30" grpId="0" animBg="1"/>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75762" y="607058"/>
            <a:ext cx="11057911"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日・時間・商品・数量などを限定して，客寄せを目的に極端な安値で販売する政策を何というか。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特別価格政策</a:t>
            </a:r>
            <a:endPar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705487" y="351621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客寄せを目的に極端な安値で売られる商品。</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日や曜日などを限定して，通常価格から一定の金額を差し引いて販売する政策。</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割引価格政策</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目玉商品</a:t>
            </a:r>
          </a:p>
        </p:txBody>
      </p:sp>
      <p:sp>
        <p:nvSpPr>
          <p:cNvPr id="17" name="正方形/長方形 16"/>
          <p:cNvSpPr/>
          <p:nvPr/>
        </p:nvSpPr>
        <p:spPr>
          <a:xfrm>
            <a:off x="8381544" y="2780926"/>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zh-TW"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zh-TW"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特価政策</a:t>
            </a:r>
            <a:r>
              <a:rPr kumimoji="1" lang="en-US" altLang="zh-TW"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6" name="正方形/長方形 25"/>
          <p:cNvSpPr/>
          <p:nvPr/>
        </p:nvSpPr>
        <p:spPr>
          <a:xfrm>
            <a:off x="8381544" y="278092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660223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75762" y="607058"/>
            <a:ext cx="11057911"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客寄せを目的に極端な安値で売られる商品を何というか。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目玉商品</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9118241" y="3642954"/>
            <a:ext cx="2621039" cy="2649841"/>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高級住宅地や高級車など高い地位の象徴となっているもの。</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385123"/>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顧客が特定のブランドに対していだく愛顧心やこだわり。</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ブランドロイアルティ</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ステイタスシンボル</a:t>
            </a:r>
          </a:p>
        </p:txBody>
      </p:sp>
      <p:sp>
        <p:nvSpPr>
          <p:cNvPr id="28" name="正方形/長方形 27"/>
          <p:cNvSpPr/>
          <p:nvPr/>
        </p:nvSpPr>
        <p:spPr>
          <a:xfrm>
            <a:off x="193562" y="269324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正方形/長方形 16"/>
          <p:cNvSpPr/>
          <p:nvPr/>
        </p:nvSpPr>
        <p:spPr>
          <a:xfrm>
            <a:off x="8381544" y="2780926"/>
            <a:ext cx="3675021" cy="8812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ロスリーダー</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おとり商品</a:t>
            </a:r>
            <a:r>
              <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1543" y="278092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589354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75762" y="607058"/>
            <a:ext cx="11057911"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仕入原価を割るような極端な安売りを，広範囲に，しかも継続的に行うことを何というか。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不当廉売</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標準小売価格を撤廃し，小売業者の価格決定権を完全に保証しようとする制度。</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385123"/>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実売価格に比較対象価格を併記した表示。</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二重価格表示</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自由価格制</a:t>
            </a:r>
          </a:p>
        </p:txBody>
      </p:sp>
      <p:sp>
        <p:nvSpPr>
          <p:cNvPr id="26" name="正方形/長方形 25"/>
          <p:cNvSpPr/>
          <p:nvPr/>
        </p:nvSpPr>
        <p:spPr>
          <a:xfrm>
            <a:off x="8388204" y="2780926"/>
            <a:ext cx="3682108"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690545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92628" y="607058"/>
            <a:ext cx="11041045"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売れ残った商品や少しきずなどのある商品に思い切った安値をつけ，売り切ってしまおうとする政策を何というか。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割引価格政策</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24680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4994444" y="4157183"/>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162953"/>
            <a:ext cx="3040452" cy="3073863"/>
          </a:xfrm>
          <a:prstGeom prst="rect">
            <a:avLst/>
          </a:prstGeom>
          <a:noFill/>
        </p:spPr>
      </p:pic>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均一価格政策</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見切価格政策</a:t>
            </a:r>
            <a:endPar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0" name="正方形/長方形 29"/>
          <p:cNvSpPr/>
          <p:nvPr/>
        </p:nvSpPr>
        <p:spPr>
          <a:xfrm>
            <a:off x="193562" y="27600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正方形/長方形 2"/>
          <p:cNvSpPr/>
          <p:nvPr/>
        </p:nvSpPr>
        <p:spPr>
          <a:xfrm>
            <a:off x="4506686" y="3304353"/>
            <a:ext cx="3317965"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原価の異なる各種の商品に同一の価格を付け販売する政策。</a:t>
            </a:r>
            <a:endParaRPr kumimoji="1" lang="en-US" altLang="ja-JP"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8" name="正方形/長方形 17"/>
          <p:cNvSpPr/>
          <p:nvPr/>
        </p:nvSpPr>
        <p:spPr>
          <a:xfrm>
            <a:off x="8566730" y="3385122"/>
            <a:ext cx="3317965"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日や曜日などを限定して，通常価格から一定の金額を差し引いて販売する政策。</a:t>
            </a:r>
          </a:p>
        </p:txBody>
      </p:sp>
      <p:sp>
        <p:nvSpPr>
          <p:cNvPr id="28" name="正方形/長方形 27"/>
          <p:cNvSpPr/>
          <p:nvPr/>
        </p:nvSpPr>
        <p:spPr>
          <a:xfrm>
            <a:off x="4291594" y="2763023"/>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7" y="2760039"/>
            <a:ext cx="3682108"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508512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30" grpId="0" animBg="1"/>
      <p:bldP spid="28" grpId="0" animBg="1"/>
      <p:bldP spid="26" grpId="0" animBg="1"/>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901354" y="607058"/>
            <a:ext cx="11032319"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原価の異なる各種の商品に同一の価格をつけ，同一の場所に並べて販売する政策を何というか。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標準小売価格</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24680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1355" y="4246808"/>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08167" y="3162954"/>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販売価格に添えられる「</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100g</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あたり○○円」などのような表示のこと。</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均一価格政策</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単位価格表示</a:t>
            </a:r>
          </a:p>
        </p:txBody>
      </p:sp>
      <p:sp>
        <p:nvSpPr>
          <p:cNvPr id="28" name="正方形/長方形 27"/>
          <p:cNvSpPr/>
          <p:nvPr/>
        </p:nvSpPr>
        <p:spPr>
          <a:xfrm>
            <a:off x="4291740"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1496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571972" y="3477366"/>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メーカーが一方的に設定した小売価格のこと。</a:t>
            </a:r>
          </a:p>
        </p:txBody>
      </p:sp>
      <p:sp>
        <p:nvSpPr>
          <p:cNvPr id="26" name="正方形/長方形 25"/>
          <p:cNvSpPr/>
          <p:nvPr/>
        </p:nvSpPr>
        <p:spPr>
          <a:xfrm>
            <a:off x="8388204" y="2780928"/>
            <a:ext cx="3682108"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670504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92628" y="607058"/>
            <a:ext cx="11041045"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新製品の導入段階で，価格にあまりこだわらない高所得者層を標的として高価格を設定し，新製品の開発費用をいち早く回収しようとする政策を何というか。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特別価格政策</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24680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4994444" y="4157183"/>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162953"/>
            <a:ext cx="3040452" cy="3073863"/>
          </a:xfrm>
          <a:prstGeom prst="rect">
            <a:avLst/>
          </a:prstGeom>
          <a:noFill/>
        </p:spPr>
      </p:pic>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077347"/>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導入段階で，できるだけ多くの人が購入</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できる低価格を</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設定する政策。</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市場浸透価格政策</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上澄吸収価格政策</a:t>
            </a:r>
          </a:p>
        </p:txBody>
      </p:sp>
      <p:sp>
        <p:nvSpPr>
          <p:cNvPr id="17" name="正方形/長方形 16"/>
          <p:cNvSpPr/>
          <p:nvPr/>
        </p:nvSpPr>
        <p:spPr>
          <a:xfrm>
            <a:off x="193562" y="275216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初期高価格政策</a:t>
            </a:r>
            <a:r>
              <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1"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511087" y="3230874"/>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日・時間・商品・数量などを限定して客寄せを目的に極端な安価で販売する政策。</a:t>
            </a:r>
          </a:p>
        </p:txBody>
      </p:sp>
      <p:sp>
        <p:nvSpPr>
          <p:cNvPr id="26" name="正方形/長方形 25"/>
          <p:cNvSpPr/>
          <p:nvPr/>
        </p:nvSpPr>
        <p:spPr>
          <a:xfrm>
            <a:off x="8388204" y="2780926"/>
            <a:ext cx="3682108"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704238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30" grpId="0" animBg="1"/>
      <p:bldP spid="26" grpId="0" animBg="1"/>
      <p:bldP spid="28" grpId="0" animBg="1"/>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901354" y="607058"/>
            <a:ext cx="11161870"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新製品の導入段階で，できるだけ多くの人が購入できるような低価格を設定し，一挙に大衆市場を獲得しようとする政策を何というか。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39</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上澄吸収価格政策</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24680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1355" y="4246808"/>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08167" y="3162954"/>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日・時間・商品・数量などを限定して客寄せを目的に極端な安価で販売する政策。</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市場浸透価格政策</a:t>
            </a:r>
            <a:endPar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特別価格政策</a:t>
            </a:r>
          </a:p>
        </p:txBody>
      </p:sp>
      <p:sp>
        <p:nvSpPr>
          <p:cNvPr id="30" name="正方形/長方形 29"/>
          <p:cNvSpPr/>
          <p:nvPr/>
        </p:nvSpPr>
        <p:spPr>
          <a:xfrm>
            <a:off x="19356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正方形/長方形 16"/>
          <p:cNvSpPr/>
          <p:nvPr/>
        </p:nvSpPr>
        <p:spPr>
          <a:xfrm>
            <a:off x="4306777" y="2760041"/>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zh-TW"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zh-TW"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初期低価格政策</a:t>
            </a:r>
            <a:r>
              <a:rPr kumimoji="1" lang="en-US" altLang="zh-TW"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8" name="正方形/長方形 27"/>
          <p:cNvSpPr/>
          <p:nvPr/>
        </p:nvSpPr>
        <p:spPr>
          <a:xfrm>
            <a:off x="4286651" y="2803466"/>
            <a:ext cx="3695147"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571972" y="3009066"/>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導入段階で，高所得者層を標的として高価格を設定し，開発費用をいち早く回収しようとする政策。</a:t>
            </a:r>
          </a:p>
        </p:txBody>
      </p:sp>
      <p:sp>
        <p:nvSpPr>
          <p:cNvPr id="26" name="正方形/長方形 25"/>
          <p:cNvSpPr/>
          <p:nvPr/>
        </p:nvSpPr>
        <p:spPr>
          <a:xfrm>
            <a:off x="8388202"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43459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30" grpId="0" animBg="1"/>
      <p:bldP spid="28" grpId="0" animBg="1"/>
      <p:bldP spid="26" grpId="0" animBg="1"/>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92628" y="607058"/>
            <a:ext cx="11041045"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ある顧客が特定のブランドに対していだく愛顧心やこだわりのことと，同じく顧客がそのブランドから連想するイメージのことをそれぞれ何というか。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40</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オープンプライシング</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ユニットプライシング</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8458201" y="2970136"/>
            <a:ext cx="3512139" cy="3550734"/>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4471929" y="3037115"/>
            <a:ext cx="3367330" cy="3404334"/>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162953"/>
            <a:ext cx="3040452" cy="3073863"/>
          </a:xfrm>
          <a:prstGeom prst="rect">
            <a:avLst/>
          </a:prstGeom>
          <a:noFill/>
        </p:spPr>
      </p:pic>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ステイタスシンボル</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プライスライン</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ブランドロイアルティ</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ブランドイメージ</a:t>
            </a:r>
          </a:p>
        </p:txBody>
      </p:sp>
      <p:sp>
        <p:nvSpPr>
          <p:cNvPr id="26" name="正方形/長方形 25"/>
          <p:cNvSpPr/>
          <p:nvPr/>
        </p:nvSpPr>
        <p:spPr>
          <a:xfrm>
            <a:off x="8388202" y="276003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6003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600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362789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715913"/>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インターネット上で不特定多数の人材に対して業務内容と報酬を提示し、仕事を発注する手法を何というか。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407240" y="2193956"/>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入札</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182560" y="4174334"/>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27204" y="3335131"/>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242786" y="3033641"/>
            <a:ext cx="3573915"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企業が業務の一部を別の企業などに委託すること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407240" y="3033641"/>
            <a:ext cx="366307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工事の請負などに際して契約希望者が複数ある場合、金額などを文書で表示させ、その内容によって契約の相手を決めること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27" name="正方形/長方形 26"/>
          <p:cNvSpPr/>
          <p:nvPr/>
        </p:nvSpPr>
        <p:spPr>
          <a:xfrm>
            <a:off x="4309920" y="2193956"/>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クラウドソーシング</a:t>
            </a:r>
          </a:p>
        </p:txBody>
      </p:sp>
      <p:sp>
        <p:nvSpPr>
          <p:cNvPr id="29" name="正方形/長方形 28"/>
          <p:cNvSpPr/>
          <p:nvPr/>
        </p:nvSpPr>
        <p:spPr>
          <a:xfrm>
            <a:off x="212600" y="2173069"/>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アウトソーシング</a:t>
            </a:r>
          </a:p>
        </p:txBody>
      </p:sp>
      <p:sp>
        <p:nvSpPr>
          <p:cNvPr id="26" name="正方形/長方形 25"/>
          <p:cNvSpPr/>
          <p:nvPr/>
        </p:nvSpPr>
        <p:spPr>
          <a:xfrm>
            <a:off x="8407240" y="274549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305467" y="274549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12600" y="274549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164445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75762" y="607058"/>
            <a:ext cx="11057911"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メーカーが一方的に設定した小売価格と，小売市場での実勢価格をそれぞれ何というか。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標準小売価格</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，実売価格</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395125" y="3036052"/>
            <a:ext cx="3429251" cy="34669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402974" y="2990269"/>
            <a:ext cx="3307482" cy="3343828"/>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385123"/>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単位価格表示，総額表示方式</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二重価格表示，自由価格制</a:t>
            </a:r>
          </a:p>
        </p:txBody>
      </p:sp>
      <p:sp>
        <p:nvSpPr>
          <p:cNvPr id="28" name="正方形/長方形 27"/>
          <p:cNvSpPr/>
          <p:nvPr/>
        </p:nvSpPr>
        <p:spPr>
          <a:xfrm>
            <a:off x="429088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2955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正方形/長方形 16"/>
          <p:cNvSpPr/>
          <p:nvPr/>
        </p:nvSpPr>
        <p:spPr>
          <a:xfrm>
            <a:off x="8388202" y="2729558"/>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6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メーカー希望小売価格，市場価格</a:t>
            </a:r>
            <a:r>
              <a:rPr kumimoji="1" lang="en-US" altLang="ja-JP" sz="16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6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6" name="正方形/長方形 25"/>
          <p:cNvSpPr/>
          <p:nvPr/>
        </p:nvSpPr>
        <p:spPr>
          <a:xfrm>
            <a:off x="8380912" y="278092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202799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901354" y="607058"/>
            <a:ext cx="11032319"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小売業者が価格の安さをきわだたせるため，実売価格に</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比較対照価格</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を併記した表示を何というか。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単位価格表示</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24680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1355" y="4246808"/>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08167" y="3162954"/>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商品の価格を消費税込みで表示する方式。</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二重価格表示</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総額表示方式</a:t>
            </a:r>
          </a:p>
        </p:txBody>
      </p:sp>
      <p:sp>
        <p:nvSpPr>
          <p:cNvPr id="28" name="正方形/長方形 27"/>
          <p:cNvSpPr/>
          <p:nvPr/>
        </p:nvSpPr>
        <p:spPr>
          <a:xfrm>
            <a:off x="4286651"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69315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571972" y="3231235"/>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販売価格に添えられる「</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100g</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あたり○○円」などのような表示。</a:t>
            </a:r>
          </a:p>
        </p:txBody>
      </p:sp>
      <p:sp>
        <p:nvSpPr>
          <p:cNvPr id="26" name="正方形/長方形 25"/>
          <p:cNvSpPr/>
          <p:nvPr/>
        </p:nvSpPr>
        <p:spPr>
          <a:xfrm>
            <a:off x="8388202" y="2762395"/>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439581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92628" y="607058"/>
            <a:ext cx="11041045"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実質的な意味を失って参考価格にすぎなくなった標準小売価格を撤廃し，小売業者の価格決定権を完全に保証しようとする制度を何というか。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価格指導制</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24680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4994444" y="4157183"/>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162953"/>
            <a:ext cx="3040452" cy="3073863"/>
          </a:xfrm>
          <a:prstGeom prst="rect">
            <a:avLst/>
          </a:prstGeom>
          <a:noFill/>
        </p:spPr>
      </p:pic>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385123"/>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商品の価格を消費税込みで表示する方式。</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総額表示方式</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自由価格制</a:t>
            </a:r>
          </a:p>
        </p:txBody>
      </p:sp>
      <p:sp>
        <p:nvSpPr>
          <p:cNvPr id="28" name="正方形/長方形 27"/>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正方形/長方形 16"/>
          <p:cNvSpPr/>
          <p:nvPr/>
        </p:nvSpPr>
        <p:spPr>
          <a:xfrm>
            <a:off x="193562" y="2739154"/>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オープンプライシング</a:t>
            </a:r>
            <a:r>
              <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1" y="27391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511087" y="324338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有力企業がつける価格に，他の企業が暗黙のうちに追随する制度。</a:t>
            </a:r>
          </a:p>
        </p:txBody>
      </p:sp>
      <p:sp>
        <p:nvSpPr>
          <p:cNvPr id="26" name="正方形/長方形 25"/>
          <p:cNvSpPr/>
          <p:nvPr/>
        </p:nvSpPr>
        <p:spPr>
          <a:xfrm>
            <a:off x="8388204" y="2780928"/>
            <a:ext cx="3682108"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665237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901354" y="607058"/>
            <a:ext cx="11032319"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顧客による商品間での</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価格比較</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を促進するため，販売価格に添えられる「</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100g</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当たり</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93.17</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円」というような表示を何というか。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段階価格政策</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24680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1355" y="4246808"/>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08167" y="3162954"/>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実売価格に</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比較対照価格</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を併記した表示。</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単位価格表示</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二重価格表示</a:t>
            </a:r>
          </a:p>
        </p:txBody>
      </p:sp>
      <p:sp>
        <p:nvSpPr>
          <p:cNvPr id="17" name="正方形/長方形 16"/>
          <p:cNvSpPr/>
          <p:nvPr/>
        </p:nvSpPr>
        <p:spPr>
          <a:xfrm>
            <a:off x="4286651" y="2760041"/>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ユニットプライシング</a:t>
            </a:r>
            <a:r>
              <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2419" y="278092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571972" y="3346879"/>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価格を数段階の値ごろにまとめる政策。</a:t>
            </a:r>
          </a:p>
        </p:txBody>
      </p:sp>
      <p:sp>
        <p:nvSpPr>
          <p:cNvPr id="30" name="正方形/長方形 29"/>
          <p:cNvSpPr/>
          <p:nvPr/>
        </p:nvSpPr>
        <p:spPr>
          <a:xfrm>
            <a:off x="8388202" y="269315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17706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410305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75762" y="607058"/>
            <a:ext cx="11057911"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商品の価格を消費税込みで表示する方式を何というか。なお，現行では，この表示方式の採用が原則的に義務づけられている。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Ⅶ</a:t>
            </a:r>
            <a:r>
              <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　販売価格</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総額表示方式</a:t>
            </a:r>
            <a:endPar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仕入原価を割るような極端な安売りを，広範囲に継続的に行うこと。</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不当廉売</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単位価格表示</a:t>
            </a:r>
          </a:p>
        </p:txBody>
      </p:sp>
      <p:sp>
        <p:nvSpPr>
          <p:cNvPr id="28" name="正方形/長方形 27"/>
          <p:cNvSpPr/>
          <p:nvPr/>
        </p:nvSpPr>
        <p:spPr>
          <a:xfrm>
            <a:off x="4290882" y="2780925"/>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316447" y="3319657"/>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販売価格に添えられる「</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100g</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あたり○○円」などのような表示。</a:t>
            </a:r>
          </a:p>
        </p:txBody>
      </p:sp>
      <p:sp>
        <p:nvSpPr>
          <p:cNvPr id="30" name="正方形/長方形 29"/>
          <p:cNvSpPr/>
          <p:nvPr/>
        </p:nvSpPr>
        <p:spPr>
          <a:xfrm>
            <a:off x="182350" y="2755285"/>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テキスト ボックス 17">
            <a:hlinkClick r:id="rId4" action="ppaction://hlinksldjump"/>
          </p:cNvPr>
          <p:cNvSpPr txBox="1"/>
          <p:nvPr/>
        </p:nvSpPr>
        <p:spPr>
          <a:xfrm>
            <a:off x="10621868" y="6373374"/>
            <a:ext cx="1280164" cy="400110"/>
          </a:xfrm>
          <a:prstGeom prst="rect">
            <a:avLst/>
          </a:prstGeom>
          <a:solidFill>
            <a:srgbClr val="FF99FF"/>
          </a:solidFill>
        </p:spPr>
        <p:txBody>
          <a:bodyPr wrap="square" rtlCol="0">
            <a:spAutoFit/>
          </a:bodyPr>
          <a:lstStyle/>
          <a:p>
            <a:pPr algn="ctr"/>
            <a:r>
              <a:rPr kumimoji="1" lang="ja-JP" altLang="en-US" sz="2000" dirty="0" smtClean="0"/>
              <a:t>目次へ</a:t>
            </a:r>
            <a:endParaRPr kumimoji="1" lang="ja-JP" altLang="en-US" sz="2000" dirty="0"/>
          </a:p>
        </p:txBody>
      </p:sp>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5" cstate="print"/>
          <a:srcRect/>
          <a:stretch>
            <a:fillRect/>
          </a:stretch>
        </p:blipFill>
        <p:spPr bwMode="auto">
          <a:xfrm>
            <a:off x="8698829" y="3218932"/>
            <a:ext cx="3040452" cy="3073863"/>
          </a:xfrm>
          <a:prstGeom prst="rect">
            <a:avLst/>
          </a:prstGeom>
          <a:noFill/>
        </p:spPr>
      </p:pic>
      <p:sp>
        <p:nvSpPr>
          <p:cNvPr id="26" name="正方形/長方形 25"/>
          <p:cNvSpPr/>
          <p:nvPr/>
        </p:nvSpPr>
        <p:spPr>
          <a:xfrm>
            <a:off x="8388204" y="2780926"/>
            <a:ext cx="3682108" cy="345676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656107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901354" y="607058"/>
            <a:ext cx="11032319"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卸売業者がはたす役割の社会的な意義を説明した原理を何というか。また，それには，取引数の関するものと在庫に関するものがあるが，それぞれを何というか。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Ⅷ</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販売経路</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24680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1355" y="4246808"/>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840960" y="3875719"/>
            <a:ext cx="2574866" cy="2603161"/>
          </a:xfrm>
          <a:prstGeom prst="rect">
            <a:avLst/>
          </a:prstGeom>
          <a:noFill/>
        </p:spPr>
      </p:pic>
      <p:sp>
        <p:nvSpPr>
          <p:cNvPr id="28" name="正方形/長方形 27"/>
          <p:cNvSpPr/>
          <p:nvPr/>
        </p:nvSpPr>
        <p:spPr>
          <a:xfrm>
            <a:off x="4283259"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7" name="正方形/長方形 26"/>
          <p:cNvSpPr/>
          <p:nvPr/>
        </p:nvSpPr>
        <p:spPr>
          <a:xfrm>
            <a:off x="4290883" y="2208499"/>
            <a:ext cx="3675021" cy="14362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卸売り機能の原理</a:t>
            </a: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最小総取引数の原理集中貯蔵の原理</a:t>
            </a:r>
          </a:p>
        </p:txBody>
      </p:sp>
      <p:sp>
        <p:nvSpPr>
          <p:cNvPr id="17" name="正方形/長方形 16">
            <a:extLst>
              <a:ext uri="{FF2B5EF4-FFF2-40B4-BE49-F238E27FC236}">
                <a16:creationId xmlns:a16="http://schemas.microsoft.com/office/drawing/2014/main" xmlns="" id="{B9785CEA-BD95-43F5-A145-D46B6F880BFE}"/>
              </a:ext>
            </a:extLst>
          </p:cNvPr>
          <p:cNvSpPr/>
          <p:nvPr/>
        </p:nvSpPr>
        <p:spPr>
          <a:xfrm>
            <a:off x="8398090" y="2761964"/>
            <a:ext cx="3682108"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正方形/長方形 17">
            <a:extLst>
              <a:ext uri="{FF2B5EF4-FFF2-40B4-BE49-F238E27FC236}">
                <a16:creationId xmlns:a16="http://schemas.microsoft.com/office/drawing/2014/main" xmlns="" id="{7D294F6A-468F-4C8F-B054-073FFBF3B5AF}"/>
              </a:ext>
            </a:extLst>
          </p:cNvPr>
          <p:cNvSpPr/>
          <p:nvPr/>
        </p:nvSpPr>
        <p:spPr>
          <a:xfrm>
            <a:off x="193563" y="275684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a:extLst>
              <a:ext uri="{FF2B5EF4-FFF2-40B4-BE49-F238E27FC236}">
                <a16:creationId xmlns:a16="http://schemas.microsoft.com/office/drawing/2014/main" xmlns="" id="{993BC740-1AB3-41A0-8141-BF613584CA92}"/>
              </a:ext>
            </a:extLst>
          </p:cNvPr>
          <p:cNvSpPr/>
          <p:nvPr/>
        </p:nvSpPr>
        <p:spPr>
          <a:xfrm>
            <a:off x="203267" y="2230267"/>
            <a:ext cx="3675021" cy="14362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小売り機能の原理</a:t>
            </a: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最大総取引数の原理貯蔵庫の原理</a:t>
            </a:r>
          </a:p>
        </p:txBody>
      </p:sp>
      <p:sp>
        <p:nvSpPr>
          <p:cNvPr id="16" name="正方形/長方形 15">
            <a:extLst>
              <a:ext uri="{FF2B5EF4-FFF2-40B4-BE49-F238E27FC236}">
                <a16:creationId xmlns:a16="http://schemas.microsoft.com/office/drawing/2014/main" xmlns="" id="{46A73571-5BB4-4ABD-ACDA-C03B81395F22}"/>
              </a:ext>
            </a:extLst>
          </p:cNvPr>
          <p:cNvSpPr/>
          <p:nvPr/>
        </p:nvSpPr>
        <p:spPr>
          <a:xfrm>
            <a:off x="8400267" y="2219381"/>
            <a:ext cx="3675021" cy="143622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生産機能の原理</a:t>
            </a: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最小総取引数の原理集中貯蔵の原理</a:t>
            </a:r>
          </a:p>
        </p:txBody>
      </p:sp>
    </p:spTree>
    <p:extLst>
      <p:ext uri="{BB962C8B-B14F-4D97-AF65-F5344CB8AC3E}">
        <p14:creationId xmlns:p14="http://schemas.microsoft.com/office/powerpoint/2010/main" val="2992782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8"/>
                                        </p:tgtEl>
                                      </p:cBhvr>
                                    </p:animEffect>
                                    <p:set>
                                      <p:cBhvr>
                                        <p:cTn id="1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28" grpId="0" animBg="1"/>
      <p:bldP spid="17" grpId="0" animBg="1"/>
      <p:bldP spid="18" grpId="0" animBg="1"/>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75762" y="607058"/>
            <a:ext cx="11057911"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顧客が来店前から購入する商品を決めていて，店舗での品選びなしで行われる購買を何というか。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Ⅷ</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販売経路</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指名買い</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購買目的や品質に対して，ほどよいと感じられる価格。</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売れ残った商品などに思い切った安値を付け売り切ってしまおうとする政策。</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見切価格政策</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値ごろ</a:t>
            </a:r>
          </a:p>
        </p:txBody>
      </p:sp>
      <p:sp>
        <p:nvSpPr>
          <p:cNvPr id="26" name="正方形/長方形 25"/>
          <p:cNvSpPr/>
          <p:nvPr/>
        </p:nvSpPr>
        <p:spPr>
          <a:xfrm>
            <a:off x="8388204" y="2761964"/>
            <a:ext cx="3682108"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5684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459364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92628" y="607058"/>
            <a:ext cx="11041045"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自社製品の市場をできるだけ拡大するために，販売経路をいっさい制限せず，多くの卸売業者や小売業者に製品を取り扱わせる政策を何というか。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Ⅷ</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販売経路</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特約販売経路政策</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24680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4994444" y="4157183"/>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162953"/>
            <a:ext cx="3040452" cy="3073863"/>
          </a:xfrm>
          <a:prstGeom prst="rect">
            <a:avLst/>
          </a:prstGeom>
          <a:noFill/>
        </p:spPr>
      </p:pic>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条件を満たした業者にだけ製品を供給して，販売経路を統制しようとする政策。</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選択的販売経路政策</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開放的販売経路政策</a:t>
            </a:r>
            <a:endPar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8" name="正方形/長方形 27"/>
          <p:cNvSpPr/>
          <p:nvPr/>
        </p:nvSpPr>
        <p:spPr>
          <a:xfrm>
            <a:off x="4286651" y="2772909"/>
            <a:ext cx="3679253"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5691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511087" y="3391843"/>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自社製品専用の販売経路を作り上げようとする政策。</a:t>
            </a:r>
          </a:p>
        </p:txBody>
      </p:sp>
      <p:sp>
        <p:nvSpPr>
          <p:cNvPr id="26" name="正方形/長方形 25"/>
          <p:cNvSpPr/>
          <p:nvPr/>
        </p:nvSpPr>
        <p:spPr>
          <a:xfrm>
            <a:off x="8388201" y="277290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682540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901354" y="607058"/>
            <a:ext cx="11032319"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自社製品を取り扱う業者を一定の基準で選別し，それを満たした業者にだけ製品を供給して，ある程度，販売経路を統制しようとする政策を何というか。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Ⅷ</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販売経路</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開放的販売経路政策</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24680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1355" y="4246808"/>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08167" y="3162954"/>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自社製品専用の販売経路を作り上げようとする政策。</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選択的販売経路政策</a:t>
            </a:r>
            <a:endPar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特約販売経路政策</a:t>
            </a:r>
          </a:p>
        </p:txBody>
      </p:sp>
      <p:sp>
        <p:nvSpPr>
          <p:cNvPr id="28" name="正方形/長方形 27"/>
          <p:cNvSpPr/>
          <p:nvPr/>
        </p:nvSpPr>
        <p:spPr>
          <a:xfrm>
            <a:off x="4282926"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1318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571972" y="3335130"/>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販売経路を一切制限せず，広く製品を取り扱わせる政策。</a:t>
            </a:r>
          </a:p>
        </p:txBody>
      </p:sp>
      <p:sp>
        <p:nvSpPr>
          <p:cNvPr id="26" name="正方形/長方形 25"/>
          <p:cNvSpPr/>
          <p:nvPr/>
        </p:nvSpPr>
        <p:spPr>
          <a:xfrm>
            <a:off x="8388202"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042803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自社製品専用の販売経路をつくり上げようとする政策を何というか。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Ⅷ</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販売経路</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開放的販売経路政策</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24680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4994444" y="4157183"/>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162953"/>
            <a:ext cx="3040452" cy="3073863"/>
          </a:xfrm>
          <a:prstGeom prst="rect">
            <a:avLst/>
          </a:prstGeom>
          <a:noFill/>
        </p:spPr>
      </p:pic>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4"/>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条件を満たした業者にだけ製品を供給して，販売経路を統制しようとする政策。</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選択的販売経路政策</a:t>
            </a:r>
            <a:endPar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9" name="正方形/長方形 28"/>
          <p:cNvSpPr/>
          <p:nvPr/>
        </p:nvSpPr>
        <p:spPr>
          <a:xfrm>
            <a:off x="193563" y="2187612"/>
            <a:ext cx="3675021" cy="9093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特約販売経路政策</a:t>
            </a:r>
            <a:endParaRPr kumimoji="1" lang="en-US" altLang="zh-TW"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（専属販売店制度）</a:t>
            </a:r>
          </a:p>
        </p:txBody>
      </p:sp>
      <p:sp>
        <p:nvSpPr>
          <p:cNvPr id="28" name="正方形/長方形 27"/>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3096985"/>
            <a:ext cx="3675021" cy="35009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正方形/長方形 2"/>
          <p:cNvSpPr/>
          <p:nvPr/>
        </p:nvSpPr>
        <p:spPr>
          <a:xfrm>
            <a:off x="8511087" y="3231234"/>
            <a:ext cx="342925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販売経路を一切制限せず，広く製品を取り扱わせる政策。</a:t>
            </a:r>
          </a:p>
        </p:txBody>
      </p:sp>
      <p:sp>
        <p:nvSpPr>
          <p:cNvPr id="26" name="正方形/長方形 25"/>
          <p:cNvSpPr/>
          <p:nvPr/>
        </p:nvSpPr>
        <p:spPr>
          <a:xfrm>
            <a:off x="8388204" y="2780928"/>
            <a:ext cx="3682108"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244586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74641"/>
            <a:ext cx="11309102" cy="172354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街の店舗で商品を実際に試したり、説明を聴いたりしたのち、それを安く販売しているＷｅｂサイトや店舗をインターネットで探し出し、そこで購入するという購買行動を何というか。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407240" y="248787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通信販売</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374541" y="4001339"/>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5277221" y="4392733"/>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55711" y="3335130"/>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4349067" y="3199768"/>
            <a:ext cx="3616837"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インターネット上で行われるオークション（入札）のこと。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427350" y="3199768"/>
            <a:ext cx="364296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商品やサービスの販売にあたり，顧客からの注文を電話や郵便などの通信手段によって受ける販売方法のこと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27" name="正方形/長方形 26"/>
          <p:cNvSpPr/>
          <p:nvPr/>
        </p:nvSpPr>
        <p:spPr>
          <a:xfrm>
            <a:off x="4309920" y="248787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ネットオークション</a:t>
            </a:r>
          </a:p>
        </p:txBody>
      </p:sp>
      <p:sp>
        <p:nvSpPr>
          <p:cNvPr id="29" name="正方形/長方形 28"/>
          <p:cNvSpPr/>
          <p:nvPr/>
        </p:nvSpPr>
        <p:spPr>
          <a:xfrm>
            <a:off x="212600" y="246698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ショールーミング</a:t>
            </a:r>
          </a:p>
        </p:txBody>
      </p:sp>
      <p:sp>
        <p:nvSpPr>
          <p:cNvPr id="28" name="正方形/長方形 27"/>
          <p:cNvSpPr/>
          <p:nvPr/>
        </p:nvSpPr>
        <p:spPr>
          <a:xfrm>
            <a:off x="4309920" y="3020086"/>
            <a:ext cx="3675021" cy="35673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12600" y="3020086"/>
            <a:ext cx="3675021" cy="35673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407240" y="3020085"/>
            <a:ext cx="3675021" cy="32324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 name="テキスト ボックス 5">
            <a:hlinkClick r:id="rId5" action="ppaction://hlinksldjump"/>
          </p:cNvPr>
          <p:cNvSpPr txBox="1"/>
          <p:nvPr/>
        </p:nvSpPr>
        <p:spPr>
          <a:xfrm>
            <a:off x="10621868" y="6373374"/>
            <a:ext cx="1280164" cy="400110"/>
          </a:xfrm>
          <a:prstGeom prst="rect">
            <a:avLst/>
          </a:prstGeom>
          <a:solidFill>
            <a:srgbClr val="FF99FF"/>
          </a:solidFill>
        </p:spPr>
        <p:txBody>
          <a:bodyPr wrap="square" rtlCol="0">
            <a:spAutoFit/>
          </a:bodyPr>
          <a:lstStyle/>
          <a:p>
            <a:pPr algn="ctr"/>
            <a:r>
              <a:rPr kumimoji="1" lang="ja-JP" altLang="en-US" sz="2000" dirty="0" smtClean="0"/>
              <a:t>目次へ</a:t>
            </a:r>
            <a:endParaRPr kumimoji="1" lang="ja-JP" altLang="en-US" sz="2000" dirty="0"/>
          </a:p>
        </p:txBody>
      </p:sp>
    </p:spTree>
    <p:extLst>
      <p:ext uri="{BB962C8B-B14F-4D97-AF65-F5344CB8AC3E}">
        <p14:creationId xmlns:p14="http://schemas.microsoft.com/office/powerpoint/2010/main" val="12474804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自社製品を取り扱う流通業者に対して</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それぞれの販売地域を限定する制度を何というか。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Ⅷ</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販売経路</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価格指導制</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250341" y="409437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725557" y="316295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466256" y="2894601"/>
            <a:ext cx="3556210" cy="141577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業界の有力企業がつける価格に，他の企業が暗黙のうちに追随する制度。</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351096" y="2878234"/>
            <a:ext cx="3429251" cy="1785104"/>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一定期間の取引高を基準にして，販売奨励金などの名目で取引先に利益の割り戻しを行う政策。</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リベート政策</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テリトリー制</a:t>
            </a:r>
          </a:p>
        </p:txBody>
      </p:sp>
      <p:sp>
        <p:nvSpPr>
          <p:cNvPr id="26" name="正方形/長方形 25"/>
          <p:cNvSpPr/>
          <p:nvPr/>
        </p:nvSpPr>
        <p:spPr>
          <a:xfrm>
            <a:off x="8388203" y="274438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619208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生産者や卸売業者が取引相手の流通業者に対して行うさまざまな援助活動を何というか。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Ⅷ</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販売経路</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販売経路の系列化</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106693" y="4319833"/>
            <a:ext cx="1839054" cy="1859263"/>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829248" y="3211351"/>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2" y="2902222"/>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生産者が流通業者を仲立ちせず</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自社の製品やサービスを消費者に直接</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販売するための諸活動のこと。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04423" y="2831477"/>
            <a:ext cx="3429251"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生産者が流通業者を積極的に援助し</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組織化して</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相互の結びつきを強めながら</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販売経路全体を管理・統制しようとすること。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販売店援助</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ダイレクトマーケティング</a:t>
            </a:r>
          </a:p>
        </p:txBody>
      </p:sp>
      <p:sp>
        <p:nvSpPr>
          <p:cNvPr id="26" name="正方形/長方形 25"/>
          <p:cNvSpPr/>
          <p:nvPr/>
        </p:nvSpPr>
        <p:spPr>
          <a:xfrm>
            <a:off x="8381537"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19356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611279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直営店・通信販売・訪問販売などにより</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生産者自身が消費者に直接</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自社製品を販売する政策を何というか。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Ⅷ</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販売経路</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直接販売経路政策</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345696"/>
            <a:ext cx="2219984" cy="2244379"/>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423510"/>
            <a:ext cx="2099784" cy="2122859"/>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2916732"/>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自社製品の市場をできるだけ拡大するために，販売経路をいっさい制限せず，多くの卸売業者や小売業者に製品を取り扱わせる政策のこと。</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13767" y="2864636"/>
            <a:ext cx="3552137"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自社製品を取り扱う業者を一定の基準で選別し，それを満たした業者にだけ製品を供給して，ある程度，販売経路を統制しようとする政策のこと。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選択的販売経路政策</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開放的販売経路政策</a:t>
            </a:r>
          </a:p>
        </p:txBody>
      </p:sp>
      <p:sp>
        <p:nvSpPr>
          <p:cNvPr id="26" name="正方形/長方形 25"/>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7962" y="278060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525782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生産者が流通業者を仲立ちせず</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自社の製品やサービスを消費者に直接</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販売するための諸活動を何というか。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Ⅷ</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販売経路</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ダイレクトマーケティング</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505769"/>
            <a:ext cx="2061650" cy="2084306"/>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085125"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28401" y="2923457"/>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マーケティング活動を本格的に実施する前に，モデル地域を限定して，それを市場に見立てて試してみる活動のこと。</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368923" y="2824458"/>
            <a:ext cx="3492753"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社会的な貢献や自然環境の保全といった目標を取り入れ，しかも社会のさまざまな団体や機関によって活用されるようになったマーケティングのこと。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ソーシャルマーケティング</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テストマーケティング</a:t>
            </a:r>
          </a:p>
        </p:txBody>
      </p:sp>
      <p:sp>
        <p:nvSpPr>
          <p:cNvPr id="28" name="正方形/長方形 27"/>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hlinkClick r:id="rId5" action="ppaction://hlinksldjump"/>
          </p:cNvPr>
          <p:cNvSpPr txBox="1"/>
          <p:nvPr/>
        </p:nvSpPr>
        <p:spPr>
          <a:xfrm>
            <a:off x="10621868" y="6373374"/>
            <a:ext cx="1280164" cy="400110"/>
          </a:xfrm>
          <a:prstGeom prst="rect">
            <a:avLst/>
          </a:prstGeom>
          <a:solidFill>
            <a:srgbClr val="FF99FF"/>
          </a:solidFill>
        </p:spPr>
        <p:txBody>
          <a:bodyPr wrap="square" rtlCol="0">
            <a:spAutoFit/>
          </a:bodyPr>
          <a:lstStyle/>
          <a:p>
            <a:pPr algn="ctr"/>
            <a:r>
              <a:rPr kumimoji="1" lang="ja-JP" altLang="en-US" sz="2000" dirty="0" smtClean="0"/>
              <a:t>目次へ</a:t>
            </a:r>
            <a:endParaRPr kumimoji="1" lang="ja-JP" altLang="en-US" sz="2000" dirty="0"/>
          </a:p>
        </p:txBody>
      </p:sp>
      <p:sp>
        <p:nvSpPr>
          <p:cNvPr id="26" name="正方形/長方形 25"/>
          <p:cNvSpPr/>
          <p:nvPr/>
        </p:nvSpPr>
        <p:spPr>
          <a:xfrm>
            <a:off x="8395290" y="2760042"/>
            <a:ext cx="3675021" cy="34924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569216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今日</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販売経路の強化はおおむね四つの方向で行われているが</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それらは何というか。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Ⅷ</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販売経路</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9921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販売経路の系列化</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短縮化</a:t>
            </a:r>
            <a:r>
              <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効率化</a:t>
            </a:r>
            <a:r>
              <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単一化</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8630488" y="3305794"/>
            <a:ext cx="3054847" cy="3088417"/>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506183" y="3315574"/>
            <a:ext cx="3028354" cy="3061632"/>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68380" y="3565214"/>
            <a:ext cx="3040452" cy="3073863"/>
          </a:xfrm>
          <a:prstGeom prst="rect">
            <a:avLst/>
          </a:prstGeom>
          <a:noFill/>
        </p:spPr>
      </p:pic>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439988" y="2949661"/>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107035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販売経路の系列化</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短縮化</a:t>
            </a:r>
            <a:r>
              <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効率化</a:t>
            </a:r>
            <a:r>
              <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多様化</a:t>
            </a:r>
          </a:p>
        </p:txBody>
      </p:sp>
      <p:sp>
        <p:nvSpPr>
          <p:cNvPr id="29" name="正方形/長方形 28"/>
          <p:cNvSpPr/>
          <p:nvPr/>
        </p:nvSpPr>
        <p:spPr>
          <a:xfrm>
            <a:off x="193563" y="2187613"/>
            <a:ext cx="3675021" cy="11475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販売経路の系列化</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拡大化</a:t>
            </a:r>
            <a:r>
              <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効率化</a:t>
            </a:r>
            <a:r>
              <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多様化</a:t>
            </a:r>
          </a:p>
        </p:txBody>
      </p:sp>
      <p:sp>
        <p:nvSpPr>
          <p:cNvPr id="26" name="正方形/長方形 25"/>
          <p:cNvSpPr/>
          <p:nvPr/>
        </p:nvSpPr>
        <p:spPr>
          <a:xfrm>
            <a:off x="8388202" y="3200643"/>
            <a:ext cx="3675021" cy="34181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193562" y="3304124"/>
            <a:ext cx="3675021" cy="32112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4290882" y="3200644"/>
            <a:ext cx="3675021" cy="33457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366515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生産者が流通業者を積極的に援助し</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組織化して</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相互の結びつきを強めながら</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販売経路全体を管理・統制しようとすることを何というか。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Ⅷ</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販売経路</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販売経路の多様化</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394954" y="4376233"/>
            <a:ext cx="1891666" cy="1912453"/>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62870" y="3094487"/>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466158" y="2837350"/>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同じ商品がさまざまな形態の店舗で取り扱われていたり</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販売方法についても多種多様な方法で消費者に提供されていたりする動きのこと。</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13765" y="2837350"/>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小売業者が既存の卸売業者を排除し</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できる限り生産者から直接</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商品を仕入れようとする動きのこと。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販売経路の短縮化</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販売経路の系列化</a:t>
            </a:r>
          </a:p>
        </p:txBody>
      </p:sp>
      <p:sp>
        <p:nvSpPr>
          <p:cNvPr id="26" name="正方形/長方形 25"/>
          <p:cNvSpPr/>
          <p:nvPr/>
        </p:nvSpPr>
        <p:spPr>
          <a:xfrm>
            <a:off x="8388202" y="26583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79"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1"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892199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メーカー主導で流通業者が系列化される場合と</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反対に量販店主導で卸売業者やメーカーが系列化される場合をそれぞれ何というか。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Ⅷ</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販売経路</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10104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前方統合型の系列化</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後方統合型の系列化</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897720" y="3682654"/>
            <a:ext cx="2581770" cy="2610141"/>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833908" y="3594485"/>
            <a:ext cx="2548326" cy="2576330"/>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7" name="正方形/長方形 26"/>
          <p:cNvSpPr/>
          <p:nvPr/>
        </p:nvSpPr>
        <p:spPr>
          <a:xfrm>
            <a:off x="4290883" y="2208500"/>
            <a:ext cx="3675021" cy="10104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一方統合型の系列化</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前方統合型の系列化</a:t>
            </a:r>
          </a:p>
        </p:txBody>
      </p:sp>
      <p:sp>
        <p:nvSpPr>
          <p:cNvPr id="29" name="正方形/長方形 28"/>
          <p:cNvSpPr/>
          <p:nvPr/>
        </p:nvSpPr>
        <p:spPr>
          <a:xfrm>
            <a:off x="193563" y="2187612"/>
            <a:ext cx="3675021" cy="103131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先方統合型の系列化</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後方統合型の系列化</a:t>
            </a:r>
          </a:p>
        </p:txBody>
      </p:sp>
      <p:sp>
        <p:nvSpPr>
          <p:cNvPr id="26" name="正方形/長方形 25"/>
          <p:cNvSpPr/>
          <p:nvPr/>
        </p:nvSpPr>
        <p:spPr>
          <a:xfrm>
            <a:off x="8386487" y="3217070"/>
            <a:ext cx="3675021" cy="32253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3164048"/>
            <a:ext cx="3675021" cy="33274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3164048"/>
            <a:ext cx="3675021" cy="33274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52595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販売経路を形成する企業群のなかで主導権をにぎる企業を何というか。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Ⅷ</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販売経路</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フランチャイジー</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6" y="381302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838199" y="3813020"/>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573426" y="3232994"/>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54130" y="2971969"/>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フランチャイズシステムの本部のこと。</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18174" y="3029542"/>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フランチャイズシステムの加盟店のこと。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チャネルリーダー</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フランチャイザー</a:t>
            </a:r>
          </a:p>
        </p:txBody>
      </p:sp>
      <p:sp>
        <p:nvSpPr>
          <p:cNvPr id="26" name="正方形/長方形 25"/>
          <p:cNvSpPr/>
          <p:nvPr/>
        </p:nvSpPr>
        <p:spPr>
          <a:xfrm>
            <a:off x="8395290"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61345"/>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600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644937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組織全体が単一の小売業者によって経営され</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各店舗は本部の示す統一方針のもとで営業を行うチェーン組織を何というか。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Ⅷ</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販売経路</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フランチャイズチェーン</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290016" y="4381679"/>
            <a:ext cx="1985780" cy="2007602"/>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090479"/>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571972" y="2916797"/>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各加盟店は資本的には独立しているが</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契約にもとづき</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本部の経営指導に従って全体が統一的な営業を行うチェーン組織のこと。</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13767" y="2869861"/>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各小売業者の独立性を尊重しながら組織化された協業的なチェーン組織のこと。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ボランタリーチェーン</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コーポレートチェーン</a:t>
            </a:r>
          </a:p>
        </p:txBody>
      </p:sp>
      <p:sp>
        <p:nvSpPr>
          <p:cNvPr id="26" name="正方形/長方形 25"/>
          <p:cNvSpPr/>
          <p:nvPr/>
        </p:nvSpPr>
        <p:spPr>
          <a:xfrm>
            <a:off x="8388202" y="270858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0858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11929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各小売業者の独立性を尊重しながら組織化された協業的なチェーン組織を何というか。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Ⅷ</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販売経路</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ボランタリーチェーン</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2" y="2787824"/>
            <a:ext cx="3307482"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各加盟店は資本的には独立しているが</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契約にもとづき</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本部の経営指導に従って全体が統一的な営業を行うチェーン組織のこと。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13766" y="2941711"/>
            <a:ext cx="3429251"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組織全体が単一の小売業者によって経営され</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各店舗は本部の示す統一方針のもとで営業を行うチェーン組織のこと。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コーポレートチェーン</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フランチャイズチェーン</a:t>
            </a:r>
          </a:p>
        </p:txBody>
      </p:sp>
      <p:sp>
        <p:nvSpPr>
          <p:cNvPr id="26" name="正方形/長方形 25"/>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0"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818556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89008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市場全体を、似通ったニーズをもつ顧客の集まりごとに区切り、いくつかの部分市場に分ける作業を何というか。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407240" y="248787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セグメンテーション</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168704" y="4137624"/>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78599" y="4442888"/>
            <a:ext cx="2009141" cy="2031220"/>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497881" y="3134185"/>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212600" y="3193299"/>
            <a:ext cx="3675021"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自社の商品が競合する商品と似たようなものにならないように、商品の価値に違いを出し、市場での存在感を明確にする作業のこと。</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309920" y="3193299"/>
            <a:ext cx="3655983"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自社が対象とする顧客層を明確にし、分割された複数の部分市場のなかから、標的とするものを選定する作業のこと。</a:t>
            </a:r>
          </a:p>
        </p:txBody>
      </p:sp>
      <p:sp>
        <p:nvSpPr>
          <p:cNvPr id="27" name="正方形/長方形 26"/>
          <p:cNvSpPr/>
          <p:nvPr/>
        </p:nvSpPr>
        <p:spPr>
          <a:xfrm>
            <a:off x="4309920" y="248787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ターゲティング</a:t>
            </a:r>
          </a:p>
        </p:txBody>
      </p:sp>
      <p:sp>
        <p:nvSpPr>
          <p:cNvPr id="29" name="正方形/長方形 28"/>
          <p:cNvSpPr/>
          <p:nvPr/>
        </p:nvSpPr>
        <p:spPr>
          <a:xfrm>
            <a:off x="212600" y="248787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ポジショニング</a:t>
            </a:r>
          </a:p>
        </p:txBody>
      </p:sp>
      <p:sp>
        <p:nvSpPr>
          <p:cNvPr id="26" name="正方形/長方形 25"/>
          <p:cNvSpPr/>
          <p:nvPr/>
        </p:nvSpPr>
        <p:spPr>
          <a:xfrm>
            <a:off x="8407240" y="3020085"/>
            <a:ext cx="3675021" cy="36597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309920" y="3020085"/>
            <a:ext cx="3675021" cy="36597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12600" y="3020085"/>
            <a:ext cx="3675021" cy="36597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315375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各加盟店は資本的には独立しているが</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契約にもとづき</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本部の経営指導に従って全体が統一的な営業を行うチェーン組織を何というか。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Ⅷ</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販売経路</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コーポレートチェーン</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204085" y="4165439"/>
            <a:ext cx="2179924" cy="2203879"/>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41001" y="395983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829248" y="3170236"/>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2" y="2870446"/>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各小売業者の独立性を尊重しながら組織化された協業的なチェーン組織のこと。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11087" y="2979955"/>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組織全体が単一の小売業者によって経営され</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各店舗は本部の示す統一方針のもとで営業を行うチェーン組織。</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フランチャイズチェーン</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ボランタリーチェーン</a:t>
            </a:r>
          </a:p>
        </p:txBody>
      </p:sp>
      <p:sp>
        <p:nvSpPr>
          <p:cNvPr id="26" name="正方形/長方形 25"/>
          <p:cNvSpPr/>
          <p:nvPr/>
        </p:nvSpPr>
        <p:spPr>
          <a:xfrm>
            <a:off x="8388203" y="2714319"/>
            <a:ext cx="3675021" cy="38836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19356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4290881" y="27600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045021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フランチャイズ チェーンの本部と加盟店をそれぞれ何というか。また</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加盟店が本部に納める経営指導料などを何というか。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Ⅷ</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販売経路</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499"/>
            <a:ext cx="3675021" cy="15843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フランチャイザー</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フランチャイジー</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ロイアルティ</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945143" y="3911162"/>
            <a:ext cx="2489092" cy="251644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725557" y="3911162"/>
            <a:ext cx="2526185" cy="255394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9061674" y="3992554"/>
            <a:ext cx="2328077" cy="2353659"/>
          </a:xfrm>
          <a:prstGeom prst="rect">
            <a:avLst/>
          </a:prstGeom>
          <a:noFill/>
        </p:spPr>
      </p:pic>
      <p:sp>
        <p:nvSpPr>
          <p:cNvPr id="27" name="正方形/長方形 26"/>
          <p:cNvSpPr/>
          <p:nvPr/>
        </p:nvSpPr>
        <p:spPr>
          <a:xfrm>
            <a:off x="4290883" y="2208499"/>
            <a:ext cx="3675021" cy="14843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フランチャイミー</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フランチャイジー</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ロイアルティ</a:t>
            </a:r>
          </a:p>
        </p:txBody>
      </p:sp>
      <p:sp>
        <p:nvSpPr>
          <p:cNvPr id="29" name="正方形/長方形 28"/>
          <p:cNvSpPr/>
          <p:nvPr/>
        </p:nvSpPr>
        <p:spPr>
          <a:xfrm>
            <a:off x="193563" y="2187613"/>
            <a:ext cx="3675021" cy="14552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フランチャイザー</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フランチャイゼー</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ロイアルティ</a:t>
            </a:r>
          </a:p>
        </p:txBody>
      </p:sp>
      <p:sp>
        <p:nvSpPr>
          <p:cNvPr id="26" name="正方形/長方形 25"/>
          <p:cNvSpPr/>
          <p:nvPr/>
        </p:nvSpPr>
        <p:spPr>
          <a:xfrm>
            <a:off x="8388203" y="3792866"/>
            <a:ext cx="3682108" cy="27905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3667903"/>
            <a:ext cx="3675021" cy="28534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3642907"/>
            <a:ext cx="3675021" cy="29034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492891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供給者から消費者までを結ぶ「開発→調達→生産→配送→販売」という一連の業務のつながりを何というか。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Ⅷ</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販売経路</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テリトリー制</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317859"/>
            <a:ext cx="2247518" cy="2272216"/>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95995" y="3850037"/>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725557" y="2780928"/>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508931" y="2929630"/>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自社製品を取り扱う流通業者に対して</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それぞれの販売地域を限定する制度のこと。</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2843805"/>
            <a:ext cx="3429251"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各加盟店は資本的には独立しているが</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契約にもとづき</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本部の経営指導に従って全体が統一的な営業を行うチェーン組織のこと。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フランチャイズチェーン</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サプライチェーン</a:t>
            </a:r>
          </a:p>
        </p:txBody>
      </p:sp>
      <p:sp>
        <p:nvSpPr>
          <p:cNvPr id="26" name="正方形/長方形 25"/>
          <p:cNvSpPr/>
          <p:nvPr/>
        </p:nvSpPr>
        <p:spPr>
          <a:xfrm>
            <a:off x="8388202" y="278092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504284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適時・適所到着を目標として</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物流活動の全体を最適化しようとする管理手法を何というか。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Ⅷ</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販売経路</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サプライチェーン</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004936"/>
            <a:ext cx="2028426" cy="2050716"/>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103321" y="4409963"/>
            <a:ext cx="2113184" cy="2136406"/>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758897" y="3154567"/>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68161" y="2871080"/>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広告や販売員活動に代表される販売促進の諸活動について</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全体としての相乗効果が最大となるように考えられた組合せのこと。</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04423" y="2871080"/>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供給者から消費者までを結ぶ「開発→調達→生産→配送→販売」という一連の業務のつながりのこと。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ロジスティクス</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プロモーションミックス</a:t>
            </a:r>
          </a:p>
        </p:txBody>
      </p:sp>
      <p:sp>
        <p:nvSpPr>
          <p:cNvPr id="26" name="正方形/長方形 25"/>
          <p:cNvSpPr/>
          <p:nvPr/>
        </p:nvSpPr>
        <p:spPr>
          <a:xfrm>
            <a:off x="8395290"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84391"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548707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商品供給の流れ全体を最適化しようとする戦略的な経営管理の手法を何というか。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Ⅷ</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販売経路</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サプライチェーンマネジメント</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898941" y="3806875"/>
            <a:ext cx="2458899" cy="2485920"/>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78876"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2" y="2973503"/>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経営管理の過程を示す「計画（</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Plan)-</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実施（</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Do</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評価（</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Check</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改善（</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Act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）」という循環のこと。</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13766" y="2973503"/>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マーケティング活動を方向づける統一的な考え方のこと。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マーケティングコンセプト</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ＰＤＣＡサイクル</a:t>
            </a:r>
          </a:p>
        </p:txBody>
      </p:sp>
      <p:sp>
        <p:nvSpPr>
          <p:cNvPr id="26" name="正方形/長方形 25"/>
          <p:cNvSpPr/>
          <p:nvPr/>
        </p:nvSpPr>
        <p:spPr>
          <a:xfrm>
            <a:off x="8395290" y="2780928"/>
            <a:ext cx="3667933"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79" y="278092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513717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衣料品業界のＳＣＭ</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食品・雑貨業界のＳＣＭ</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外食・宅配業界のＳＣＭ</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および医療業界のＳＣＭをそれぞれ何というか。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Ⅷ</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販売経路</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QR,ECR,POS,EHCR</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739537" y="3215717"/>
            <a:ext cx="2765035" cy="2795420"/>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8871954" y="3215717"/>
            <a:ext cx="2707517" cy="2737270"/>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9078" y="3132362"/>
            <a:ext cx="3040452" cy="3073863"/>
          </a:xfrm>
          <a:prstGeom prst="rect">
            <a:avLst/>
          </a:prstGeom>
          <a:noFill/>
        </p:spPr>
      </p:pic>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QR,OEM,EFR,EHCR</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QR,ECR,EFR,EHCR</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51925"/>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50335"/>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971613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情報通信のシステムを標準化し，企業間の情報交換をコンピュータ間で直接行おうとするしくみを何というか。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Ⅷ</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販売経路</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ＥＣＲ</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864910" y="3927127"/>
            <a:ext cx="2526966" cy="25547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95995" y="3927127"/>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624572" y="3090479"/>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571972" y="2913397"/>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食品・雑貨業界のサプライチェーンマネジメント（ＳＣＭ）のこと。</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13767" y="2814061"/>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商品供給の流れ全体を最適化しようとする戦略的な経営管理の手法のこと。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ＳＣＭ</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ＥＤＩ</a:t>
            </a:r>
          </a:p>
        </p:txBody>
      </p:sp>
      <p:sp>
        <p:nvSpPr>
          <p:cNvPr id="28" name="正方形/長方形 27"/>
          <p:cNvSpPr/>
          <p:nvPr/>
        </p:nvSpPr>
        <p:spPr>
          <a:xfrm>
            <a:off x="4290881" y="277109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hlinkClick r:id="rId5" action="ppaction://hlinksldjump"/>
          </p:cNvPr>
          <p:cNvSpPr txBox="1"/>
          <p:nvPr/>
        </p:nvSpPr>
        <p:spPr>
          <a:xfrm>
            <a:off x="10621868" y="6373374"/>
            <a:ext cx="1280164" cy="400110"/>
          </a:xfrm>
          <a:prstGeom prst="rect">
            <a:avLst/>
          </a:prstGeom>
          <a:solidFill>
            <a:srgbClr val="FF99FF"/>
          </a:solidFill>
        </p:spPr>
        <p:txBody>
          <a:bodyPr wrap="square" rtlCol="0">
            <a:spAutoFit/>
          </a:bodyPr>
          <a:lstStyle/>
          <a:p>
            <a:pPr algn="ctr"/>
            <a:r>
              <a:rPr kumimoji="1" lang="ja-JP" altLang="en-US" sz="2000" dirty="0" smtClean="0"/>
              <a:t>目次へ</a:t>
            </a:r>
            <a:endParaRPr kumimoji="1" lang="ja-JP" altLang="en-US" sz="2000" dirty="0"/>
          </a:p>
        </p:txBody>
      </p:sp>
      <p:sp>
        <p:nvSpPr>
          <p:cNvPr id="26" name="正方形/長方形 25"/>
          <p:cNvSpPr/>
          <p:nvPr/>
        </p:nvSpPr>
        <p:spPr>
          <a:xfrm>
            <a:off x="8388202" y="2780928"/>
            <a:ext cx="3675021" cy="349630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796716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広告や販売員活動に代表される販売促進の諸活動について</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全体としての相乗効果が最大となるように考えられた組合せを</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メディ</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ア</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ミックス</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09179" y="4093532"/>
            <a:ext cx="2212511" cy="2236824"/>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20392" y="418341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758897" y="3090479"/>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23226" y="2862426"/>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マーケティング目標を効果的に達成するためのマーケティング活動の最適な組合せのこと。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59900" y="2952308"/>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一</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定の予算の範囲内で広告効果が最も大きくなるように考えられた</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使用するメディアの組合</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せのこと。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プロモーショ</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ン</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ミックス</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マーケティン</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グミックス</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2"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193562" y="27600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429088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027684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主に広告を利用して消費者の指名買いをうながし</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大量販売を実現しようとする販売促進戦略</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プ</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ル</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戦略</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434658"/>
            <a:ext cx="2131989" cy="2155417"/>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124963" y="4417985"/>
            <a:ext cx="2148480" cy="2172090"/>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263709" y="2884698"/>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販売員活動や割引政策などを活用して</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販売経路上を生産者から消費者に向けて商品を押し出していくようにす</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る戦略のこと。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13767" y="2832339"/>
            <a:ext cx="3429251"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企業が新たに開発した技術や商品などの情報を</a:t>
            </a:r>
            <a:r>
              <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報道機関んがニュースや記事として取り上げることと</a:t>
            </a:r>
            <a:r>
              <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それを積極的に促進しようとする戦略のこと。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パブリシテ</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ィ戦略</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プッシ</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ュ</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戦略</a:t>
            </a:r>
          </a:p>
        </p:txBody>
      </p:sp>
      <p:sp>
        <p:nvSpPr>
          <p:cNvPr id="26" name="正方形/長方形 25"/>
          <p:cNvSpPr/>
          <p:nvPr/>
        </p:nvSpPr>
        <p:spPr>
          <a:xfrm>
            <a:off x="8381544"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1" y="2775725"/>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677326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販売員活動や割引政策などを活用して</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販売経路上を生産者から消費者に向けて商品を押し出していくようにする販売促進戦略を</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クチコ</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ミ戦略</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32950" y="4043475"/>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377333" y="3107198"/>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508927" y="2910255"/>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人から人へ口伝えによって行われる個人的な情報伝達と</a:t>
            </a:r>
            <a:r>
              <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それを効果的に誘発し</a:t>
            </a:r>
            <a:r>
              <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誘導しようとする戦略のこと。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13767" y="2896632"/>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主に広告を利用して消費者の指名買いをうながし</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大量販売を実現しようとする販売促進戦</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略のこと。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プ</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ル</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戦略</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プッシ</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ュ戦略</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5290"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905362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570143" y="740002"/>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自社が対象とする顧客層を明確にし、分割された複数の部分市場のなかから、標的とするものを選定する作業を何というか。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407240" y="2236945"/>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ポジショニング</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182560" y="4174334"/>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27204" y="3335131"/>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212600" y="2978346"/>
            <a:ext cx="367502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市場全体を、似通ったニーズをもつ顧客の集まりごとに区切り、いくつかの部分市場に分ける作業のこと。</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407240" y="2978346"/>
            <a:ext cx="3663071"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自社の商品が競合する商品と似たようなものにならないように、商品の価値に違いを出し、市場での存在感を明確にする作業のこと。</a:t>
            </a:r>
          </a:p>
        </p:txBody>
      </p:sp>
      <p:sp>
        <p:nvSpPr>
          <p:cNvPr id="27" name="正方形/長方形 26"/>
          <p:cNvSpPr/>
          <p:nvPr/>
        </p:nvSpPr>
        <p:spPr>
          <a:xfrm>
            <a:off x="4309920" y="2236945"/>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ターゲティング</a:t>
            </a:r>
          </a:p>
        </p:txBody>
      </p:sp>
      <p:sp>
        <p:nvSpPr>
          <p:cNvPr id="29" name="正方形/長方形 28"/>
          <p:cNvSpPr/>
          <p:nvPr/>
        </p:nvSpPr>
        <p:spPr>
          <a:xfrm>
            <a:off x="212600" y="2236945"/>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セグメンテーション</a:t>
            </a:r>
          </a:p>
        </p:txBody>
      </p:sp>
      <p:sp>
        <p:nvSpPr>
          <p:cNvPr id="26" name="正方形/長方形 25"/>
          <p:cNvSpPr/>
          <p:nvPr/>
        </p:nvSpPr>
        <p:spPr>
          <a:xfrm>
            <a:off x="8407240" y="2809373"/>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309920" y="2809373"/>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12600" y="2809373"/>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663717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68614"/>
            <a:ext cx="11309102" cy="1169551"/>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誰にでも</a:t>
            </a:r>
            <a:r>
              <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いつも利用する店（ひいきにしている店）というのがあるだろうが</a:t>
            </a:r>
            <a:r>
              <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その場合のように</a:t>
            </a:r>
            <a:r>
              <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特定の店舗に対して顧客が抱く信頼や愛顧心</a:t>
            </a:r>
            <a:r>
              <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こだわりなどのことを</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何</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スト</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ア</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ロイヤルティ</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864480" y="3753024"/>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022161" y="4116016"/>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67539" y="3027354"/>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000" b="0" i="0" u="none" strike="noStrike" kern="1200" cap="none" spc="0" normalizeH="0" baseline="0" noProof="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ある顧客が特定のブランドに対していだく愛顧心やこだわりのこと。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347280" y="3027354"/>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加盟店が本部に納める経営指導料などのこと。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ロイアルティ</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ブラン</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ド</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ロイアルティ</a:t>
            </a:r>
          </a:p>
        </p:txBody>
      </p:sp>
      <p:sp>
        <p:nvSpPr>
          <p:cNvPr id="28" name="正方形/長方形 27"/>
          <p:cNvSpPr/>
          <p:nvPr/>
        </p:nvSpPr>
        <p:spPr>
          <a:xfrm>
            <a:off x="4290882"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hlinkClick r:id="rId5" action="ppaction://hlinksldjump"/>
          </p:cNvPr>
          <p:cNvSpPr txBox="1"/>
          <p:nvPr/>
        </p:nvSpPr>
        <p:spPr>
          <a:xfrm>
            <a:off x="10621868" y="6373374"/>
            <a:ext cx="1280164" cy="400110"/>
          </a:xfrm>
          <a:prstGeom prst="rect">
            <a:avLst/>
          </a:prstGeom>
          <a:solidFill>
            <a:srgbClr val="FF99FF"/>
          </a:solidFill>
        </p:spPr>
        <p:txBody>
          <a:bodyPr wrap="square" rtlCol="0">
            <a:spAutoFit/>
          </a:bodyPr>
          <a:lstStyle/>
          <a:p>
            <a:pPr algn="ctr"/>
            <a:r>
              <a:rPr kumimoji="1" lang="ja-JP" altLang="en-US" sz="2000" dirty="0" smtClean="0"/>
              <a:t>目次へ</a:t>
            </a:r>
            <a:endParaRPr kumimoji="1" lang="ja-JP" altLang="en-US" sz="2000" dirty="0"/>
          </a:p>
        </p:txBody>
      </p:sp>
      <p:sp>
        <p:nvSpPr>
          <p:cNvPr id="26" name="正方形/長方形 25"/>
          <p:cNvSpPr/>
          <p:nvPr/>
        </p:nvSpPr>
        <p:spPr>
          <a:xfrm>
            <a:off x="8381544" y="2772542"/>
            <a:ext cx="3675021" cy="35202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473649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761209"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実際の商品がそなえていない特徴を伝えている広告と</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実際の商品の特長をいちじるしくおおげさに伝えている広告をそれぞれ</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商</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品</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告</a:t>
            </a:r>
            <a:r>
              <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企業広告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228948" y="4808104"/>
            <a:ext cx="1787137" cy="1806776"/>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0294" y="4423172"/>
            <a:ext cx="2023492" cy="2045728"/>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895534" y="3328231"/>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2" y="2884289"/>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企業</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など</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がそれぞれ単独で行う広告と</a:t>
            </a:r>
            <a:r>
              <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メーカーと小売業者など</a:t>
            </a:r>
            <a:r>
              <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販売経路上</a:t>
            </a:r>
            <a:r>
              <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異なる段階に企業どうしが</a:t>
            </a:r>
            <a:r>
              <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ともに力を合わせて行う広告のこと。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11086" y="2838334"/>
            <a:ext cx="3429251" cy="196977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商品に関する情報を買い手に伝達し</a:t>
            </a:r>
            <a:r>
              <a:rPr kumimoji="1" lang="en-US" altLang="ja-JP" sz="1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ブランドの知名度を高めて</a:t>
            </a:r>
            <a:r>
              <a:rPr kumimoji="1" lang="en-US" altLang="ja-JP" sz="1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売上げの増大をはかろうとする広告と</a:t>
            </a:r>
            <a:r>
              <a:rPr kumimoji="1" lang="en-US" altLang="ja-JP" sz="1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企業に関する情報を広く社会に伝達し</a:t>
            </a:r>
            <a:r>
              <a:rPr kumimoji="1" lang="en-US" altLang="ja-JP" sz="1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消費者や社会の企業に対する好意的な態度を促進しようとする広告のこと。</a:t>
            </a:r>
            <a:endParaRPr kumimoji="1" lang="en-US" altLang="ja-JP"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虚</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偽</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告</a:t>
            </a:r>
            <a:r>
              <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誇大広告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単</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独</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告</a:t>
            </a:r>
            <a:r>
              <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協</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同</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広告</a:t>
            </a:r>
          </a:p>
        </p:txBody>
      </p:sp>
      <p:sp>
        <p:nvSpPr>
          <p:cNvPr id="26" name="正方形/長方形 25"/>
          <p:cNvSpPr/>
          <p:nvPr/>
        </p:nvSpPr>
        <p:spPr>
          <a:xfrm>
            <a:off x="8388200" y="274123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41233"/>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178311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うそやおおげさな表現などで消費者を惑わせるような表示を</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不</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当表示</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005929" y="4218040"/>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96369" y="2857234"/>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品質や規格</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その他の内容について</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消費者に</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実物や競争業者のものよりも著しく高水準にあると思わせる表</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示のこと。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2923458"/>
            <a:ext cx="3429251"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価格や取引条件に関して</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消費者に</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実物や競争業者のものよりも極めて得であると思わせる表</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示のこと。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有</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利誤認表示</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優</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良誤認表示</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224819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不当表示や誇大広告・虚偽広告</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さらには</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ゆきすぎた景品の提供などを規制している法律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特</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定商取引法</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376984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224516" y="4321890"/>
            <a:ext cx="2002393" cy="2024397"/>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090479"/>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571972" y="2867072"/>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訪問販売・通信販売・電話勧誘販売・連鎖販売取引・業務提供誘引販売取引など特殊な取引の公正をはかるための法律のこと。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13767" y="3024113"/>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製造物責任を定めた法律のこと。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製造</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物責任法</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景</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品</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表示法</a:t>
            </a:r>
          </a:p>
        </p:txBody>
      </p:sp>
      <p:sp>
        <p:nvSpPr>
          <p:cNvPr id="26" name="正方形/長方形 25"/>
          <p:cNvSpPr/>
          <p:nvPr/>
        </p:nvSpPr>
        <p:spPr>
          <a:xfrm>
            <a:off x="8388201" y="270845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1" y="264893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29025"/>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031772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品質や規格</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その他の内容について</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消費者に</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実物や競争業者のものよりも著しく高水準にあると思わせる表示を</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499"/>
            <a:ext cx="3675021" cy="7619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その</a:t>
            </a:r>
            <a:r>
              <a:rPr kumimoji="1" lang="ja-JP" altLang="en-US" sz="2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他誤認される</a:t>
            </a:r>
            <a:endParaRPr kumimoji="1" lang="en-US" altLang="ja-JP" sz="2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おそれのある表示</a:t>
            </a:r>
            <a:endPar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148056" y="4244126"/>
            <a:ext cx="2122015" cy="2145334"/>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93359" y="4105195"/>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68380" y="304705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2874089"/>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価格や取引条件に関して</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消費者に</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実物や競争業者のものよりも極めて得であると思わせる表</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示のこと。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04423" y="3135387"/>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ま</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ぎらわしい</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または正しい判断を困難にさせるおそれがあるとして</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特に指定された表</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示</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のこ</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優</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良誤認表示</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有</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利誤認表示</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5290" y="2949558"/>
            <a:ext cx="3675021" cy="36483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600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765532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価格や取引条件に関して</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消費者に</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実物や競争業者のものよりも極めて得であると思わせる表示を</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有</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利誤認表示</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26099" y="4198942"/>
            <a:ext cx="2204587" cy="2228813"/>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087089" y="4388216"/>
            <a:ext cx="2118815" cy="2142099"/>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415208" y="3130156"/>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まぎらわしい</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または正しい判断を困難にさせるおそれがあるとして</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特に指定された表示のこと</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13766" y="2822379"/>
            <a:ext cx="3429251"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品質や規格</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その他の内容について</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消費者に</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実物や競争業者のものよりも著しく高水準にあると思わせる表</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示のこと。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優</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良誤認表示</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2"/>
            <a:ext cx="3675021" cy="8207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その他誤認され</a:t>
            </a:r>
            <a:r>
              <a:rPr kumimoji="1" lang="ja-JP" altLang="en-US" sz="2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る</a:t>
            </a:r>
            <a:endParaRPr kumimoji="1" lang="en-US" altLang="ja-JP" sz="2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お</a:t>
            </a: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それのある表示</a:t>
            </a:r>
          </a:p>
        </p:txBody>
      </p:sp>
      <p:sp>
        <p:nvSpPr>
          <p:cNvPr id="26" name="正方形/長方形 25"/>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725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986839"/>
            <a:ext cx="3675021" cy="35380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705899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583512" y="2894698"/>
            <a:ext cx="3429251"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品質や規格</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その他の内容について</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消費者に</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実物や競争業者のものよりも著しく高水準にあると思わせる表</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示のこと。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まぎらわしい</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または正しい判断を困難にさせるおそれがあるとして</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特に指定された表示を</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10</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優</a:t>
            </a:r>
            <a:r>
              <a:rPr kumimoji="1" lang="ja-JP" altLang="en-US" sz="2800" b="1"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t>良誤認表示</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355462" y="4193497"/>
            <a:ext cx="2006905" cy="2028959"/>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94811" y="3218932"/>
            <a:ext cx="3040452" cy="3073863"/>
          </a:xfrm>
          <a:prstGeom prst="rect">
            <a:avLst/>
          </a:prstGeom>
          <a:noFill/>
        </p:spPr>
      </p:pic>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13767" y="2986934"/>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価</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格や取引条件に関して</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消費者に</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実物や競争業者のものよりも極めて得であると思わせる表</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示のこと。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有</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利誤認表示</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212600" y="2128095"/>
            <a:ext cx="3675021" cy="8964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その他誤認され</a:t>
            </a:r>
            <a:r>
              <a:rPr kumimoji="1" lang="ja-JP" altLang="en-US" sz="2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る</a:t>
            </a:r>
            <a:endParaRPr kumimoji="1" lang="en-US" altLang="ja-JP" sz="2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お</a:t>
            </a:r>
            <a:r>
              <a:rPr kumimoji="1" lang="ja-JP" altLang="en-US" sz="24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それのある表示</a:t>
            </a:r>
          </a:p>
        </p:txBody>
      </p:sp>
      <p:sp>
        <p:nvSpPr>
          <p:cNvPr id="26" name="正方形/長方形 25"/>
          <p:cNvSpPr/>
          <p:nvPr/>
        </p:nvSpPr>
        <p:spPr>
          <a:xfrm>
            <a:off x="838820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1"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12600" y="2994955"/>
            <a:ext cx="3675021" cy="35218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619861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企業や業界が自ら広告の適正化をはかろうとすることと</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そのために公正取引委員会の承認を得て</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業界ごとに制定する企業活動上の約束事をそれぞれ</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499"/>
            <a:ext cx="3675021" cy="8972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価</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格協定</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正競争規約</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8979024" y="4215352"/>
            <a:ext cx="2497707" cy="2525154"/>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723176"/>
            <a:ext cx="1910412" cy="1931406"/>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08167" y="3458110"/>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415208" y="3274078"/>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協力</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関係にある同業者で話合いを行って価格を決め</a:t>
            </a:r>
            <a:r>
              <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互いにこれを守る約束をすることと</a:t>
            </a:r>
            <a:r>
              <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それによって形成された企業連合のこと。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9432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告の自主規制</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正競争規約</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9830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価</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格</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協</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定</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価</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格カルテル</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193563" y="3151740"/>
            <a:ext cx="3675021" cy="33757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4290883" y="3105714"/>
            <a:ext cx="3675021" cy="338165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正方形/長方形 2"/>
          <p:cNvSpPr/>
          <p:nvPr/>
        </p:nvSpPr>
        <p:spPr>
          <a:xfrm>
            <a:off x="8583028" y="3170641"/>
            <a:ext cx="3599812"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協力関係にある同業者で話合いを行って価格を決め</a:t>
            </a:r>
            <a:r>
              <a:rPr kumimoji="1" lang="en-US" altLang="ja-JP"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互いにこれを守る約束をする</a:t>
            </a:r>
            <a:r>
              <a:rPr kumimoji="1" lang="ja-JP" altLang="en-US" sz="1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r>
              <a:rPr kumimoji="1" lang="zh-TW"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公正競争</a:t>
            </a:r>
            <a:r>
              <a:rPr kumimoji="1" lang="zh-TW" altLang="en-US" sz="1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規約</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は正解</a:t>
            </a:r>
            <a:endParaRPr kumimoji="1" lang="zh-TW"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6" name="正方形/長方形 25"/>
          <p:cNvSpPr/>
          <p:nvPr/>
        </p:nvSpPr>
        <p:spPr>
          <a:xfrm>
            <a:off x="8390347" y="3071485"/>
            <a:ext cx="3675021" cy="34893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837791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広告主・広告代理店・メディア企業など</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広告に関連する企業が共同で設立し</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広告の自主規制を行っている機</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関を何と</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本広告審査機構</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75925" y="4424028"/>
            <a:ext cx="2104936" cy="2128067"/>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2897500"/>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独占禁止法にもとづく取り締まりを担当し</a:t>
            </a:r>
            <a:r>
              <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「経済の番人」と称されている行政機関のこと。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365070" y="2885145"/>
            <a:ext cx="3429251"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消費者相談の受け付け</a:t>
            </a:r>
            <a:r>
              <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消費者教育の実施</a:t>
            </a:r>
            <a:r>
              <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商品テストの実施とその結果の公表など</a:t>
            </a:r>
            <a:r>
              <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具体的な消費者保護政策を担当している地方の行政機関のこと。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消</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費生活センター</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正取引委員会</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1" y="274459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137955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期間を限定して</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特定のテーマのもとで集中的に繰り広げられる一連の広告活動を</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うか。</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告の自主規制</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829248" y="3732261"/>
            <a:ext cx="2429574" cy="2456273"/>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95995" y="3732261"/>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178445"/>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532954" y="2870666"/>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企業や業界が自ら広告の適正化をはかろうとすること</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13766" y="3024555"/>
            <a:ext cx="3429251" cy="307777"/>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広告の中身または内容のこ</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告コンテンツ</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告キャンペーン</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2" y="27653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0" y="277368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506362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74641"/>
            <a:ext cx="11309102" cy="172354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自社の商品が競合する商品と似たようなものにならないように、商品の価値に違いを出し、市場での存在感を明確にする作業を何というか。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407240" y="248787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ターゲティング</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266329" y="4262104"/>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5447257"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26318" y="3215388"/>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4309919" y="3214186"/>
            <a:ext cx="3655985"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市場全体を、似通ったニーズをもつ顧客の集まりごとに区切り、いくつかの部分市場に分ける作業のこと。</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407240" y="3214186"/>
            <a:ext cx="367502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自社が対象とする顧客層を明確にし、分割された複数の部分市場のなかから、標的とするものを選定する作業のこと。</a:t>
            </a:r>
          </a:p>
        </p:txBody>
      </p:sp>
      <p:sp>
        <p:nvSpPr>
          <p:cNvPr id="27" name="正方形/長方形 26"/>
          <p:cNvSpPr/>
          <p:nvPr/>
        </p:nvSpPr>
        <p:spPr>
          <a:xfrm>
            <a:off x="4309920" y="248787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セグメンテーション</a:t>
            </a:r>
          </a:p>
        </p:txBody>
      </p:sp>
      <p:sp>
        <p:nvSpPr>
          <p:cNvPr id="29" name="正方形/長方形 28"/>
          <p:cNvSpPr/>
          <p:nvPr/>
        </p:nvSpPr>
        <p:spPr>
          <a:xfrm>
            <a:off x="212600" y="246698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ポジショニング</a:t>
            </a:r>
          </a:p>
        </p:txBody>
      </p:sp>
      <p:sp>
        <p:nvSpPr>
          <p:cNvPr id="26" name="正方形/長方形 25"/>
          <p:cNvSpPr/>
          <p:nvPr/>
        </p:nvSpPr>
        <p:spPr>
          <a:xfrm>
            <a:off x="8407240" y="2950733"/>
            <a:ext cx="3675021" cy="37215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309920" y="2950734"/>
            <a:ext cx="3675021" cy="37215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12600" y="2950734"/>
            <a:ext cx="3675021" cy="372150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506176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一定の予算の範囲内で広告効果が最も大きくなるように考えられた</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使用するメディアの組合せを</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マーケティングミックス</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222320" y="4155380"/>
            <a:ext cx="2082069" cy="2104949"/>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130375" y="4404270"/>
            <a:ext cx="2118815" cy="2142099"/>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711179" y="3218930"/>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2" y="2858487"/>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広告や販売員活動に代表される販売促進の諸活動について</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全体としての相乗効果が最大となるように考えられた組合</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せのこと。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04423" y="2856821"/>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マーケティング目標を効果的に達成するためのマーケティング活動の最適な組合せのこと。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メディ</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アミックス</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プロモーションミックス</a:t>
            </a:r>
          </a:p>
        </p:txBody>
      </p:sp>
      <p:sp>
        <p:nvSpPr>
          <p:cNvPr id="26" name="正方形/長方形 25"/>
          <p:cNvSpPr/>
          <p:nvPr/>
        </p:nvSpPr>
        <p:spPr>
          <a:xfrm>
            <a:off x="8381537" y="278092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849921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589790"/>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広告の中身または内容のことを</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告</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コンテンツ</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955267" y="392076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863480" y="4102529"/>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39457" y="2855290"/>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商品に関する情報を買い手に伝達し</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ブランドの知名度を高めて</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売上げの増大をはかろうとする広</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告のこと。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351095" y="2872378"/>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期</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間を限定して</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特定のテーマのもとで集中的に繰り広げられる一連の広告活</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動のこと。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告キャンペーン</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商</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品</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広告</a:t>
            </a:r>
          </a:p>
        </p:txBody>
      </p:sp>
      <p:sp>
        <p:nvSpPr>
          <p:cNvPr id="26" name="正方形/長方形 25"/>
          <p:cNvSpPr/>
          <p:nvPr/>
        </p:nvSpPr>
        <p:spPr>
          <a:xfrm>
            <a:off x="8395290"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1"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588392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広告効果を高めるため</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種類の異なるメディアを組み合わせ</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連動させて実施する広告手法を</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パブリシティ</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766590" y="3631407"/>
            <a:ext cx="2597305" cy="2625847"/>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260187" y="4212070"/>
            <a:ext cx="1931052" cy="1952272"/>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600511" y="3090479"/>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485707" y="2914621"/>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テレビ・新聞・雑誌などの公的メディアに働きかけ</a:t>
            </a:r>
            <a:r>
              <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記事やニュースの形で受け手にメッセージを伝える活動のこと。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0" y="2914621"/>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マス</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コミュニケーショ</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ンの媒体のこと。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マスメディア</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クロスメディア</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2" y="270845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1"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649524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広告主の依頼により</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広告の企画・立案・実施などを専門に行う知識集約的なサービス業者を</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Ａ</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Ｃジャパン</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176769" y="4082388"/>
            <a:ext cx="2201830" cy="2226026"/>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124964" y="4457044"/>
            <a:ext cx="2002393" cy="2024397"/>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715612" y="3335131"/>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43309" y="2857305"/>
            <a:ext cx="3307482"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消</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費者相談の受け付け</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消費者教育の実施</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商品テストの実施とその結果の公表など</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具体的な消費者保護政策を担当している地方の行政機関のこと。</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11087" y="2898796"/>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広</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告に関連する企業が共同で設立し</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公共に質する広告を積極的に行っている特定の機</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関のこと。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告</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代理店</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消</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費</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生</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活センター</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1" y="276003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6003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814036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59426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企業などがそれぞれ単独で行う広告を</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協</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同</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広告</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221941" y="4231989"/>
            <a:ext cx="2104936" cy="2128067"/>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68054" y="4153891"/>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08167" y="318556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2" y="2874763"/>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商店街・ショッピングセンター・業界など</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同じ立場にある企業どうしがまとまって行う広</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告のこと。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11087" y="2913539"/>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メーカーと小売業者など</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販売経路上</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異なる段階にある企業どうしが</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ともに力をあわせて行う広</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告のこと。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単</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独広告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連</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合</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広告</a:t>
            </a:r>
          </a:p>
        </p:txBody>
      </p:sp>
      <p:sp>
        <p:nvSpPr>
          <p:cNvPr id="26" name="正方形/長方形 25"/>
          <p:cNvSpPr/>
          <p:nvPr/>
        </p:nvSpPr>
        <p:spPr>
          <a:xfrm>
            <a:off x="8388201"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600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846749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メーカーと小売業者など</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販売経路上</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異なる段階にある企業どうしが</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ともに力をあわせて行う広告を</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19</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協</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同広告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874804" y="3569845"/>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1355" y="4218040"/>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2" y="2919382"/>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商店街・ショッピングセンター・業界など</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同じ立場にある企業どうしがまとまって行う広</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告のこと。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13767" y="2911155"/>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企業などがそれぞれ単独で行う広</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告のこと。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単</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独広告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連</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合</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広告</a:t>
            </a:r>
          </a:p>
        </p:txBody>
      </p:sp>
      <p:sp>
        <p:nvSpPr>
          <p:cNvPr id="26" name="正方形/長方形 25"/>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4503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468066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商店街・ショッピングセンター・業界など</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同じ立場にある企業どうしがまとまって行う広告を</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20</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協</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同</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広告</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892595" y="3920454"/>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267994" y="4120399"/>
            <a:ext cx="2148480" cy="2172090"/>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685655" y="3090479"/>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571972" y="2889293"/>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メーカーと小売業者など</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販売経路上</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異なる段階にある企業どうしが</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ともに力をあわせて行う広</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告のこと。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13767" y="2950327"/>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企業などがそれぞれ単独で行う広</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告のこと。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単</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独広告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連</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合広告（共同広告）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2"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1" y="278092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717728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商品に関する情報を買い手に伝達し</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ブランドの知名度を高めて</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売上げの増大をはかろうとする広告を</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商</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品</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広告</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41002" y="4126045"/>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2" y="2895194"/>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企業に関する情報を広く社会に伝達し</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消費者や社会の企業に対する好意的な態度を促進しようとする広</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告のこと。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13767" y="2883059"/>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ある個人や組織体が</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特定の問題について自己の意見を表明し</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大衆に訴えかけたり</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啓発したりする広</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告のこと。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意</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見</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広告</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企</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業</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広告</a:t>
            </a:r>
          </a:p>
        </p:txBody>
      </p:sp>
      <p:sp>
        <p:nvSpPr>
          <p:cNvPr id="26" name="正方形/長方形 25"/>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4588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945615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企業に関する情報を広く社会に伝達し</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消費者や社会の企業に対する好意的な態度を促進しようとする広告を</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商</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品</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広告</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201313" y="4212278"/>
            <a:ext cx="2182695" cy="2206681"/>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000518" y="4132071"/>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60598" y="3218028"/>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258298" y="2900965"/>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催し物の開催</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物件探し</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求人など</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さまざまな情報を広く社会に伝達するための広</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告のこと。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496549" y="2981172"/>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商</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品に関する情報を買い手に伝達し</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ブランドの知名度を高めて</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売上げの増大をはかろうとする広</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告のこと。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企</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業</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告（ＰＲ広告）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案</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内広告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2"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6475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244243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催し物の開催</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物件探し</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求人など</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さまざまな情報を広く社会に伝達するための広告を</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194734"/>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案</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内広告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955267" y="4130869"/>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843086" y="4174755"/>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19063" y="2943649"/>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ある個人や組織体が</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特定の問題について自己の意見を表明し</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大衆に訴えかけたり</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啓発したりする広</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告のこと。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13767" y="2884733"/>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企業に関する情報を広く社会に伝達し</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消費者や社会の企業に対する好意的な態度を促進しようとする広</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告のこと。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企</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業</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広告</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意</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見</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広告</a:t>
            </a:r>
          </a:p>
        </p:txBody>
      </p:sp>
      <p:sp>
        <p:nvSpPr>
          <p:cNvPr id="26" name="正方形/長方形 25"/>
          <p:cNvSpPr/>
          <p:nvPr/>
        </p:nvSpPr>
        <p:spPr>
          <a:xfrm>
            <a:off x="8388203"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1" y="276716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5215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22816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748570"/>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セグメンテーション、ターゲティング、ポジショニングを総称した略称を何というか。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407240" y="248787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ＯＤＡ</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182560" y="4174334"/>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27204" y="3335131"/>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232475" y="3207054"/>
            <a:ext cx="3631838" cy="1384995"/>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国内総生産。国内で新しく生産された商品やサービスの付加価値の総計。一国の国内の経済活動の規模や動向を総合的に示す指標として用いられる</a:t>
            </a: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417542" y="3207054"/>
            <a:ext cx="3652769"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先進国が発展途上国に対して行なう技術的、金銭的な援助のこと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27" name="正方形/長方形 26"/>
          <p:cNvSpPr/>
          <p:nvPr/>
        </p:nvSpPr>
        <p:spPr>
          <a:xfrm>
            <a:off x="4309920" y="248787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ＳＴＰ</a:t>
            </a:r>
          </a:p>
        </p:txBody>
      </p:sp>
      <p:sp>
        <p:nvSpPr>
          <p:cNvPr id="29" name="正方形/長方形 28"/>
          <p:cNvSpPr/>
          <p:nvPr/>
        </p:nvSpPr>
        <p:spPr>
          <a:xfrm>
            <a:off x="210884" y="246698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ＧＤＰ</a:t>
            </a:r>
          </a:p>
        </p:txBody>
      </p:sp>
      <p:sp>
        <p:nvSpPr>
          <p:cNvPr id="26" name="正方形/長方形 25"/>
          <p:cNvSpPr/>
          <p:nvPr/>
        </p:nvSpPr>
        <p:spPr>
          <a:xfrm>
            <a:off x="8407240" y="303878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309920" y="303878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10884" y="303878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51304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ある個人や組織体が</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特定の問題について自己の意見を表明し</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大衆に訴えかけたり</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啓発したりする広告を</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案</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内</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広告</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080573"/>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855465" y="408057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758897" y="3232993"/>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2" y="2849468"/>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商品に関する情報を買い手に伝達し</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ブランドの知名度を高めて</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売上げの増大をはかろうとする広</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告のこと。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11087" y="2849468"/>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催し物の開催</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物件探し</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求人など</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さまざまな情報を広く社会に伝達するための広</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告のこと。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意</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見広告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商</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品</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広告</a:t>
            </a:r>
          </a:p>
        </p:txBody>
      </p:sp>
      <p:sp>
        <p:nvSpPr>
          <p:cNvPr id="26" name="正方形/長方形 25"/>
          <p:cNvSpPr/>
          <p:nvPr/>
        </p:nvSpPr>
        <p:spPr>
          <a:xfrm>
            <a:off x="8388201" y="276242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600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444009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広告に関連する企業が共同で設立し</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公共</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に資する</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広告を積極的に行っている特定の機関を</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ＡＣジャパン</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955266" y="4164534"/>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108732" y="4502877"/>
            <a:ext cx="1922783" cy="1943913"/>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34048" y="2865359"/>
            <a:ext cx="3307482"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消費者相談の受け付け</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消費者教育の実施</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商品テストの実施とその結果の公表など</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具体的な消費者保護政策を担当している地方の行政機関のこと</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13767" y="2933428"/>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独占禁止法にもとづく取り締まりを担当し</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「経済の番人」と称されている行政機関のこと</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正取引委員会</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消</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費</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生</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活</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センター</a:t>
            </a:r>
          </a:p>
        </p:txBody>
      </p:sp>
      <p:sp>
        <p:nvSpPr>
          <p:cNvPr id="26" name="正方形/長方形 25"/>
          <p:cNvSpPr/>
          <p:nvPr/>
        </p:nvSpPr>
        <p:spPr>
          <a:xfrm>
            <a:off x="838820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1" y="275215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0517"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431327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マス コミュニケーションが可能なメディアのうち</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その代表としての新聞・雑誌・テレビ・ラジオを総称して</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プロモーショ</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ン四媒体</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8910828" y="3394823"/>
            <a:ext cx="2467769" cy="2494887"/>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701662" y="3192820"/>
            <a:ext cx="2658821" cy="2688039"/>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700903" y="3347983"/>
            <a:ext cx="3040452" cy="3073863"/>
          </a:xfrm>
          <a:prstGeom prst="rect">
            <a:avLst/>
          </a:prstGeom>
          <a:noFill/>
        </p:spPr>
      </p:pic>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マスコ</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ミ四媒体</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メディ</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ア四媒体</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2" y="277864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1"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488925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活字をメディアとして行われる広告と</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その代表で</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広範囲に散在する数多くの消費者に訴求できる広告と</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対象を絞った訴求が行える広告をそれぞれ</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499"/>
            <a:ext cx="3675021" cy="13201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活</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字広告</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放</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送広告</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ラジ</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オ広告</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739537" y="3730492"/>
            <a:ext cx="2618947" cy="2647727"/>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95995" y="3692899"/>
            <a:ext cx="2363924" cy="2389901"/>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49111" y="3692899"/>
            <a:ext cx="2363924" cy="2389901"/>
          </a:xfrm>
          <a:prstGeom prst="rect">
            <a:avLst/>
          </a:prstGeom>
          <a:noFill/>
        </p:spPr>
      </p:pic>
      <p:sp>
        <p:nvSpPr>
          <p:cNvPr id="27" name="正方形/長方形 26"/>
          <p:cNvSpPr/>
          <p:nvPr/>
        </p:nvSpPr>
        <p:spPr>
          <a:xfrm>
            <a:off x="4290883" y="2208500"/>
            <a:ext cx="3675021" cy="128137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活</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字</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告</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ラジ</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オ広告</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テレ</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ビ広告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134104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活</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字広告</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聞広告</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雑</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誌</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広告</a:t>
            </a:r>
          </a:p>
        </p:txBody>
      </p:sp>
      <p:sp>
        <p:nvSpPr>
          <p:cNvPr id="26" name="正方形/長方形 25"/>
          <p:cNvSpPr/>
          <p:nvPr/>
        </p:nvSpPr>
        <p:spPr>
          <a:xfrm>
            <a:off x="8388202" y="3497986"/>
            <a:ext cx="3675021" cy="31289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3459851"/>
            <a:ext cx="3675021" cy="3056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3520536"/>
            <a:ext cx="3675021" cy="30564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455741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放送用の電波をメディアとして行われる広告と</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その代表で</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映像と音声で消費者の視聴覚に訴える広告と</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音声でその聴覚に訴える広告をそれぞれ</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499"/>
            <a:ext cx="3675021" cy="12434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放</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送</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告</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テレ</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ビ広告</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ラジ</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オ広告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690842" y="3749287"/>
            <a:ext cx="2504564" cy="2532087"/>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733445" y="3781078"/>
            <a:ext cx="2473119" cy="2500296"/>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801632" y="3523405"/>
            <a:ext cx="2739287" cy="2769389"/>
          </a:xfrm>
          <a:prstGeom prst="rect">
            <a:avLst/>
          </a:prstGeom>
          <a:noFill/>
        </p:spPr>
      </p:pic>
      <p:sp>
        <p:nvSpPr>
          <p:cNvPr id="27" name="正方形/長方形 26"/>
          <p:cNvSpPr/>
          <p:nvPr/>
        </p:nvSpPr>
        <p:spPr>
          <a:xfrm>
            <a:off x="4290883" y="2208500"/>
            <a:ext cx="3675021" cy="13517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放</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送広告</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テレ</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ビ広告</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雑</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誌</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広告</a:t>
            </a:r>
          </a:p>
        </p:txBody>
      </p:sp>
      <p:sp>
        <p:nvSpPr>
          <p:cNvPr id="29" name="正方形/長方形 28"/>
          <p:cNvSpPr/>
          <p:nvPr/>
        </p:nvSpPr>
        <p:spPr>
          <a:xfrm>
            <a:off x="193563" y="2187612"/>
            <a:ext cx="3675021" cy="13076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放</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送広告</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新</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聞</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告</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ラジ</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オ広告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2" y="3451995"/>
            <a:ext cx="3675021" cy="31584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3560208"/>
            <a:ext cx="3675021" cy="29861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3495280"/>
            <a:ext cx="3675021" cy="305108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080777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インターネットのＷｅｂページにメッセージを掲載して行われる広告を何というか。また</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その広告には二つの特長があるが</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れ</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29</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95290" y="2198055"/>
            <a:ext cx="3675021" cy="12640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インターネッ</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ト広告</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双方向性</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即</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時</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対</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応</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性</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8998481" y="3807753"/>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725557" y="3772151"/>
            <a:ext cx="2467709" cy="2494827"/>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739707" y="3707145"/>
            <a:ext cx="2777372" cy="2807892"/>
          </a:xfrm>
          <a:prstGeom prst="rect">
            <a:avLst/>
          </a:prstGeom>
          <a:noFill/>
        </p:spPr>
      </p:pic>
      <p:sp>
        <p:nvSpPr>
          <p:cNvPr id="27" name="正方形/長方形 26"/>
          <p:cNvSpPr/>
          <p:nvPr/>
        </p:nvSpPr>
        <p:spPr>
          <a:xfrm>
            <a:off x="4290883" y="2208500"/>
            <a:ext cx="3675021" cy="123267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インタネッ</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ト</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告</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双方向</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性</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随</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時</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対応性</a:t>
            </a:r>
          </a:p>
        </p:txBody>
      </p:sp>
      <p:sp>
        <p:nvSpPr>
          <p:cNvPr id="29" name="正方形/長方形 28"/>
          <p:cNvSpPr/>
          <p:nvPr/>
        </p:nvSpPr>
        <p:spPr>
          <a:xfrm>
            <a:off x="193563" y="2187612"/>
            <a:ext cx="3675021" cy="128489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インターネッ</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ト広告</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一</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方向</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性</a:t>
            </a:r>
            <a:endParaRPr kumimoji="1" lang="en-US" altLang="ja-JP"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随</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時</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対</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応</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性</a:t>
            </a:r>
          </a:p>
        </p:txBody>
      </p:sp>
      <p:sp>
        <p:nvSpPr>
          <p:cNvPr id="26" name="正方形/長方形 25"/>
          <p:cNvSpPr/>
          <p:nvPr/>
        </p:nvSpPr>
        <p:spPr>
          <a:xfrm>
            <a:off x="8395289" y="3420600"/>
            <a:ext cx="3675021" cy="315678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3441174"/>
            <a:ext cx="3675021" cy="31051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3462060"/>
            <a:ext cx="3675021" cy="307386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888641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個々の広告媒体となるＷｅｂサイトのページ上に</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広告主のサイトにリンクした画像を貼り付けて（掲載して）行う広告を</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30</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バナ</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ー</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広告</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81334" y="4525746"/>
            <a:ext cx="2094115" cy="2117127"/>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697015"/>
            <a:ext cx="1829252" cy="1849354"/>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2" y="2825497"/>
            <a:ext cx="3307482" cy="2031325"/>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広告媒体になることを希望する</a:t>
            </a:r>
            <a:r>
              <a:rPr kumimoji="1" lang="en-US" altLang="ja-JP"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Web</a:t>
            </a:r>
            <a:r>
              <a:rPr kumimoji="1" lang="ja-JP" altLang="en-US"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サイトやメールマガジンの中に</a:t>
            </a:r>
            <a:r>
              <a:rPr kumimoji="1" lang="en-US" altLang="ja-JP"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広告主のサイトにリンクした画像やテキストを掲載し</a:t>
            </a:r>
            <a:r>
              <a:rPr kumimoji="1" lang="en-US" altLang="ja-JP"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閲覧者がそれを経由して広告主のサイトで会員登録や商品購入をすると</a:t>
            </a:r>
            <a:r>
              <a:rPr kumimoji="1" lang="en-US" altLang="ja-JP"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6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媒体の運営者に報酬が入るというしくみで行われる広告のこと。</a:t>
            </a:r>
            <a:endParaRPr kumimoji="1" lang="ja-JP" altLang="en-US" sz="1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13767" y="2832975"/>
            <a:ext cx="3429251" cy="1692771"/>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検索エンジンに</a:t>
            </a:r>
            <a:r>
              <a:rPr kumimoji="1" lang="en-US" altLang="ja-JP" sz="1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その利用者がキーワードを入力したとき</a:t>
            </a:r>
            <a:r>
              <a:rPr kumimoji="1" lang="en-US" altLang="ja-JP" sz="1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それに関連する広告を検索結果の画面の一部に表示したり</a:t>
            </a:r>
            <a:r>
              <a:rPr kumimoji="1" lang="en-US" altLang="ja-JP" sz="1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検索結果に含ませるかたちで表示したりして行われる広告のこと。</a:t>
            </a:r>
            <a:endParaRPr kumimoji="1" lang="en-US" altLang="ja-JP"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リスティン</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グ</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広告</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アフィリエイト</a:t>
            </a:r>
          </a:p>
        </p:txBody>
      </p:sp>
      <p:sp>
        <p:nvSpPr>
          <p:cNvPr id="26" name="正方形/長方形 25"/>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7542"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86904"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387923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検索エンジン（検索サイト）に</a:t>
            </a:r>
            <a:r>
              <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その利用者がキーワードを入力したときに</a:t>
            </a:r>
            <a:r>
              <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それに関連する広告を検索結果の画面の一部に表示したり</a:t>
            </a:r>
            <a:r>
              <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検索結果に含ませるかたちで表示したりして行われる広告を</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何</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31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コンテン</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ツ連動型広告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136137" y="4392002"/>
            <a:ext cx="2104936" cy="2128067"/>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466416" y="4747829"/>
            <a:ext cx="1971699" cy="1993366"/>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81287" y="3090479"/>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579059" y="2857661"/>
            <a:ext cx="3307482" cy="215443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サービス業者から自動的に配信される広告が</a:t>
            </a:r>
            <a:r>
              <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Web</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サイトに掲載され</a:t>
            </a:r>
            <a:r>
              <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それがクリックされた回数に応じてサイトの運営者に広告料が支払われるというしくみで行われる広告のこと。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13767" y="2851672"/>
            <a:ext cx="3429251"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個々の広告媒体とな</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る</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Web</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サ</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イトのページ上に</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広告主のサイトにリンクした画像を貼り付けて（掲載して）行う広</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告のこと。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バナ</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ー</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広告</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リスティン</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グ広告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2" y="278092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765754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510847" y="3186582"/>
            <a:ext cx="3040452" cy="3073863"/>
          </a:xfrm>
          <a:prstGeom prst="rect">
            <a:avLst/>
          </a:prstGeom>
          <a:noFill/>
        </p:spPr>
      </p:pic>
      <p:sp>
        <p:nvSpPr>
          <p:cNvPr id="27" name="正方形/長方形 26"/>
          <p:cNvSpPr/>
          <p:nvPr/>
        </p:nvSpPr>
        <p:spPr>
          <a:xfrm>
            <a:off x="206807" y="274427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70101"/>
            <a:ext cx="1130910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広告媒体になることを希望する</a:t>
            </a:r>
            <a:r>
              <a:rPr kumimoji="1" lang="en-US" altLang="ja-JP" sz="2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Web</a:t>
            </a:r>
            <a:r>
              <a:rPr kumimoji="1" lang="ja-JP" altLang="en-US" sz="2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サイトやメールマガジンのなか</a:t>
            </a:r>
            <a:r>
              <a:rPr kumimoji="1" lang="ja-JP" altLang="en-US" sz="20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に，広告</a:t>
            </a:r>
            <a:r>
              <a:rPr kumimoji="1" lang="ja-JP" altLang="en-US" sz="2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主のサイトにリンクした画像やテキストを掲載</a:t>
            </a:r>
            <a:r>
              <a:rPr kumimoji="1" lang="ja-JP" altLang="en-US" sz="20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し，閲覧者</a:t>
            </a:r>
            <a:r>
              <a:rPr kumimoji="1" lang="ja-JP" altLang="en-US" sz="2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がそれを経由して広告主のサイトで会員登録や商品購入をする</a:t>
            </a:r>
            <a:r>
              <a:rPr kumimoji="1" lang="ja-JP" altLang="en-US" sz="20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と，媒体</a:t>
            </a:r>
            <a:r>
              <a:rPr kumimoji="1" lang="ja-JP" altLang="en-US" sz="2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の運営者に報酬が入るというしくみで行われる広告を何というか。</a:t>
            </a:r>
            <a:endParaRPr kumimoji="1" lang="en-US" altLang="ja-JP" sz="2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アタッチメント（成果報酬型広告）</a:t>
            </a:r>
            <a:endPar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9502137" y="4053448"/>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5063216" y="4305806"/>
            <a:ext cx="2259436" cy="2284265"/>
          </a:xfrm>
          <a:prstGeom prst="rect">
            <a:avLst/>
          </a:prstGeom>
          <a:noFill/>
        </p:spPr>
      </p:pic>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4523757" y="2723398"/>
            <a:ext cx="3307482" cy="175432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検索エンジンに</a:t>
            </a:r>
            <a:r>
              <a:rPr kumimoji="1" lang="en-US" altLang="ja-JP"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その利用者がキーワードを入力したとき</a:t>
            </a:r>
            <a:r>
              <a:rPr kumimoji="1" lang="en-US" altLang="ja-JP"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それに関連する広告を検索結果の画面の一部に表示したり</a:t>
            </a:r>
            <a:r>
              <a:rPr kumimoji="1" lang="en-US" altLang="ja-JP"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検索結果に含ませるかたちで表示したりして行われる広告のこと。</a:t>
            </a:r>
            <a:endParaRPr kumimoji="1" lang="en-US" altLang="ja-JP"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3" name="テキスト ボックス 32">
            <a:extLst>
              <a:ext uri="{FF2B5EF4-FFF2-40B4-BE49-F238E27FC236}">
                <a16:creationId xmlns:a16="http://schemas.microsoft.com/office/drawing/2014/main" xmlns="" id="{9CD61D95-697B-4898-8266-A79599CDCE07}"/>
              </a:ext>
            </a:extLst>
          </p:cNvPr>
          <p:cNvSpPr txBox="1"/>
          <p:nvPr/>
        </p:nvSpPr>
        <p:spPr>
          <a:xfrm>
            <a:off x="8511087" y="3377580"/>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アタッチメントとは，愛情，愛着のこと。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4" name="正方形/長方形 33"/>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リスティング広告（成果報酬型広告）</a:t>
            </a:r>
            <a:endPar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5" name="正方形/長方形 34"/>
          <p:cNvSpPr/>
          <p:nvPr/>
        </p:nvSpPr>
        <p:spPr>
          <a:xfrm>
            <a:off x="206807" y="2179728"/>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アフィリエイト（成果報酬型広告）</a:t>
            </a:r>
            <a:endPar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86243" y="275215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5" y="275215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9" name="対角する 2 つの角を切り取った四角形 18"/>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213750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コンダクト連動広告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174526" y="4326195"/>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15413" y="3289725"/>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コンタクトとは，人と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直接連絡を</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とったり，会ったり，情報</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を交換したりすること。</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83865" y="3335935"/>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コンダクトとは，指揮</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すること。指導する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コンテンツ連動型広告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コンタクト連動型広告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3314" y="277854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3381" y="277357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627298"/>
            <a:ext cx="11309102" cy="1477328"/>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サービス業者から自動的に配信される広告が</a:t>
            </a:r>
            <a:r>
              <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Web</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サイトに掲載</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され，それ</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がクリックされた回数に応じてサイトの運営者に広告料が支払われるというしくみで行われる広告を何というか。</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0" name="正方形/長方形 29"/>
          <p:cNvSpPr/>
          <p:nvPr/>
        </p:nvSpPr>
        <p:spPr>
          <a:xfrm>
            <a:off x="186319"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614241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74641"/>
            <a:ext cx="11309102" cy="172354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市場に出回っている商品どうしにほとんど違いがなくなり、各企業が提供する商品の価値について、顧客がその違いを認識できなくなっていく状況を何というか。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407240" y="248787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商品のコモディティ化</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976765" y="4097771"/>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767545" y="3431720"/>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212600" y="3318469"/>
            <a:ext cx="367502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各企業が、提供する商品の価値について違いを出し、顧客がそれを認識できるようにすること。</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309920" y="3318469"/>
            <a:ext cx="3655984"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極めて詳しく細かいこと。たいへん綿密なこと。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309920" y="248787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精緻化</a:t>
            </a:r>
          </a:p>
        </p:txBody>
      </p:sp>
      <p:sp>
        <p:nvSpPr>
          <p:cNvPr id="29" name="正方形/長方形 28"/>
          <p:cNvSpPr/>
          <p:nvPr/>
        </p:nvSpPr>
        <p:spPr>
          <a:xfrm>
            <a:off x="212600" y="246698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差別化</a:t>
            </a:r>
          </a:p>
        </p:txBody>
      </p:sp>
      <p:sp>
        <p:nvSpPr>
          <p:cNvPr id="26" name="正方形/長方形 25"/>
          <p:cNvSpPr/>
          <p:nvPr/>
        </p:nvSpPr>
        <p:spPr>
          <a:xfrm>
            <a:off x="8407240" y="298301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309920" y="298301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12600" y="298301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551366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510847" y="3186582"/>
            <a:ext cx="3040452" cy="3073863"/>
          </a:xfrm>
          <a:prstGeom prst="rect">
            <a:avLst/>
          </a:prstGeom>
          <a:noFill/>
        </p:spPr>
      </p:pic>
      <p:sp>
        <p:nvSpPr>
          <p:cNvPr id="27" name="正方形/長方形 26"/>
          <p:cNvSpPr/>
          <p:nvPr/>
        </p:nvSpPr>
        <p:spPr>
          <a:xfrm>
            <a:off x="206805" y="275215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631657"/>
            <a:ext cx="11309102" cy="110799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インターネット上に公開されている情報のなか</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から，キーワードなどを使い，欲しい</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情報を無料で検索できる</a:t>
            </a:r>
            <a:r>
              <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Web</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サイトのことを何というか</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34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捜索エンジン</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9502137" y="4053448"/>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5595781" y="4211809"/>
            <a:ext cx="2259436" cy="2284265"/>
          </a:xfrm>
          <a:prstGeom prst="rect">
            <a:avLst/>
          </a:prstGeom>
          <a:noFill/>
        </p:spPr>
      </p:pic>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4474652" y="3288479"/>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多くの場合，検索エンジンという言葉が用いられる。</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3" name="テキスト ボックス 32">
            <a:extLst>
              <a:ext uri="{FF2B5EF4-FFF2-40B4-BE49-F238E27FC236}">
                <a16:creationId xmlns:a16="http://schemas.microsoft.com/office/drawing/2014/main" xmlns="" id="{9CD61D95-697B-4898-8266-A79599CDCE07}"/>
              </a:ext>
            </a:extLst>
          </p:cNvPr>
          <p:cNvSpPr txBox="1"/>
          <p:nvPr/>
        </p:nvSpPr>
        <p:spPr>
          <a:xfrm>
            <a:off x="8511087" y="3377580"/>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場合，検索</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エンジンという言葉が用いられる。</a:t>
            </a:r>
          </a:p>
        </p:txBody>
      </p:sp>
      <p:sp>
        <p:nvSpPr>
          <p:cNvPr id="34" name="正方形/長方形 33"/>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探索エンジン</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5" name="正方形/長方形 34"/>
          <p:cNvSpPr/>
          <p:nvPr/>
        </p:nvSpPr>
        <p:spPr>
          <a:xfrm>
            <a:off x="206807" y="2179728"/>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検索</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エンジン</a:t>
            </a:r>
          </a:p>
        </p:txBody>
      </p:sp>
      <p:sp>
        <p:nvSpPr>
          <p:cNvPr id="25" name="正方形/長方形 24"/>
          <p:cNvSpPr/>
          <p:nvPr/>
        </p:nvSpPr>
        <p:spPr>
          <a:xfrm>
            <a:off x="4292278"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3287"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811591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検索エンジンマーケティング（ＳＥＭ）</a:t>
            </a:r>
            <a:endPar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多くの場合，検索エンジンマーケティングという言葉が用いられる。</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場合，検索</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エンジンマーケティングという言葉が用いられる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検索</a:t>
            </a: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エンジンマネジメント（</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ＳＥＭ）</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検索</a:t>
            </a: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エンジンフィッシング（ＳＥＦ）</a:t>
            </a:r>
            <a:endPar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1544"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9140"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検索エンジンから自社の</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Web</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サイトヘの訪問者を増やそうという取り組みを総称して何というか。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226916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検索エンジン最適化（ＳＥＯ）</a:t>
            </a:r>
            <a:endPar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多くの場合，検索エンジン最適化（ＳＥＯ）という言葉が用いられる。</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場合，検索</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エンジン最適化（ＳＥＯ）という言葉が用いられる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検索エンジン有効化（ＳＥＯ）</a:t>
            </a:r>
            <a:endPar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検索エンジン適正化（ＳＥＯ）</a:t>
            </a:r>
            <a:endPar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6460"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4224"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725557" y="631658"/>
            <a:ext cx="11466443" cy="110799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特定のキーワードで検索がなされた</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とき，自社</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のサイトにリンクした項目がその検索結果</a:t>
            </a:r>
            <a:r>
              <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ページ</a:t>
            </a:r>
            <a:r>
              <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のできるだけ上位に表示されるよう工夫することを何というか</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36512984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37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識別広告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174527" y="421821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757929" y="3399206"/>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多くの場合，直接広告という言葉が用いられる。</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83865" y="3335935"/>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場合，直接</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広告という言葉が用いられる。</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直接</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広告</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個別広告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3" y="2756455"/>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8297" y="275645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6151"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新聞社や</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雑誌社，放送局</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といったメディア機関を</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通さず，個々</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の顧客に直接行う広告を何というか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41515709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510847" y="3186582"/>
            <a:ext cx="3040452" cy="3073863"/>
          </a:xfrm>
          <a:prstGeom prst="rect">
            <a:avLst/>
          </a:prstGeom>
          <a:noFill/>
        </p:spPr>
      </p:pic>
      <p:sp>
        <p:nvSpPr>
          <p:cNvPr id="27" name="正方形/長方形 26"/>
          <p:cNvSpPr/>
          <p:nvPr/>
        </p:nvSpPr>
        <p:spPr>
          <a:xfrm>
            <a:off x="206805" y="275215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38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ＤＭ広告</a:t>
            </a: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（ちらし広告</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折込広告</a:t>
            </a: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（あて名広告</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9502137" y="4053448"/>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5595781" y="4211809"/>
            <a:ext cx="2259436" cy="2284265"/>
          </a:xfrm>
          <a:prstGeom prst="rect">
            <a:avLst/>
          </a:prstGeom>
          <a:noFill/>
        </p:spPr>
      </p:pic>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4474652" y="3442367"/>
            <a:ext cx="3307482" cy="307777"/>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）の外が逆。</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3" name="テキスト ボックス 32">
            <a:extLst>
              <a:ext uri="{FF2B5EF4-FFF2-40B4-BE49-F238E27FC236}">
                <a16:creationId xmlns:a16="http://schemas.microsoft.com/office/drawing/2014/main" xmlns="" id="{9CD61D95-697B-4898-8266-A79599CDCE07}"/>
              </a:ext>
            </a:extLst>
          </p:cNvPr>
          <p:cNvSpPr txBox="1"/>
          <p:nvPr/>
        </p:nvSpPr>
        <p:spPr>
          <a:xfrm>
            <a:off x="8511087" y="3531468"/>
            <a:ext cx="3429251" cy="307777"/>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）の内が逆。</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4" name="正方形/長方形 33"/>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折込広告</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（あて名広告）</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ＤＭ広告</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（ちらし広告）</a:t>
            </a:r>
          </a:p>
        </p:txBody>
      </p:sp>
      <p:sp>
        <p:nvSpPr>
          <p:cNvPr id="35" name="正方形/長方形 34"/>
          <p:cNvSpPr/>
          <p:nvPr/>
        </p:nvSpPr>
        <p:spPr>
          <a:xfrm>
            <a:off x="206807" y="2179728"/>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ＤＭ広告（あて名広告）</a:t>
            </a:r>
            <a:endParaRPr kumimoji="1" lang="en-US" altLang="ja-JP"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折込広告（ちらし広告）</a:t>
            </a:r>
            <a:endPar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92278"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631657"/>
            <a:ext cx="11309102" cy="110799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特定の顧客に印刷物を郵送して行う広告</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と，一定</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地域の顧客を対象に印刷物を新聞に</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折り込んだり，直接</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配布したりして行う広告をそれぞれ何というか</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8" name="対角する 2 つの角を切り取った四角形 17"/>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249457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510847" y="3186582"/>
            <a:ext cx="3040452" cy="3073863"/>
          </a:xfrm>
          <a:prstGeom prst="rect">
            <a:avLst/>
          </a:prstGeom>
          <a:noFill/>
        </p:spPr>
      </p:pic>
      <p:sp>
        <p:nvSpPr>
          <p:cNvPr id="27" name="正方形/長方形 26"/>
          <p:cNvSpPr/>
          <p:nvPr/>
        </p:nvSpPr>
        <p:spPr>
          <a:xfrm>
            <a:off x="206805" y="275215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定期的，また</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は必要に</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応じて，企業</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から顧客へ電子メールで配信されるダイレクトメールのことを何というか。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39</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企業配信メール</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9502137" y="4053448"/>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5595781" y="4211809"/>
            <a:ext cx="2259436" cy="2284265"/>
          </a:xfrm>
          <a:prstGeom prst="rect">
            <a:avLst/>
          </a:prstGeom>
          <a:noFill/>
        </p:spPr>
      </p:pic>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4474652" y="3288479"/>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多くの場合，メールマガジンという言葉が用いられる。</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3" name="テキスト ボックス 32">
            <a:extLst>
              <a:ext uri="{FF2B5EF4-FFF2-40B4-BE49-F238E27FC236}">
                <a16:creationId xmlns:a16="http://schemas.microsoft.com/office/drawing/2014/main" xmlns="" id="{9CD61D95-697B-4898-8266-A79599CDCE07}"/>
              </a:ext>
            </a:extLst>
          </p:cNvPr>
          <p:cNvSpPr txBox="1"/>
          <p:nvPr/>
        </p:nvSpPr>
        <p:spPr>
          <a:xfrm>
            <a:off x="8511087" y="3377580"/>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場合，メールマガジン</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という言葉が用いられる。</a:t>
            </a:r>
          </a:p>
        </p:txBody>
      </p:sp>
      <p:sp>
        <p:nvSpPr>
          <p:cNvPr id="34" name="正方形/長方形 33"/>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個別配信メール</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5" name="正方形/長方形 34"/>
          <p:cNvSpPr/>
          <p:nvPr/>
        </p:nvSpPr>
        <p:spPr>
          <a:xfrm>
            <a:off x="206807" y="2179728"/>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メールマガジン</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97194"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106707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40</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外付け広告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341675" y="4174334"/>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775585" y="3435606"/>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多くの場合，屋外広告という言葉が用いられる。</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83865" y="3335935"/>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場合，屋外</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広告という言葉が用いられる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屋外</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広告</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店外広告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3" y="277357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3213" y="277357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6151"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屋外</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を通行中の顧客を対策</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に，看板</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・のぼり・広告塔・ネオンサイン・アドバルーンなどを用いて行う広告を何というか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3269524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510847" y="3186582"/>
            <a:ext cx="3040452" cy="3073863"/>
          </a:xfrm>
          <a:prstGeom prst="rect">
            <a:avLst/>
          </a:prstGeom>
          <a:noFill/>
        </p:spPr>
      </p:pic>
      <p:sp>
        <p:nvSpPr>
          <p:cNvPr id="27" name="正方形/長方形 26"/>
          <p:cNvSpPr/>
          <p:nvPr/>
        </p:nvSpPr>
        <p:spPr>
          <a:xfrm>
            <a:off x="206805" y="274777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乗客や通行客を対象</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に，交通</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機関に関連した諸施設を使って行う広告を何というか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41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乗客（通行客）広告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9502137" y="4053448"/>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5595781" y="4211809"/>
            <a:ext cx="2259436" cy="2284265"/>
          </a:xfrm>
          <a:prstGeom prst="rect">
            <a:avLst/>
          </a:prstGeom>
          <a:noFill/>
        </p:spPr>
      </p:pic>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4474652" y="3288479"/>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多くの場合，交通広告という言葉が用いられる。</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3" name="テキスト ボックス 32">
            <a:extLst>
              <a:ext uri="{FF2B5EF4-FFF2-40B4-BE49-F238E27FC236}">
                <a16:creationId xmlns:a16="http://schemas.microsoft.com/office/drawing/2014/main" xmlns="" id="{9CD61D95-697B-4898-8266-A79599CDCE07}"/>
              </a:ext>
            </a:extLst>
          </p:cNvPr>
          <p:cNvSpPr txBox="1"/>
          <p:nvPr/>
        </p:nvSpPr>
        <p:spPr>
          <a:xfrm>
            <a:off x="8511087" y="3319443"/>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場合，交通</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広告という言葉が用いられる。</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4" name="正方形/長方形 33"/>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公共機関広告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5" name="正方形/長方形 34"/>
          <p:cNvSpPr/>
          <p:nvPr/>
        </p:nvSpPr>
        <p:spPr>
          <a:xfrm>
            <a:off x="206807" y="2179728"/>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交通広告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92278" y="277654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3" y="277040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019188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42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店頭・店内広告</a:t>
            </a:r>
            <a:endParaRPr kumimoji="1" lang="en-US" altLang="ja-JP"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ＰＯＰ広告（購買時点広告）</a:t>
            </a:r>
            <a:endPar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多くの場合，ＰＯＰ広告という言葉が用いられる。</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385123"/>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逆。</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ＰＯＰ広告（購買時点広告）</a:t>
            </a: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店頭</a:t>
            </a: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・店内</a:t>
            </a: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広告</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店頭・店内広告</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ＰＯＳ広告</a:t>
            </a: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（購買時点広告）</a:t>
            </a:r>
          </a:p>
        </p:txBody>
      </p:sp>
      <p:sp>
        <p:nvSpPr>
          <p:cNvPr id="26" name="正方形/長方形 25"/>
          <p:cNvSpPr/>
          <p:nvPr/>
        </p:nvSpPr>
        <p:spPr>
          <a:xfrm>
            <a:off x="8384717" y="277692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4224"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24248" y="644537"/>
            <a:ext cx="11367752" cy="110799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買い物客や通行客を対象にキャラクター人形などを使って訴求する広告</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と，商品</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を目の前にして迷っている顧客に最後の一押しをする広告をそれぞれ何というか</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19868460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おまけ広告</a:t>
            </a: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（実物広告）</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199106" y="4174334"/>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702943" y="3233326"/>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場合，ノベルティ</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広告という言葉が用いられる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83865" y="3335935"/>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場合，ノベルティ</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広告という言葉が用いられる。</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ノベルティ広告（実物広告）</a:t>
            </a:r>
            <a:endPar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ペナルティ広告</a:t>
            </a: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（実物広告）</a:t>
            </a:r>
          </a:p>
        </p:txBody>
      </p:sp>
      <p:sp>
        <p:nvSpPr>
          <p:cNvPr id="26" name="正方形/長方形 25"/>
          <p:cNvSpPr/>
          <p:nvPr/>
        </p:nvSpPr>
        <p:spPr>
          <a:xfrm>
            <a:off x="8388203" y="277357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3213" y="277854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86319"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広告入りのポケットティッシュ・風船・カレンダー・タオル・うちわ</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など，いわゆる</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粗品を顧客に提供して行う広告を何というか。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16055980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510847" y="3186582"/>
            <a:ext cx="3040452" cy="3073863"/>
          </a:xfrm>
          <a:prstGeom prst="rect">
            <a:avLst/>
          </a:prstGeom>
          <a:noFill/>
        </p:spPr>
      </p:pic>
      <p:sp>
        <p:nvSpPr>
          <p:cNvPr id="27" name="正方形/長方形 26"/>
          <p:cNvSpPr/>
          <p:nvPr/>
        </p:nvSpPr>
        <p:spPr>
          <a:xfrm>
            <a:off x="206806" y="275215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アルバイトやパートタイム労働者、契約社員、派遣社員などを総称して何というか。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フリーター</a:t>
            </a: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9502137" y="4053448"/>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5595781" y="4211809"/>
            <a:ext cx="2259436" cy="2284265"/>
          </a:xfrm>
          <a:prstGeom prst="rect">
            <a:avLst/>
          </a:prstGeom>
          <a:noFill/>
        </p:spPr>
      </p:pic>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4290883" y="3058388"/>
            <a:ext cx="367502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無職のことを言います。専業主夫・主婦でなく、就職活動や職業訓練をしていない状態です。</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3" name="テキスト ボックス 32">
            <a:extLst>
              <a:ext uri="{FF2B5EF4-FFF2-40B4-BE49-F238E27FC236}">
                <a16:creationId xmlns:a16="http://schemas.microsoft.com/office/drawing/2014/main" xmlns="" id="{9CD61D95-697B-4898-8266-A79599CDCE07}"/>
              </a:ext>
            </a:extLst>
          </p:cNvPr>
          <p:cNvSpPr txBox="1"/>
          <p:nvPr/>
        </p:nvSpPr>
        <p:spPr>
          <a:xfrm>
            <a:off x="8388201" y="2918892"/>
            <a:ext cx="367502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バイトでも、社会で仕事をしている人のこと。 また、バイトを探している過程の人も含まれます。</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4" name="正方形/長方形 33"/>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ニート</a:t>
            </a:r>
          </a:p>
        </p:txBody>
      </p:sp>
      <p:sp>
        <p:nvSpPr>
          <p:cNvPr id="35" name="正方形/長方形 34"/>
          <p:cNvSpPr/>
          <p:nvPr/>
        </p:nvSpPr>
        <p:spPr>
          <a:xfrm>
            <a:off x="206807" y="2179728"/>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非正規労働者</a:t>
            </a:r>
          </a:p>
        </p:txBody>
      </p:sp>
      <p:sp>
        <p:nvSpPr>
          <p:cNvPr id="25" name="正方形/長方形 24"/>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1"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Tree>
    <p:extLst>
      <p:ext uri="{BB962C8B-B14F-4D97-AF65-F5344CB8AC3E}">
        <p14:creationId xmlns:p14="http://schemas.microsoft.com/office/powerpoint/2010/main" val="26922097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591915" y="740002"/>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各企業が、提供する商品の価値について違いを出し、顧客がそれを認識できるようにすることを何というか。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407240" y="2193956"/>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差別化</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78153" y="416804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724524" y="2927676"/>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058132"/>
            <a:ext cx="3307482" cy="1169551"/>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人が自分の中で矛盾する「新しい事実」を突きつけられた時に感じる不快感のこと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536653" y="3196632"/>
            <a:ext cx="3429251" cy="89255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広く行き渡ることや、全体に通用させること。 </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309920" y="2193956"/>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一般化</a:t>
            </a:r>
          </a:p>
        </p:txBody>
      </p:sp>
      <p:sp>
        <p:nvSpPr>
          <p:cNvPr id="29" name="正方形/長方形 28"/>
          <p:cNvSpPr/>
          <p:nvPr/>
        </p:nvSpPr>
        <p:spPr>
          <a:xfrm>
            <a:off x="212600" y="2173069"/>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認知的不協和</a:t>
            </a:r>
          </a:p>
        </p:txBody>
      </p:sp>
      <p:sp>
        <p:nvSpPr>
          <p:cNvPr id="26" name="正方形/長方形 25"/>
          <p:cNvSpPr/>
          <p:nvPr/>
        </p:nvSpPr>
        <p:spPr>
          <a:xfrm>
            <a:off x="8407240" y="276638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309920" y="276638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12600" y="274549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6251955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44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ペイペイ広告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346590" y="4262104"/>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700453" y="3346565"/>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場合，クーポン</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広告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83865" y="3335935"/>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場合，クーポン</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広告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クーポン広告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ポンポン広告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0374" y="277158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5384" y="27765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406" y="274822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新聞広告・折込広告</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ちらし広告</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に，広告</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商品の価格割引券がつけられている広告を何というか。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42009219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510847" y="3186582"/>
            <a:ext cx="3040452" cy="3073863"/>
          </a:xfrm>
          <a:prstGeom prst="rect">
            <a:avLst/>
          </a:prstGeom>
          <a:noFill/>
        </p:spPr>
      </p:pic>
      <p:sp>
        <p:nvSpPr>
          <p:cNvPr id="27" name="正方形/長方形 26"/>
          <p:cNvSpPr/>
          <p:nvPr/>
        </p:nvSpPr>
        <p:spPr>
          <a:xfrm>
            <a:off x="206805" y="275215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競争企業の商品と比較する形</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で，自社</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商品の特長や優れている点を強調する広告を何というか。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45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強調広告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9502137" y="4053448"/>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5595781" y="4211809"/>
            <a:ext cx="2259436" cy="2284265"/>
          </a:xfrm>
          <a:prstGeom prst="rect">
            <a:avLst/>
          </a:prstGeom>
          <a:noFill/>
        </p:spPr>
      </p:pic>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4474652" y="3288479"/>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場合，比較広告と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33" name="テキスト ボックス 32">
            <a:extLst>
              <a:ext uri="{FF2B5EF4-FFF2-40B4-BE49-F238E27FC236}">
                <a16:creationId xmlns:a16="http://schemas.microsoft.com/office/drawing/2014/main" xmlns="" id="{9CD61D95-697B-4898-8266-A79599CDCE07}"/>
              </a:ext>
            </a:extLst>
          </p:cNvPr>
          <p:cNvSpPr txBox="1"/>
          <p:nvPr/>
        </p:nvSpPr>
        <p:spPr>
          <a:xfrm>
            <a:off x="8511087" y="3377580"/>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場合，比較広告と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34" name="正方形/長方形 33"/>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対象広告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5" name="正方形/長方形 34"/>
          <p:cNvSpPr/>
          <p:nvPr/>
        </p:nvSpPr>
        <p:spPr>
          <a:xfrm>
            <a:off x="206807" y="2179728"/>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比較広告</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92278"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62465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46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ＰＲ活動（パブリック　リレーションズ</a:t>
            </a:r>
            <a:r>
              <a:rPr kumimoji="1" lang="en-US" altLang="ja-JP"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endPar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場合，ＰＲ</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活動（パブリック　リレーションズ</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場合，ＰＲ</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活動（パブリック　リレーションズ</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ＰＲ活動</a:t>
            </a: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（パシフィック</a:t>
            </a: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リレーションズ</a:t>
            </a:r>
            <a:r>
              <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ＰＬ活動</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（パブリック　リレーションズ</a:t>
            </a:r>
            <a:r>
              <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1544"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4224"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個人や組織体</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が，関係者</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との間に良好な関係を保つ目的で行う種々のコミュニケーション活動を何というか。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9354489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510847" y="3186582"/>
            <a:ext cx="3040452" cy="3073863"/>
          </a:xfrm>
          <a:prstGeom prst="rect">
            <a:avLst/>
          </a:prstGeom>
          <a:noFill/>
        </p:spPr>
      </p:pic>
      <p:sp>
        <p:nvSpPr>
          <p:cNvPr id="27" name="正方形/長方形 26"/>
          <p:cNvSpPr/>
          <p:nvPr/>
        </p:nvSpPr>
        <p:spPr>
          <a:xfrm>
            <a:off x="206807" y="275215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企業が文化活動や慈善活動といった積極的な社会貢献を</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行い，利益</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の一部を還元する活動を何というか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47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メシア活動</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9502137" y="4053448"/>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5595781" y="4211809"/>
            <a:ext cx="2259436" cy="2284265"/>
          </a:xfrm>
          <a:prstGeom prst="rect">
            <a:avLst/>
          </a:prstGeom>
          <a:noFill/>
        </p:spPr>
      </p:pic>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4474652" y="3288479"/>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場合，メセナ</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活動</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33" name="テキスト ボックス 32">
            <a:extLst>
              <a:ext uri="{FF2B5EF4-FFF2-40B4-BE49-F238E27FC236}">
                <a16:creationId xmlns:a16="http://schemas.microsoft.com/office/drawing/2014/main" xmlns="" id="{9CD61D95-697B-4898-8266-A79599CDCE07}"/>
              </a:ext>
            </a:extLst>
          </p:cNvPr>
          <p:cNvSpPr txBox="1"/>
          <p:nvPr/>
        </p:nvSpPr>
        <p:spPr>
          <a:xfrm>
            <a:off x="8511087" y="3377580"/>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場合，メセナ</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活動</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34" name="正方形/長方形 33"/>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セレナ活動</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5" name="正方形/長方形 34"/>
          <p:cNvSpPr/>
          <p:nvPr/>
        </p:nvSpPr>
        <p:spPr>
          <a:xfrm>
            <a:off x="206807" y="2179728"/>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メセナ活動</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87364"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5"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58952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48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パブリシティ</a:t>
            </a:r>
            <a:endParaRPr kumimoji="1" lang="en-US" altLang="ja-JP"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パブリシティ戦略</a:t>
            </a:r>
            <a:endPar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場合，パブリシティ，</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パブリシティ戦略という言葉が用いられる。</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場合，パブリシティ，</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パブリシティ</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戦略と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シムシティ</a:t>
            </a:r>
            <a:endParaRPr kumimoji="1" lang="en-US" altLang="ja-JP"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シムシティ戦略</a:t>
            </a:r>
            <a:endPar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パブリックシティ</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パブリック</a:t>
            </a: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シティ</a:t>
            </a: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戦略</a:t>
            </a:r>
          </a:p>
        </p:txBody>
      </p:sp>
      <p:sp>
        <p:nvSpPr>
          <p:cNvPr id="26" name="正方形/長方形 25"/>
          <p:cNvSpPr/>
          <p:nvPr/>
        </p:nvSpPr>
        <p:spPr>
          <a:xfrm>
            <a:off x="8381544"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4056"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725557" y="631658"/>
            <a:ext cx="11466443" cy="110799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企業が新たに開発した技術や商品などの情報</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を，報道</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機関がニュースや記事として取り上げること</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と，それ</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を積極的に促進しようとする戦略をそれぞれ何というか。</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8" name="対角する 2 つの角を切り取った四角形 17"/>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209337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510847" y="3186582"/>
            <a:ext cx="3040452" cy="3073863"/>
          </a:xfrm>
          <a:prstGeom prst="rect">
            <a:avLst/>
          </a:prstGeom>
          <a:noFill/>
        </p:spPr>
      </p:pic>
      <p:sp>
        <p:nvSpPr>
          <p:cNvPr id="27" name="正方形/長方形 26"/>
          <p:cNvSpPr/>
          <p:nvPr/>
        </p:nvSpPr>
        <p:spPr>
          <a:xfrm>
            <a:off x="206805" y="275215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人から人へ口伝えによって行われる個人的な情報伝達</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と，それ</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を効果的に誘発</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し，誘導</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しようとする戦略をそれぞれ何というか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49</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ヒキコミ</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ヒキコミ</a:t>
            </a: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戦略</a:t>
            </a: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9502137" y="3905158"/>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5595781" y="4211809"/>
            <a:ext cx="2259436" cy="2284265"/>
          </a:xfrm>
          <a:prstGeom prst="rect">
            <a:avLst/>
          </a:prstGeom>
          <a:noFill/>
        </p:spPr>
      </p:pic>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4474652" y="3134591"/>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場合，クチコミ，クチコミ戦略と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33" name="テキスト ボックス 32">
            <a:extLst>
              <a:ext uri="{FF2B5EF4-FFF2-40B4-BE49-F238E27FC236}">
                <a16:creationId xmlns:a16="http://schemas.microsoft.com/office/drawing/2014/main" xmlns="" id="{9CD61D95-697B-4898-8266-A79599CDCE07}"/>
              </a:ext>
            </a:extLst>
          </p:cNvPr>
          <p:cNvSpPr txBox="1"/>
          <p:nvPr/>
        </p:nvSpPr>
        <p:spPr>
          <a:xfrm>
            <a:off x="8511087" y="3114946"/>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場合，クチコミ，クチコミ戦略と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34" name="正方形/長方形 33"/>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マスコミ</a:t>
            </a:r>
            <a:endPar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マスコミ</a:t>
            </a: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戦略</a:t>
            </a:r>
          </a:p>
        </p:txBody>
      </p:sp>
      <p:sp>
        <p:nvSpPr>
          <p:cNvPr id="35" name="正方形/長方形 34"/>
          <p:cNvSpPr/>
          <p:nvPr/>
        </p:nvSpPr>
        <p:spPr>
          <a:xfrm>
            <a:off x="206807" y="2179728"/>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クチコミ</a:t>
            </a:r>
            <a:endParaRPr kumimoji="1" lang="en-US" altLang="ja-JP"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クチコミ戦略</a:t>
            </a:r>
            <a:endPar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87362"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テキスト ボックス 17">
            <a:hlinkClick r:id="rId5" action="ppaction://hlinksldjump"/>
          </p:cNvPr>
          <p:cNvSpPr txBox="1"/>
          <p:nvPr/>
        </p:nvSpPr>
        <p:spPr>
          <a:xfrm>
            <a:off x="10621868" y="6373374"/>
            <a:ext cx="1280164" cy="400110"/>
          </a:xfrm>
          <a:prstGeom prst="rect">
            <a:avLst/>
          </a:prstGeom>
          <a:solidFill>
            <a:srgbClr val="FF99FF"/>
          </a:solidFill>
        </p:spPr>
        <p:txBody>
          <a:bodyPr wrap="square" rtlCol="0">
            <a:spAutoFit/>
          </a:bodyPr>
          <a:lstStyle/>
          <a:p>
            <a:pPr algn="ctr"/>
            <a:r>
              <a:rPr kumimoji="1" lang="ja-JP" altLang="en-US" sz="2000" dirty="0" smtClean="0"/>
              <a:t>目次へ</a:t>
            </a:r>
            <a:endParaRPr kumimoji="1" lang="ja-JP" altLang="en-US" sz="2000" dirty="0"/>
          </a:p>
        </p:txBody>
      </p:sp>
      <p:sp>
        <p:nvSpPr>
          <p:cNvPr id="26" name="正方形/長方形 25"/>
          <p:cNvSpPr/>
          <p:nvPr/>
        </p:nvSpPr>
        <p:spPr>
          <a:xfrm>
            <a:off x="8388203" y="2760042"/>
            <a:ext cx="3675021" cy="351715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3723951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50</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従業員活動</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店舗</a:t>
            </a: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販売</a:t>
            </a: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・訪問販売</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361339" y="421821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710030" y="3335131"/>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多くの場合，販売員活動，店舗販売</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・訪問</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販売という言葉が用いられる。</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83865" y="3182047"/>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場合，販売員活動，店舗販売</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・訪問</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販売員活動</a:t>
            </a:r>
            <a:endParaRPr kumimoji="1" lang="en-US" altLang="ja-JP"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店舗</a:t>
            </a: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販売・訪問販売</a:t>
            </a:r>
            <a:endPar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店員活動</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店舗</a:t>
            </a: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販売</a:t>
            </a: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・訪問販売</a:t>
            </a:r>
          </a:p>
        </p:txBody>
      </p:sp>
      <p:sp>
        <p:nvSpPr>
          <p:cNvPr id="26" name="正方形/長方形 25"/>
          <p:cNvSpPr/>
          <p:nvPr/>
        </p:nvSpPr>
        <p:spPr>
          <a:xfrm>
            <a:off x="8395290" y="275233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8092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　</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89338" y="275233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直接，見込</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顧客に接しながら行う人的な販売促進を何というか。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また，それ</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にはどのような種類があるか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16548954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51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サービス </a:t>
            </a: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ポイント</a:t>
            </a:r>
            <a:endParaRPr kumimoji="1" lang="en-US" altLang="ja-JP"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（アピール </a:t>
            </a: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ポイント，セリング </a:t>
            </a: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ポイント）</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78868" y="421821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559341" y="3332878"/>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場合，セールス ポイントと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83865" y="3335935"/>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場合，セールス ポイントと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セールス ポイント</a:t>
            </a:r>
            <a:endParaRPr kumimoji="1" lang="en-US" altLang="ja-JP" sz="2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（アピール ポイント，セリング ポイント）</a:t>
            </a:r>
            <a:endPar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セル </a:t>
            </a: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ポイント</a:t>
            </a:r>
            <a:endParaRPr kumimoji="1" lang="en-US" altLang="ja-JP"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（アピール </a:t>
            </a: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ポイント，セリング </a:t>
            </a: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ポイント）</a:t>
            </a:r>
          </a:p>
        </p:txBody>
      </p:sp>
      <p:sp>
        <p:nvSpPr>
          <p:cNvPr id="26" name="正方形/長方形 25"/>
          <p:cNvSpPr/>
          <p:nvPr/>
        </p:nvSpPr>
        <p:spPr>
          <a:xfrm>
            <a:off x="8390374" y="277955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3054" y="277651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5578" y="275565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特定の商品や</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サービス，ブランド，小売店舗，販売員</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についての強調すべき特長を何というか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12119671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マニュアル</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場合，マニュアル</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385123"/>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多くの場合，マニュアル</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という言葉が用いられる。</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ガイドブック</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スムーズファイル</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1544"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4224"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より多くの販売員が一定の水準を維持</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し，無理なく</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円滑に活動できる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よう，ひととおり</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の手順を示した販売員活動の手引書を何というか。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8" name="対角する 2 つの角を切り取った四角形 17"/>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803699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テスト クロージング</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場合，テスト クロージングと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385123"/>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場合，テスト クロージングと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テキスト クローズ</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テキスト マイニング</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4717"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4056"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顧客が気がつかないでいる用品や関連商品へのニーズを確認</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しながら，販売</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活動を締めくくることを何というか。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17491994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50599"/>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ＳＴＰによって導き出された価値を具体化していく政策、およびそれを実現するための活動を総称して何というか。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29</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407240" y="2248384"/>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金融政策</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182560" y="4174334"/>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5370899"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25095" y="3140860"/>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4536698" y="2919633"/>
            <a:ext cx="3307482" cy="144655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消費者の欲求・要求に適う商品を、適切な数量、適切な価格、適切なタイミング等で提供するための企業活動のこと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641060" y="3202918"/>
            <a:ext cx="3429251" cy="89255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一国の経済の安定と成長を目的に中央銀行が行う金融調整のこと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309920" y="2248384"/>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マーチャンダイジング</a:t>
            </a:r>
          </a:p>
        </p:txBody>
      </p:sp>
      <p:sp>
        <p:nvSpPr>
          <p:cNvPr id="29" name="正方形/長方形 28"/>
          <p:cNvSpPr/>
          <p:nvPr/>
        </p:nvSpPr>
        <p:spPr>
          <a:xfrm>
            <a:off x="212600" y="2227497"/>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４Ｐ政策</a:t>
            </a:r>
          </a:p>
        </p:txBody>
      </p:sp>
      <p:sp>
        <p:nvSpPr>
          <p:cNvPr id="26" name="正方形/長方形 25"/>
          <p:cNvSpPr/>
          <p:nvPr/>
        </p:nvSpPr>
        <p:spPr>
          <a:xfrm>
            <a:off x="8405338" y="2799925"/>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314220" y="2808933"/>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16900"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841631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510847" y="3186582"/>
            <a:ext cx="3040452" cy="3073863"/>
          </a:xfrm>
          <a:prstGeom prst="rect">
            <a:avLst/>
          </a:prstGeom>
          <a:noFill/>
        </p:spPr>
      </p:pic>
      <p:sp>
        <p:nvSpPr>
          <p:cNvPr id="27" name="正方形/長方形 26"/>
          <p:cNvSpPr/>
          <p:nvPr/>
        </p:nvSpPr>
        <p:spPr>
          <a:xfrm>
            <a:off x="206805" y="275215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631657"/>
            <a:ext cx="11309102" cy="110799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訪問販売・通信販売・電話勧誘販売・連鎖販売取引</a:t>
            </a:r>
            <a:r>
              <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マルチ商法</a:t>
            </a:r>
            <a:r>
              <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・業務提供誘引販売取引</a:t>
            </a:r>
            <a:r>
              <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内職商法</a:t>
            </a:r>
            <a:r>
              <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など特殊な取引の公正をはかるための法律は何か。</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54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特例商取引法</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特例取引</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に関する法律）</a:t>
            </a: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9502137" y="4053448"/>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5595781" y="4211809"/>
            <a:ext cx="2259436" cy="2284265"/>
          </a:xfrm>
          <a:prstGeom prst="rect">
            <a:avLst/>
          </a:prstGeom>
          <a:noFill/>
        </p:spPr>
      </p:pic>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4474652" y="3288479"/>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場合，特定</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商取引法</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33" name="テキスト ボックス 32">
            <a:extLst>
              <a:ext uri="{FF2B5EF4-FFF2-40B4-BE49-F238E27FC236}">
                <a16:creationId xmlns:a16="http://schemas.microsoft.com/office/drawing/2014/main" xmlns="" id="{9CD61D95-697B-4898-8266-A79599CDCE07}"/>
              </a:ext>
            </a:extLst>
          </p:cNvPr>
          <p:cNvSpPr txBox="1"/>
          <p:nvPr/>
        </p:nvSpPr>
        <p:spPr>
          <a:xfrm>
            <a:off x="8511087" y="3377580"/>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場合，特定</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商取引法</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34" name="正方形/長方形 33"/>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特別商取引法</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特別取引</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に関する法律）</a:t>
            </a:r>
          </a:p>
        </p:txBody>
      </p:sp>
      <p:sp>
        <p:nvSpPr>
          <p:cNvPr id="35" name="正方形/長方形 34"/>
          <p:cNvSpPr/>
          <p:nvPr/>
        </p:nvSpPr>
        <p:spPr>
          <a:xfrm>
            <a:off x="206807" y="2179728"/>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特定商取引法</a:t>
            </a:r>
            <a:endParaRPr kumimoji="1" lang="en-US" altLang="ja-JP"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（特定取引に関する法律）</a:t>
            </a:r>
            <a:endPar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92278"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3287"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682996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オフ ザ ジョブ トレーニング（ＯｆｆＪＴ）</a:t>
            </a: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オブ </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ザ ジョブ トレーニング（</a:t>
            </a: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ＯｆＪＴ</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116497" y="4413153"/>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554554" y="3252311"/>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489019"/>
            <a:ext cx="3307482" cy="307777"/>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逆。</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83865" y="2874270"/>
            <a:ext cx="3429251"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場合，オン </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ザ ジョブ トレーニング（ＯＪＴ</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），オフ </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ザ ジョブ トレーニング（ＯｆｆＪＴ</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オン ザ ジョブ トレーニング（ＯＪＴ）</a:t>
            </a:r>
            <a:endParaRPr kumimoji="1" lang="en-US" altLang="ja-JP"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オフ ザ ジョブ トレーニング（ＯｆｆＪＴ）</a:t>
            </a:r>
            <a:endPar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オフ ザ ジョブ トレーニング（ＯｆｆＪＴ）</a:t>
            </a: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オン </a:t>
            </a: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ザ ジョブ トレーニング（ＯＪＴ</a:t>
            </a: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0957" y="27600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6151"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職場実習に代表されるような仕事中の訓練</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と，職場</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での仕事を離れて行う訓練をそれぞれ何というか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19975779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レクチャー・ロール プレーイング・ケース スタディ</a:t>
            </a:r>
            <a:r>
              <a:rPr kumimoji="1" lang="ja-JP" altLang="en-US" sz="1800" b="1" i="0" u="none" strike="noStrike" kern="1200" cap="none" spc="0" normalizeH="0" baseline="0" noProof="0" dirty="0" smtClean="0">
                <a:ln>
                  <a:noFill/>
                </a:ln>
                <a:solidFill>
                  <a:srgbClr val="FFFF00"/>
                </a:solidFill>
                <a:effectLst/>
                <a:uLnTx/>
                <a:uFillTx/>
                <a:latin typeface="Calibri"/>
                <a:ea typeface="ＭＳ Ｐゴシック" panose="020B0600070205080204" pitchFamily="50" charset="-128"/>
                <a:cs typeface="+mn-cs"/>
              </a:rPr>
              <a:t>１１１１１１１１１</a:t>
            </a: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a:t>
            </a:r>
            <a:endPar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027355"/>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場合，レクチャー</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・ロール プレーイング・ケース </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スタディと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077347"/>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場合，レクチャー</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・ロール プレーイング・ケース </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スタディと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レンジャー・ナビゲーション・</a:t>
            </a:r>
            <a:endParaRPr kumimoji="1" lang="en-US" altLang="ja-JP"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ケース メソッド</a:t>
            </a:r>
            <a:r>
              <a:rPr kumimoji="1" lang="ja-JP" altLang="en-US" sz="1800" b="1" i="0" u="none" strike="noStrike" kern="1200" cap="none" spc="0" normalizeH="0" baseline="0" noProof="0" dirty="0" smtClean="0">
                <a:ln>
                  <a:noFill/>
                </a:ln>
                <a:solidFill>
                  <a:srgbClr val="FFFF00"/>
                </a:solidFill>
                <a:effectLst/>
                <a:uLnTx/>
                <a:uFillTx/>
                <a:latin typeface="Calibri"/>
                <a:ea typeface="ＭＳ Ｐゴシック" panose="020B0600070205080204" pitchFamily="50" charset="-128"/>
                <a:cs typeface="+mn-cs"/>
              </a:rPr>
              <a:t>１１１１１１１１１</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レジャー・ロールシャッハ・</a:t>
            </a:r>
            <a:endParaRPr kumimoji="1" lang="en-US" altLang="ja-JP"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ケース スチューデント</a:t>
            </a:r>
            <a:r>
              <a:rPr kumimoji="1" lang="ja-JP" altLang="en-US" sz="1800" b="1" i="0" u="none" strike="noStrike" kern="1200" cap="none" spc="0" normalizeH="0" baseline="0" noProof="0" dirty="0" smtClean="0">
                <a:ln>
                  <a:noFill/>
                </a:ln>
                <a:solidFill>
                  <a:srgbClr val="FFFF00"/>
                </a:solidFill>
                <a:effectLst/>
                <a:uLnTx/>
                <a:uFillTx/>
                <a:latin typeface="Calibri"/>
                <a:ea typeface="ＭＳ Ｐゴシック" panose="020B0600070205080204" pitchFamily="50" charset="-128"/>
                <a:cs typeface="+mn-cs"/>
              </a:rPr>
              <a:t>１１１１１１１１</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4224"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2800" b="1" i="0" u="none" strike="noStrike" kern="1200" cap="none" spc="0" normalizeH="0" baseline="0" noProof="0" dirty="0" err="1"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OffJT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の代表的な手法</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で，講義</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・役割演技・事例研究と訳されるものをそれぞれ何というか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8" name="テキスト ボックス 17">
            <a:hlinkClick r:id="rId5" action="ppaction://hlinksldjump"/>
          </p:cNvPr>
          <p:cNvSpPr txBox="1"/>
          <p:nvPr/>
        </p:nvSpPr>
        <p:spPr>
          <a:xfrm>
            <a:off x="10621868" y="6373374"/>
            <a:ext cx="1280164" cy="400110"/>
          </a:xfrm>
          <a:prstGeom prst="rect">
            <a:avLst/>
          </a:prstGeom>
          <a:solidFill>
            <a:srgbClr val="FF99FF"/>
          </a:solidFill>
        </p:spPr>
        <p:txBody>
          <a:bodyPr wrap="square" rtlCol="0">
            <a:spAutoFit/>
          </a:bodyPr>
          <a:lstStyle/>
          <a:p>
            <a:pPr algn="ctr"/>
            <a:r>
              <a:rPr kumimoji="1" lang="ja-JP" altLang="en-US" sz="2000" dirty="0" smtClean="0"/>
              <a:t>目次へ</a:t>
            </a:r>
            <a:endParaRPr kumimoji="1" lang="ja-JP" altLang="en-US" sz="2000" dirty="0"/>
          </a:p>
        </p:txBody>
      </p:sp>
      <p:sp>
        <p:nvSpPr>
          <p:cNvPr id="26" name="正方形/長方形 25"/>
          <p:cNvSpPr/>
          <p:nvPr/>
        </p:nvSpPr>
        <p:spPr>
          <a:xfrm>
            <a:off x="8374885" y="2780928"/>
            <a:ext cx="3675021" cy="351186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143452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57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ブランドコード</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ブランドシンボル</a:t>
            </a:r>
            <a:endPar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258100" y="420042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744698" y="3322316"/>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489019"/>
            <a:ext cx="3307482" cy="307777"/>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逆。</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83865" y="3182047"/>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場合，ブランドネーム</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err="1"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ブランドマークと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ブランドネーム</a:t>
            </a:r>
            <a:endParaRPr kumimoji="1" lang="en-US" altLang="ja-JP"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ブランドマーク</a:t>
            </a:r>
            <a:endPar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ブランドマーク</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ブランドネーム</a:t>
            </a:r>
            <a:endPar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3" y="277760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3240" y="277760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1262" y="273454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37127" y="631658"/>
            <a:ext cx="11354873" cy="110799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ブランドの</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うち，言葉</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として表現</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され，発音</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が可能な部分</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と，シンボル</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・デザイン・色彩・レタリングなどで表現</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され，発音</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できない部分をそれぞれ何というか</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32336890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510847" y="3186582"/>
            <a:ext cx="3040452" cy="3073863"/>
          </a:xfrm>
          <a:prstGeom prst="rect">
            <a:avLst/>
          </a:prstGeom>
          <a:noFill/>
        </p:spPr>
      </p:pic>
      <p:sp>
        <p:nvSpPr>
          <p:cNvPr id="27" name="正方形/長方形 26"/>
          <p:cNvSpPr/>
          <p:nvPr/>
        </p:nvSpPr>
        <p:spPr>
          <a:xfrm>
            <a:off x="206805" y="275215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商標の</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うち，商品</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に使用されるもの</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と，サービス</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に使用されるものをそれぞれ何というか。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58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サービスマーク（役務商標）</a:t>
            </a: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トレードマーク</a:t>
            </a: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（商品商標</a:t>
            </a: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9502137" y="4053448"/>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5595781" y="4211809"/>
            <a:ext cx="2259436" cy="2284265"/>
          </a:xfrm>
          <a:prstGeom prst="rect">
            <a:avLst/>
          </a:prstGeom>
          <a:noFill/>
        </p:spPr>
      </p:pic>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4474652" y="2980703"/>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多くの場合，トレードマーク</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（商品商標</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），サービスマーク</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（役務商標</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）という言葉が用いられる。</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3" name="テキスト ボックス 32">
            <a:extLst>
              <a:ext uri="{FF2B5EF4-FFF2-40B4-BE49-F238E27FC236}">
                <a16:creationId xmlns:a16="http://schemas.microsoft.com/office/drawing/2014/main" xmlns="" id="{9CD61D95-697B-4898-8266-A79599CDCE07}"/>
              </a:ext>
            </a:extLst>
          </p:cNvPr>
          <p:cNvSpPr txBox="1"/>
          <p:nvPr/>
        </p:nvSpPr>
        <p:spPr>
          <a:xfrm>
            <a:off x="8511087" y="3531468"/>
            <a:ext cx="3429251" cy="307777"/>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逆。</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4" name="正方形/長方形 33"/>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トレードマーク</a:t>
            </a: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（役務商標</a:t>
            </a: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サービスマーク</a:t>
            </a: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（商品商標</a:t>
            </a: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35" name="正方形/長方形 34"/>
          <p:cNvSpPr/>
          <p:nvPr/>
        </p:nvSpPr>
        <p:spPr>
          <a:xfrm>
            <a:off x="206807" y="2179728"/>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トレードマーク（商品商標）</a:t>
            </a:r>
            <a:endParaRPr kumimoji="1" lang="en-US" altLang="ja-JP"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サービスマーク（役務商標）</a:t>
            </a:r>
            <a:endPar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92278"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315627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59</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登録商標</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多くの場合，登録商標という言葉が用いられる。</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385123"/>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場合，登録商標と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登録マーク</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登記商標</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00222"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特許庁に登録</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され，商標法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より，登録</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した企業などに</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10</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年間の独占的使用権</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商標権</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が認められた商標を何というか。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42507661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510847" y="3186582"/>
            <a:ext cx="3040452" cy="3073863"/>
          </a:xfrm>
          <a:prstGeom prst="rect">
            <a:avLst/>
          </a:prstGeom>
          <a:noFill/>
        </p:spPr>
      </p:pic>
      <p:sp>
        <p:nvSpPr>
          <p:cNvPr id="27" name="正方形/長方形 26"/>
          <p:cNvSpPr/>
          <p:nvPr/>
        </p:nvSpPr>
        <p:spPr>
          <a:xfrm>
            <a:off x="206805" y="275215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企業理念の象徴と</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して，その</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企業の製品全体に共通してつけられるブランドを何というか。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60</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カンパニー </a:t>
            </a: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ブランド</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（企業ブランド）</a:t>
            </a: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9502137" y="4053448"/>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5595781" y="4211809"/>
            <a:ext cx="2259436" cy="2284265"/>
          </a:xfrm>
          <a:prstGeom prst="rect">
            <a:avLst/>
          </a:prstGeom>
          <a:noFill/>
        </p:spPr>
      </p:pic>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4474652" y="3134591"/>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場合，コーポレート ブランドと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33" name="テキスト ボックス 32">
            <a:extLst>
              <a:ext uri="{FF2B5EF4-FFF2-40B4-BE49-F238E27FC236}">
                <a16:creationId xmlns:a16="http://schemas.microsoft.com/office/drawing/2014/main" xmlns="" id="{9CD61D95-697B-4898-8266-A79599CDCE07}"/>
              </a:ext>
            </a:extLst>
          </p:cNvPr>
          <p:cNvSpPr txBox="1"/>
          <p:nvPr/>
        </p:nvSpPr>
        <p:spPr>
          <a:xfrm>
            <a:off x="8511087" y="3223692"/>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場合，コーポレート ブランドと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34" name="正方形/長方形 33"/>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キャピタル </a:t>
            </a: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ブランド</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（企業ブランド）</a:t>
            </a:r>
          </a:p>
        </p:txBody>
      </p:sp>
      <p:sp>
        <p:nvSpPr>
          <p:cNvPr id="35" name="正方形/長方形 34"/>
          <p:cNvSpPr/>
          <p:nvPr/>
        </p:nvSpPr>
        <p:spPr>
          <a:xfrm>
            <a:off x="206807" y="2179728"/>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コーポレート ブランド</a:t>
            </a:r>
            <a:endParaRPr kumimoji="1" lang="en-US" altLang="ja-JP"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（企業ブランド）</a:t>
            </a:r>
            <a:endPar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811556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61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カテゴリー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グループ</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78868" y="4262104"/>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55657" y="3228783"/>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多くの場合，カテゴリー ブランドという言葉が用いられる。</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83865" y="3335935"/>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場合，カテゴリー ブランドと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カテゴリー ブランド</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カテゴリー </a:t>
            </a: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ブラインド</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3" y="274822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3639"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86319" y="274822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音響家電や台所</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家電，化粧品</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といった一定の製品群ごとにつけられるブランドを何というか。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11748064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62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リレーション </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ブランド</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146328" y="4095137"/>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83749" y="315744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場合，ファミリー ブランドと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83865" y="3335935"/>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場合，ファミリー ブランドと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ファミリー ブランド</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グループ </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ブランド</a:t>
            </a:r>
          </a:p>
        </p:txBody>
      </p:sp>
      <p:sp>
        <p:nvSpPr>
          <p:cNvPr id="26" name="正方形/長方形 25"/>
          <p:cNvSpPr/>
          <p:nvPr/>
        </p:nvSpPr>
        <p:spPr>
          <a:xfrm>
            <a:off x="8385615" y="2768633"/>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625" y="277357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製品群をこえて</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つけられ，いわば</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コーポレートブランドと親子・兄弟の関係にあるブランドを何というか。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21818615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アイテム ブランド</a:t>
            </a:r>
            <a:endParaRPr kumimoji="1" lang="en-US" altLang="ja-JP"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（製品ブランド）</a:t>
            </a:r>
            <a:endPar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場合，アイテム ブランドと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385123"/>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場合，アイテム ブランドと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プロダクト </a:t>
            </a: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ブランド</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（製品ブランド）</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アイコン </a:t>
            </a: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ブランド</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（製品ブランド）</a:t>
            </a:r>
          </a:p>
        </p:txBody>
      </p:sp>
      <p:sp>
        <p:nvSpPr>
          <p:cNvPr id="26" name="正方形/長方形 25"/>
          <p:cNvSpPr/>
          <p:nvPr/>
        </p:nvSpPr>
        <p:spPr>
          <a:xfrm>
            <a:off x="8381544"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4224"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製品理念の象徴と</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して，個々</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の製品ごとにつけられるブランドを何というか。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17461120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488426" y="647412"/>
            <a:ext cx="11309102" cy="258532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４Ｐ政策は、ＳＴＰによって導き出された価値を具体的な商品として創造していく商品計画、その商品の価値を貨幣で表示する販売計画、その商品を顧客が購入できる場所まで移転する販売経路、その商品の存在を顧客に知らせて購買を促す販売促進からなるが、これらをそれぞれ象徴する四つの英単語は何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30</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95683" y="3357934"/>
            <a:ext cx="3675021" cy="81579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Ｐｒｏｇｒａｍ・Ｐｒｉｃｅ</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Ｐｌａｃｅ・Ｐｒｏｍｏｔｉｏｎ</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182560" y="5061537"/>
            <a:ext cx="1468693" cy="1484832"/>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89543" y="4703769"/>
            <a:ext cx="1530495" cy="1547314"/>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094374" y="4262104"/>
            <a:ext cx="2297949" cy="2323201"/>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473425" y="4192180"/>
            <a:ext cx="3307482" cy="89255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プレゼント</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【present】</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とは。贈り物。進物。また、贈り物をすること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395682" y="4264200"/>
            <a:ext cx="3429251" cy="1169551"/>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プログラム</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【program】</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とは、コンピュータが行うべき処理を順序立てて記述したもの。</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305466" y="3366312"/>
            <a:ext cx="3675021" cy="8074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Ｐｒｏｄｕｃｔ・Ｐｒｉｃｅ</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Ｐｌａｃｅ・Ｐｒｏｍｏｔｉｏｎ</a:t>
            </a:r>
          </a:p>
        </p:txBody>
      </p:sp>
      <p:sp>
        <p:nvSpPr>
          <p:cNvPr id="29" name="正方形/長方形 28"/>
          <p:cNvSpPr/>
          <p:nvPr/>
        </p:nvSpPr>
        <p:spPr>
          <a:xfrm>
            <a:off x="353721" y="3357935"/>
            <a:ext cx="3675021" cy="7367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Ｐｒｏｄｕｃｔ・Ｐｒｉｃｅ</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Ｐｌａｃｅ・</a:t>
            </a:r>
            <a:r>
              <a:rPr kumimoji="1" lang="en-US" altLang="ja-JP"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Present</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6" name="正方形/長方形 25"/>
          <p:cNvSpPr/>
          <p:nvPr/>
        </p:nvSpPr>
        <p:spPr>
          <a:xfrm>
            <a:off x="8395290" y="4143588"/>
            <a:ext cx="3675021" cy="26265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322798" y="4143588"/>
            <a:ext cx="3675021" cy="26265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353720" y="4087272"/>
            <a:ext cx="3675021" cy="26929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31345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64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ブランド戦略</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場合，ブランド</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戦略</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385123"/>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場合，ブランド</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戦略</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コーポレート戦略</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自社戦略</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6460"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00222"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自社のブランドを育成</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し，活用</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していくための</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総合的，かつ</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大局的な戦略を何というか。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10200923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510847" y="3186582"/>
            <a:ext cx="3040452" cy="3073863"/>
          </a:xfrm>
          <a:prstGeom prst="rect">
            <a:avLst/>
          </a:prstGeom>
          <a:noFill/>
        </p:spPr>
      </p:pic>
      <p:sp>
        <p:nvSpPr>
          <p:cNvPr id="27" name="正方形/長方形 26"/>
          <p:cNvSpPr/>
          <p:nvPr/>
        </p:nvSpPr>
        <p:spPr>
          <a:xfrm>
            <a:off x="206805" y="275215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自社ブランドに対する消費者の信頼やイメージの毀損を防ぐ</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ため，その</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機能や状況を適切に保つ活動を何というか。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65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イメージ管理</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9052587" y="3888410"/>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5595781" y="4211809"/>
            <a:ext cx="2259436" cy="2284265"/>
          </a:xfrm>
          <a:prstGeom prst="rect">
            <a:avLst/>
          </a:prstGeom>
          <a:noFill/>
        </p:spPr>
      </p:pic>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4474652" y="3288479"/>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場合，ブランド</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管理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33" name="テキスト ボックス 32">
            <a:extLst>
              <a:ext uri="{FF2B5EF4-FFF2-40B4-BE49-F238E27FC236}">
                <a16:creationId xmlns:a16="http://schemas.microsoft.com/office/drawing/2014/main" xmlns="" id="{9CD61D95-697B-4898-8266-A79599CDCE07}"/>
              </a:ext>
            </a:extLst>
          </p:cNvPr>
          <p:cNvSpPr txBox="1"/>
          <p:nvPr/>
        </p:nvSpPr>
        <p:spPr>
          <a:xfrm>
            <a:off x="8590175" y="3130430"/>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場合，ブランド</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管理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34" name="正方形/長方形 33"/>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プライベート管理</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5" name="正方形/長方形 34"/>
          <p:cNvSpPr/>
          <p:nvPr/>
        </p:nvSpPr>
        <p:spPr>
          <a:xfrm>
            <a:off x="206807" y="2179728"/>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ブランド管理</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テキスト ボックス 17">
            <a:hlinkClick r:id="rId5" action="ppaction://hlinksldjump"/>
          </p:cNvPr>
          <p:cNvSpPr txBox="1"/>
          <p:nvPr/>
        </p:nvSpPr>
        <p:spPr>
          <a:xfrm>
            <a:off x="10621868" y="6373374"/>
            <a:ext cx="1280164" cy="400110"/>
          </a:xfrm>
          <a:prstGeom prst="rect">
            <a:avLst/>
          </a:prstGeom>
          <a:solidFill>
            <a:srgbClr val="FF99FF"/>
          </a:solidFill>
        </p:spPr>
        <p:txBody>
          <a:bodyPr wrap="square" rtlCol="0">
            <a:spAutoFit/>
          </a:bodyPr>
          <a:lstStyle/>
          <a:p>
            <a:pPr algn="ctr"/>
            <a:r>
              <a:rPr kumimoji="1" lang="ja-JP" altLang="en-US" sz="2000" dirty="0" smtClean="0"/>
              <a:t>目次へ</a:t>
            </a:r>
            <a:endParaRPr kumimoji="1" lang="ja-JP" altLang="en-US" sz="2000" dirty="0"/>
          </a:p>
        </p:txBody>
      </p:sp>
      <p:sp>
        <p:nvSpPr>
          <p:cNvPr id="26" name="正方形/長方形 25"/>
          <p:cNvSpPr/>
          <p:nvPr/>
        </p:nvSpPr>
        <p:spPr>
          <a:xfrm>
            <a:off x="8388203" y="2760042"/>
            <a:ext cx="3675021" cy="350040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274333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66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信用販売</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場合，信用販売と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385123"/>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場合，信用販売と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信頼販売</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先方販売</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74885" y="276600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4224"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売り手が買い手を信用</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して，商品</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先渡し・代金後受けで行う販売方法を何というか。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35748201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67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与信（授信</a:t>
            </a: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）行為</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受益行為</a:t>
            </a:r>
            <a:endPar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9831" y="4036144"/>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583817" y="3368707"/>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489019"/>
            <a:ext cx="3307482" cy="307777"/>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逆。</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83865" y="3182047"/>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a:t>
            </a:r>
            <a:r>
              <a:rPr kumimoji="1" lang="zh-TW"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与</a:t>
            </a:r>
            <a:r>
              <a:rPr kumimoji="1" lang="zh-TW"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信（授信）</a:t>
            </a:r>
            <a:r>
              <a:rPr kumimoji="1" lang="zh-TW"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行為</a:t>
            </a:r>
            <a:r>
              <a:rPr kumimoji="1" lang="ja-JP" altLang="en-US" sz="2000" b="0" i="0" u="none" strike="noStrike" kern="1200" cap="none" spc="0" normalizeH="0" baseline="0" noProof="0" dirty="0" err="1"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zh-TW"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受信行為</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与信（授信）行為</a:t>
            </a:r>
            <a:endParaRPr kumimoji="1" lang="en-US" altLang="ja-JP"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受信行為</a:t>
            </a:r>
            <a:endPar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受信行為</a:t>
            </a: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与</a:t>
            </a: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信（授信）</a:t>
            </a: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行為</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0957" y="27600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86319"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725558" y="644536"/>
            <a:ext cx="11344754" cy="110799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相手を信用して商品先渡し・代金後受け販売すること</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と，相手</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から信用されて商品前受け・代金後払いで購入することをそれぞれ何というか。</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5689306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510847" y="3186582"/>
            <a:ext cx="3040452" cy="3073863"/>
          </a:xfrm>
          <a:prstGeom prst="rect">
            <a:avLst/>
          </a:prstGeom>
          <a:noFill/>
        </p:spPr>
      </p:pic>
      <p:sp>
        <p:nvSpPr>
          <p:cNvPr id="27" name="正方形/長方形 26"/>
          <p:cNvSpPr/>
          <p:nvPr/>
        </p:nvSpPr>
        <p:spPr>
          <a:xfrm>
            <a:off x="206807" y="275215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商品の購入代金を分割</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し，一定</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の期間内に定期的に支払うことを認める販売方法を何というか。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68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分割販売</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（月賦販売）</a:t>
            </a: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9502137" y="4053448"/>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5595781" y="4211809"/>
            <a:ext cx="2259436" cy="2284265"/>
          </a:xfrm>
          <a:prstGeom prst="rect">
            <a:avLst/>
          </a:prstGeom>
          <a:noFill/>
        </p:spPr>
      </p:pic>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4474652" y="3288479"/>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場合，割賦販売と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33" name="テキスト ボックス 32">
            <a:extLst>
              <a:ext uri="{FF2B5EF4-FFF2-40B4-BE49-F238E27FC236}">
                <a16:creationId xmlns:a16="http://schemas.microsoft.com/office/drawing/2014/main" xmlns="" id="{9CD61D95-697B-4898-8266-A79599CDCE07}"/>
              </a:ext>
            </a:extLst>
          </p:cNvPr>
          <p:cNvSpPr txBox="1"/>
          <p:nvPr/>
        </p:nvSpPr>
        <p:spPr>
          <a:xfrm>
            <a:off x="8511087" y="3377580"/>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場合，割賦販売と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34" name="正方形/長方形 33"/>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月割販売</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（月賦販売）</a:t>
            </a:r>
          </a:p>
        </p:txBody>
      </p:sp>
      <p:sp>
        <p:nvSpPr>
          <p:cNvPr id="35" name="正方形/長方形 34"/>
          <p:cNvSpPr/>
          <p:nvPr/>
        </p:nvSpPr>
        <p:spPr>
          <a:xfrm>
            <a:off x="206807" y="2179728"/>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割賦販売</a:t>
            </a:r>
            <a:endParaRPr kumimoji="1" lang="en-US" altLang="ja-JP"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（月賦販売）</a:t>
            </a:r>
            <a:endPar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90881"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5"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519240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69</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金融機関貸付ローン</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212210" y="4262104"/>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53059" y="3209875"/>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場合，金融</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機関提携</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ローンと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83865" y="3182047"/>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場合，金融</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機関提携</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ローンと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金融機関提携ローン</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金融機関連携ローン</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5615" y="2756455"/>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5541" y="275645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住宅や自動車</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など，比較的</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高額な商品の購入者に</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対して，金融</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機関を紹介して行われる長期的な資金の貸し付けを何というか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4360572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70</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キャッシング</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489019"/>
            <a:ext cx="3307482" cy="307777"/>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釣</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りのこと。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539011"/>
            <a:ext cx="3429251" cy="307777"/>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貸</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し付け</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のこ</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クレジット</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フィッシング</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79801"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0077"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631657"/>
            <a:ext cx="11309102" cy="110799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クレジットカードやキャッシュカードなどを用いて</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行われ，日常的</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な買い物やその他の資金需要に対応する短期・小口の資金の貸し付けを何というか</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19433716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71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プリペイドカード</a:t>
            </a: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による販売</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199106" y="4174334"/>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30826" y="3249775"/>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場合，クレジットカード</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による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83865" y="3182047"/>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場合，クレジットカード</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による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クレジットカードによる販売</a:t>
            </a:r>
            <a:endPar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キャッシュカード</a:t>
            </a: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による販売</a:t>
            </a:r>
          </a:p>
        </p:txBody>
      </p:sp>
      <p:sp>
        <p:nvSpPr>
          <p:cNvPr id="26" name="正方形/長方形 25"/>
          <p:cNvSpPr/>
          <p:nvPr/>
        </p:nvSpPr>
        <p:spPr>
          <a:xfrm>
            <a:off x="8380957"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600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631657"/>
            <a:ext cx="11309102" cy="110799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カード</a:t>
            </a:r>
            <a:r>
              <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会員証</a:t>
            </a:r>
            <a:r>
              <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・立替払い・口座振替などからなるしくみを利用</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して，さまざま</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な形で行われる信用販売</a:t>
            </a:r>
            <a:r>
              <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クレジット販売</a:t>
            </a:r>
            <a:r>
              <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のことを何というか。</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18753083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510847" y="3186582"/>
            <a:ext cx="3040452" cy="3073863"/>
          </a:xfrm>
          <a:prstGeom prst="rect">
            <a:avLst/>
          </a:prstGeom>
          <a:noFill/>
        </p:spPr>
      </p:pic>
      <p:sp>
        <p:nvSpPr>
          <p:cNvPr id="27" name="正方形/長方形 26"/>
          <p:cNvSpPr/>
          <p:nvPr/>
        </p:nvSpPr>
        <p:spPr>
          <a:xfrm>
            <a:off x="206805" y="275215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クレジットカードによる販売で</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は，主</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に五種類の支払方法が用いられる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が，それ</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はどのようなものか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72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５回払い，</a:t>
            </a:r>
            <a:r>
              <a:rPr kumimoji="1" lang="en-US" altLang="ja-JP"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10</a:t>
            </a: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回払い，ボーナス分割払い</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分割払い</a:t>
            </a: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en-US" altLang="ja-JP"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10</a:t>
            </a: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回</a:t>
            </a: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以上</a:t>
            </a: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），リモ払い</a:t>
            </a:r>
            <a:endPar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9482472" y="4372996"/>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5595781" y="4211809"/>
            <a:ext cx="2259436" cy="2284265"/>
          </a:xfrm>
          <a:prstGeom prst="rect">
            <a:avLst/>
          </a:prstGeom>
          <a:noFill/>
        </p:spPr>
      </p:pic>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4474652" y="2980702"/>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場合，１回払い，２回払い，ボーナス</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一括</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払い，分割払い</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（３回以上</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），リボ払いと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33" name="テキスト ボックス 32">
            <a:extLst>
              <a:ext uri="{FF2B5EF4-FFF2-40B4-BE49-F238E27FC236}">
                <a16:creationId xmlns:a16="http://schemas.microsoft.com/office/drawing/2014/main" xmlns="" id="{9CD61D95-697B-4898-8266-A79599CDCE07}"/>
              </a:ext>
            </a:extLst>
          </p:cNvPr>
          <p:cNvSpPr txBox="1"/>
          <p:nvPr/>
        </p:nvSpPr>
        <p:spPr>
          <a:xfrm>
            <a:off x="8511087" y="3069803"/>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場合，１回払い，２回払い，ボーナス</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一括</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払い，分割払い</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（３回以上</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），リボ払いと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34" name="正方形/長方形 33"/>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10</a:t>
            </a: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回払い，</a:t>
            </a:r>
            <a:r>
              <a:rPr kumimoji="1" lang="en-US" altLang="ja-JP"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20</a:t>
            </a: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回払い，ボーナス十括</a:t>
            </a: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払い</a:t>
            </a:r>
            <a:endParaRPr kumimoji="1" lang="en-US" altLang="ja-JP"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分割払い</a:t>
            </a: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en-US" altLang="ja-JP"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30</a:t>
            </a: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回</a:t>
            </a:r>
            <a:r>
              <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以上</a:t>
            </a: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），リポ払い</a:t>
            </a:r>
            <a:endPar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5" name="正方形/長方形 34"/>
          <p:cNvSpPr/>
          <p:nvPr/>
        </p:nvSpPr>
        <p:spPr>
          <a:xfrm>
            <a:off x="206807" y="2179728"/>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１回払い，２回払い，ボーナス一括払い</a:t>
            </a:r>
            <a:endParaRPr kumimoji="1" lang="en-US" altLang="ja-JP"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分割払い（３回以上），リボ払い</a:t>
            </a:r>
            <a:endParaRPr kumimoji="1" lang="ja-JP" altLang="en-US" sz="16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653029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73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消費生活センター</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場合，消費</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生活</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センターと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385123"/>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場合，消費</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生活</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センターと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国民生活</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センター</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生活相談センター</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1544"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4224"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631657"/>
            <a:ext cx="11309102" cy="110799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消費者相談の</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受け付け，消費者</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教育の</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実施，商品</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テストの実施とその結果の公表</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など，具体的</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な消費者保護政策を担当している地方の行政機関は何か。</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28747608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74641"/>
            <a:ext cx="11309102" cy="172354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社会的な貢献や自然環境の保全といった目標を取り入れ、しかも社会のさまざまな団体や機関によって活用されるようになったマーケティングを何というか。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407240" y="2487870"/>
            <a:ext cx="3675021" cy="7234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エコロジカル</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マーケティング</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10051742" y="4652204"/>
            <a:ext cx="1684732" cy="1703246"/>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189459" y="4675515"/>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27204" y="3335131"/>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46318" y="3404892"/>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企業が無理なく供給できる水準や環境に悪影響が出ない水準まで、需要を減退させようとするマーケティングのこと。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04423" y="3166917"/>
            <a:ext cx="3429251"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自然環境、特に生態系の保全に力点をおき、省資源・省エネルギー・公害防止などを目標とする生態学的なマーケティングのこと。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309920" y="2487870"/>
            <a:ext cx="3675021" cy="72341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ソーシャル</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マーケティング</a:t>
            </a:r>
          </a:p>
        </p:txBody>
      </p:sp>
      <p:sp>
        <p:nvSpPr>
          <p:cNvPr id="29" name="正方形/長方形 28"/>
          <p:cNvSpPr/>
          <p:nvPr/>
        </p:nvSpPr>
        <p:spPr>
          <a:xfrm>
            <a:off x="212600" y="2466982"/>
            <a:ext cx="3675021" cy="74430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ディ・マーケティング</a:t>
            </a:r>
          </a:p>
        </p:txBody>
      </p:sp>
      <p:sp>
        <p:nvSpPr>
          <p:cNvPr id="26" name="正方形/長方形 25"/>
          <p:cNvSpPr/>
          <p:nvPr/>
        </p:nvSpPr>
        <p:spPr>
          <a:xfrm>
            <a:off x="8407240" y="3211285"/>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309919" y="3211285"/>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12600" y="3211285"/>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600482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510847" y="3186582"/>
            <a:ext cx="3040452" cy="3073863"/>
          </a:xfrm>
          <a:prstGeom prst="rect">
            <a:avLst/>
          </a:prstGeom>
          <a:noFill/>
        </p:spPr>
      </p:pic>
      <p:sp>
        <p:nvSpPr>
          <p:cNvPr id="27" name="正方形/長方形 26"/>
          <p:cNvSpPr/>
          <p:nvPr/>
        </p:nvSpPr>
        <p:spPr>
          <a:xfrm>
            <a:off x="206807" y="275215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消費者に</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対して，買い物</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のしかたを</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はじめ，商品</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の取扱方法や使用上のマナー・エチケットなどを啓蒙・啓発する活動を何というか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74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消費者行動</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9502137" y="4053448"/>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5595781" y="4211809"/>
            <a:ext cx="2259436" cy="2284265"/>
          </a:xfrm>
          <a:prstGeom prst="rect">
            <a:avLst/>
          </a:prstGeom>
          <a:noFill/>
        </p:spPr>
      </p:pic>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4474652" y="3288479"/>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場合，消費者教育と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33" name="テキスト ボックス 32">
            <a:extLst>
              <a:ext uri="{FF2B5EF4-FFF2-40B4-BE49-F238E27FC236}">
                <a16:creationId xmlns:a16="http://schemas.microsoft.com/office/drawing/2014/main" xmlns="" id="{9CD61D95-697B-4898-8266-A79599CDCE07}"/>
              </a:ext>
            </a:extLst>
          </p:cNvPr>
          <p:cNvSpPr txBox="1"/>
          <p:nvPr/>
        </p:nvSpPr>
        <p:spPr>
          <a:xfrm>
            <a:off x="8511087" y="3377580"/>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場合，消費者教育と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34" name="正方形/長方形 33"/>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消費者活動</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5" name="正方形/長方形 34"/>
          <p:cNvSpPr/>
          <p:nvPr/>
        </p:nvSpPr>
        <p:spPr>
          <a:xfrm>
            <a:off x="206807" y="2179728"/>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消費者教育</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92280"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5"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094662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510847" y="3186582"/>
            <a:ext cx="3040452" cy="3073863"/>
          </a:xfrm>
          <a:prstGeom prst="rect">
            <a:avLst/>
          </a:prstGeom>
          <a:noFill/>
        </p:spPr>
      </p:pic>
      <p:sp>
        <p:nvSpPr>
          <p:cNvPr id="27" name="正方形/長方形 26"/>
          <p:cNvSpPr/>
          <p:nvPr/>
        </p:nvSpPr>
        <p:spPr>
          <a:xfrm>
            <a:off x="206805" y="275215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5"/>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消費者政策は消費者の自立支援を基本とすべきであると</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して，消費者</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の権利を明記</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し，消費者</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教育の充実や消費者基本計画の策定などを規定した法律を何というか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75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消費者行動法</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9502137" y="3781599"/>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5595781" y="4211809"/>
            <a:ext cx="2259436" cy="2284265"/>
          </a:xfrm>
          <a:prstGeom prst="rect">
            <a:avLst/>
          </a:prstGeom>
          <a:noFill/>
        </p:spPr>
      </p:pic>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4474652" y="3288479"/>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a:t>
            </a:r>
            <a:r>
              <a:rPr kumimoji="1" lang="zh-TW"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a:t>
            </a:r>
            <a:r>
              <a:rPr kumimoji="1" lang="zh-TW"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基本法</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33" name="テキスト ボックス 32">
            <a:extLst>
              <a:ext uri="{FF2B5EF4-FFF2-40B4-BE49-F238E27FC236}">
                <a16:creationId xmlns:a16="http://schemas.microsoft.com/office/drawing/2014/main" xmlns="" id="{9CD61D95-697B-4898-8266-A79599CDCE07}"/>
              </a:ext>
            </a:extLst>
          </p:cNvPr>
          <p:cNvSpPr txBox="1"/>
          <p:nvPr/>
        </p:nvSpPr>
        <p:spPr>
          <a:xfrm>
            <a:off x="8511087" y="3104507"/>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a:t>
            </a:r>
            <a:r>
              <a:rPr kumimoji="1" lang="zh-TW"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a:t>
            </a:r>
            <a:r>
              <a:rPr kumimoji="1" lang="zh-TW"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基本法</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34" name="正方形/長方形 33"/>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消費者原則法</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5" name="正方形/長方形 34"/>
          <p:cNvSpPr/>
          <p:nvPr/>
        </p:nvSpPr>
        <p:spPr>
          <a:xfrm>
            <a:off x="206807" y="2179728"/>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消費者基本法</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97194"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テキスト ボックス 17">
            <a:hlinkClick r:id="rId5" action="ppaction://hlinksldjump"/>
          </p:cNvPr>
          <p:cNvSpPr txBox="1"/>
          <p:nvPr/>
        </p:nvSpPr>
        <p:spPr>
          <a:xfrm>
            <a:off x="10621868" y="6373374"/>
            <a:ext cx="1280164" cy="400110"/>
          </a:xfrm>
          <a:prstGeom prst="rect">
            <a:avLst/>
          </a:prstGeom>
          <a:solidFill>
            <a:srgbClr val="FF99FF"/>
          </a:solidFill>
        </p:spPr>
        <p:txBody>
          <a:bodyPr wrap="square" rtlCol="0">
            <a:spAutoFit/>
          </a:bodyPr>
          <a:lstStyle/>
          <a:p>
            <a:pPr algn="ctr"/>
            <a:r>
              <a:rPr kumimoji="1" lang="ja-JP" altLang="en-US" sz="2000" dirty="0" smtClean="0"/>
              <a:t>目次へ</a:t>
            </a:r>
            <a:endParaRPr kumimoji="1" lang="ja-JP" altLang="en-US" sz="2000" dirty="0"/>
          </a:p>
        </p:txBody>
      </p:sp>
      <p:sp>
        <p:nvSpPr>
          <p:cNvPr id="26" name="正方形/長方形 25"/>
          <p:cNvSpPr/>
          <p:nvPr/>
        </p:nvSpPr>
        <p:spPr>
          <a:xfrm>
            <a:off x="8388203" y="2735099"/>
            <a:ext cx="3675021" cy="350040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668103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Ｐ４Ｐ</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125363" y="3873911"/>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784061" y="302609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場合，Ｏ２Ｏと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83865" y="3335935"/>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場合，Ｏ２Ｏと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Ｏ２Ｏ</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Ｐ２Ｐ</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インターネットと実店舗を連携</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させて，売り上げ</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を確保しようと</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する，小売店</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の取り組みを総称して何というか。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31900627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77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オンラインツーオフライン</a:t>
            </a:r>
            <a:endPar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2873467"/>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来店して商品を見た消費者に，在庫にはない色・柄・サイズなどの異なる商品をインターネットで注文してもらうとする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取り組みのこと。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場合，オンラインツーオフラインと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オンラインツーオンライン</a:t>
            </a:r>
            <a:endPar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オフラインツーオンライン</a:t>
            </a:r>
            <a:endPar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600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Ｏ２Ｏ</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のうち，消費者</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のスマートフォンにクーポンや店舗情報などを配信することで来店を促す取り組みを特に何というか。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15887585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オフラインツーオンライン</a:t>
            </a:r>
            <a:endPar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場合，オフラインツーオンラインと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077347"/>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消費者のスマートフォンにクーポンや店舗情報などを配信することで来店を促す</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取り組みのこと。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オンラインツーオフライン</a:t>
            </a:r>
            <a:endPar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オフラインツーオフライン</a:t>
            </a:r>
            <a:endPar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1544"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7542"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37127" y="631657"/>
            <a:ext cx="11354873" cy="110799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Ｏ２Ｏのうち，来店</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して商品を見た消費者</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に，在庫</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にはない色・柄・サイズなどの異なる商品をインターネットで注文してもらうとする取り組みを特に何というか。</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6648136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79</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ゲーミングケーション</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125364" y="4049794"/>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11632" y="3335131"/>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場合，ゲーミフィケーションと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83865" y="3182047"/>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多くの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場合，ゲーミフィケーションと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いう言葉が用いられる。</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ゲーミフィケーション</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ゲームコミュニケーション</a:t>
            </a:r>
            <a:endPar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5615" y="277357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62903"/>
            <a:ext cx="11309102" cy="1477328"/>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スマートフォンを利用する顧客</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に，位置</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情報ゲームやゲームの要素を取り入れたコンテンツを楽しんで</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もらい，その</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なかで実店舗への来店や商品購入を促進する活動を何というか。</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24802475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510847" y="3186582"/>
            <a:ext cx="3040452" cy="3073863"/>
          </a:xfrm>
          <a:prstGeom prst="rect">
            <a:avLst/>
          </a:prstGeom>
          <a:noFill/>
        </p:spPr>
      </p:pic>
      <p:sp>
        <p:nvSpPr>
          <p:cNvPr id="27" name="正方形/長方形 26"/>
          <p:cNvSpPr/>
          <p:nvPr/>
        </p:nvSpPr>
        <p:spPr>
          <a:xfrm>
            <a:off x="206807" y="275215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企業活動の改善や効率化などに役立つ膨大なディジタルデータの集積を何というか。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80</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標本（サンプル）</a:t>
            </a: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9502137" y="4053448"/>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5595781" y="4211809"/>
            <a:ext cx="2259436" cy="2284265"/>
          </a:xfrm>
          <a:prstGeom prst="rect">
            <a:avLst/>
          </a:prstGeom>
          <a:noFill/>
        </p:spPr>
      </p:pic>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4474652" y="3134591"/>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各事業の先行きを</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見通し，取捨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選択して作り上げた事業の組み合わせ</a:t>
            </a:r>
          </a:p>
        </p:txBody>
      </p:sp>
      <p:sp>
        <p:nvSpPr>
          <p:cNvPr id="33" name="テキスト ボックス 32">
            <a:extLst>
              <a:ext uri="{FF2B5EF4-FFF2-40B4-BE49-F238E27FC236}">
                <a16:creationId xmlns:a16="http://schemas.microsoft.com/office/drawing/2014/main" xmlns="" id="{9CD61D95-697B-4898-8266-A79599CDCE07}"/>
              </a:ext>
            </a:extLst>
          </p:cNvPr>
          <p:cNvSpPr txBox="1"/>
          <p:nvPr/>
        </p:nvSpPr>
        <p:spPr>
          <a:xfrm>
            <a:off x="8511087" y="3377580"/>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母集団から抽出</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され，それ</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を代表するような個体群</a:t>
            </a:r>
          </a:p>
        </p:txBody>
      </p:sp>
      <p:sp>
        <p:nvSpPr>
          <p:cNvPr id="34" name="正方形/長方形 33"/>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ポートフォリオ</a:t>
            </a:r>
          </a:p>
        </p:txBody>
      </p:sp>
      <p:sp>
        <p:nvSpPr>
          <p:cNvPr id="35" name="正方形/長方形 34"/>
          <p:cNvSpPr/>
          <p:nvPr/>
        </p:nvSpPr>
        <p:spPr>
          <a:xfrm>
            <a:off x="206807" y="2179728"/>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ビッグデータ</a:t>
            </a:r>
          </a:p>
        </p:txBody>
      </p:sp>
      <p:sp>
        <p:nvSpPr>
          <p:cNvPr id="25" name="正方形/長方形 24"/>
          <p:cNvSpPr/>
          <p:nvPr/>
        </p:nvSpPr>
        <p:spPr>
          <a:xfrm>
            <a:off x="4290883" y="275215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3" y="275215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795560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該当商品を購入していない顧客を含む一般の人々を対象</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に，懸賞</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による景品の提供を知らせる広告を何というか。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販売促進</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81</a:t>
            </a:r>
          </a:p>
        </p:txBody>
      </p:sp>
      <p:sp>
        <p:nvSpPr>
          <p:cNvPr id="19" name="正方形/長方形 18"/>
          <p:cNvSpPr/>
          <p:nvPr/>
        </p:nvSpPr>
        <p:spPr>
          <a:xfrm>
            <a:off x="4283637" y="221394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オープン懸賞広告</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8951501" y="3802416"/>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68380" y="3100588"/>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2873466"/>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商品に関する情報を買い手に伝達</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し，ブランド</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の知名度を</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高めて，売上げの</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増大をはかろうとする広告</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58440" y="2925287"/>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催し物の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開催，物件探し，求人など，さまざま</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な情報を広く社会に伝達するための広告</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8395290"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案内広告</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商品広告</a:t>
            </a:r>
          </a:p>
        </p:txBody>
      </p:sp>
      <p:sp>
        <p:nvSpPr>
          <p:cNvPr id="26" name="正方形/長方形 25"/>
          <p:cNvSpPr/>
          <p:nvPr/>
        </p:nvSpPr>
        <p:spPr>
          <a:xfrm>
            <a:off x="8380800"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7181" y="2732925"/>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73634" y="2732925"/>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607442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生産者や売買業者</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が，顧客</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の満足度を高めるため</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に，販売</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に関連して提供するサービスを総称して何というか。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販売促進</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183919"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サービス販売</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1246280" y="3431742"/>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89335" y="3851705"/>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777215" y="3127068"/>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444732" y="2887280"/>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販売した商品の据え付けや</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調整，使</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用法の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説明，その後</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の点検や修理などを行うサービス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販売サービス</a:t>
            </a:r>
          </a:p>
        </p:txBody>
      </p:sp>
      <p:sp>
        <p:nvSpPr>
          <p:cNvPr id="29" name="正方形/長方形 28"/>
          <p:cNvSpPr/>
          <p:nvPr/>
        </p:nvSpPr>
        <p:spPr>
          <a:xfrm>
            <a:off x="8381543" y="2200114"/>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技術的サービス</a:t>
            </a:r>
          </a:p>
        </p:txBody>
      </p:sp>
      <p:sp>
        <p:nvSpPr>
          <p:cNvPr id="26" name="正方形/長方形 25"/>
          <p:cNvSpPr/>
          <p:nvPr/>
        </p:nvSpPr>
        <p:spPr>
          <a:xfrm>
            <a:off x="8370674" y="2751013"/>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545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83919" y="2745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684202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まだよく知られていない商品に</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ついて，消費者</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に見本やサンプル（試供品）を提供するサービスを何というか。　</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販売促進</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1543" y="2197907"/>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試用サービス</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63171" y="4404558"/>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32550" y="2909187"/>
            <a:ext cx="3307482"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販売した商品を包装し，支払い済みであることを明らかにしたり，持ち帰りの便宜をはかったり，贈答用としての付加価値を高めたりする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サービスのこと。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08214" y="3027353"/>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生産者や売買業者</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が，顧客</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の満足度を高めるため</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に，販売</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に関連して提供するサービス</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販売サービス</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包装サービス</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70436" y="2708453"/>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6436"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87344"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442389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74641"/>
            <a:ext cx="11309102" cy="172354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自然環境、特に生態系の保全に力点をおき、省資源・省エネルギー・公害防止などを目標とする生態学的なマーケティングを特に何というか。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407240" y="2487869"/>
            <a:ext cx="3675021" cy="85354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オーダリー</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マーケティング</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339580" y="4511461"/>
            <a:ext cx="1940066" cy="196138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5348013" y="4350022"/>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399675" y="3341417"/>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4376780" y="3214186"/>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企業が無理なく供給できる水準や環境に悪影響が出ない水準まで、需要を減退させようとするマーケティングのこと。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472103" y="3330452"/>
            <a:ext cx="3429251"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マーケティングの国際化にともない、貿易摩擦の発生を未然に防ぐために提唱された秩序を重視するマーケティングのこと。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309920" y="248787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ディ・マーケティング</a:t>
            </a:r>
          </a:p>
        </p:txBody>
      </p:sp>
      <p:sp>
        <p:nvSpPr>
          <p:cNvPr id="29" name="正方形/長方形 28"/>
          <p:cNvSpPr/>
          <p:nvPr/>
        </p:nvSpPr>
        <p:spPr>
          <a:xfrm>
            <a:off x="212600" y="2466983"/>
            <a:ext cx="3675021" cy="7007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エコロジカル</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マーケティング</a:t>
            </a:r>
          </a:p>
        </p:txBody>
      </p:sp>
      <p:sp>
        <p:nvSpPr>
          <p:cNvPr id="26" name="正方形/長方形 25"/>
          <p:cNvSpPr/>
          <p:nvPr/>
        </p:nvSpPr>
        <p:spPr>
          <a:xfrm>
            <a:off x="8407240" y="3341417"/>
            <a:ext cx="3675021" cy="366424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309920" y="3060299"/>
            <a:ext cx="3675021" cy="39453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12600" y="3167743"/>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557515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75336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プリペイドカードや電子</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マネー，デビットカード，クレジットカードなど，さまざま</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な方法での代金決済を希望する顧客</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に，適切</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に対応するサービスを何というか。該当するものをクリックしなさい。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販売促進</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4290883" y="2183486"/>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決済サービス</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8919981" y="3763897"/>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9415" y="406253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758897" y="3203284"/>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2873466"/>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生産者や売買業者</a:t>
            </a:r>
            <a:r>
              <a:rPr kumimoji="1" lang="ja-JP" altLang="en-US" sz="20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が，顧客</a:t>
            </a:r>
            <a:r>
              <a:rPr kumimoji="1" lang="ja-JP" altLang="en-US" sz="2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の満足度を高めるため</a:t>
            </a:r>
            <a:r>
              <a:rPr kumimoji="1" lang="ja-JP" altLang="en-US" sz="20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に，販売</a:t>
            </a:r>
            <a:r>
              <a:rPr kumimoji="1" lang="ja-JP" altLang="en-US" sz="20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に関連して提供するサービス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04423" y="2846047"/>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販売した商品を顧客の自宅や指定の場所まで届けるサービス</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8428197" y="2183486"/>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配達サービス</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販売サービス</a:t>
            </a:r>
          </a:p>
        </p:txBody>
      </p:sp>
      <p:sp>
        <p:nvSpPr>
          <p:cNvPr id="26" name="正方形/長方形 25"/>
          <p:cNvSpPr/>
          <p:nvPr/>
        </p:nvSpPr>
        <p:spPr>
          <a:xfrm>
            <a:off x="8440577" y="273219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4224" y="273219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86904" y="273219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461614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販売した商品を包装</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し，支払い済み</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であることを明らかに</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したり，持ち帰り</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の便宜を</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はかったり，贈答用</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としての付加価値を高めたりするサービスを何というか。該当するものをクリックしなさい。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販売促進</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包装サービス</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011636" y="4041630"/>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2" y="2942935"/>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さまざまな方法での代金決済を希望する顧客</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に，適切</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に対応するサービス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381374" y="2931625"/>
            <a:ext cx="3429251"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販売した商品の据え付けや</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調整，使</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用法の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説明，その後</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の点検や修理などを行うサービス</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技術的サービス</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決済サービス</a:t>
            </a:r>
          </a:p>
        </p:txBody>
      </p:sp>
      <p:sp>
        <p:nvSpPr>
          <p:cNvPr id="26" name="正方形/長方形 25"/>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422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907371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販売した商品を顧客の自宅や指定の場所まで届けるサービスを何というか。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販売促進</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193562" y="2202971"/>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配達サービス</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8912224" y="4209176"/>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616677" y="3018610"/>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388201" y="2854712"/>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まだよく知られていない商品に</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ついて，消費者</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に見本やサンプル（試供品）を提供するサービス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381374" y="3008272"/>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生産者や売買業者</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が，顧客</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の満足度を高めるため</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に，販売</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に関連して提供するサービス</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販売サービス</a:t>
            </a:r>
          </a:p>
        </p:txBody>
      </p:sp>
      <p:sp>
        <p:nvSpPr>
          <p:cNvPr id="29" name="正方形/長方形 28"/>
          <p:cNvSpPr/>
          <p:nvPr/>
        </p:nvSpPr>
        <p:spPr>
          <a:xfrm>
            <a:off x="8388201" y="2202971"/>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試用サービス</a:t>
            </a:r>
          </a:p>
        </p:txBody>
      </p:sp>
      <p:sp>
        <p:nvSpPr>
          <p:cNvPr id="26" name="正方形/長方形 25"/>
          <p:cNvSpPr/>
          <p:nvPr/>
        </p:nvSpPr>
        <p:spPr>
          <a:xfrm>
            <a:off x="8388200" y="275215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5215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367262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自動車や自転車による来店客がゆっくりと安心して買い物ができるよう配慮するサービスを何というか。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販売促進</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4290883" y="2221939"/>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駐車場・駐輪場の設置</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6" y="3878907"/>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88449" y="4133752"/>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713125" y="3027354"/>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25676" y="2902646"/>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販売した商品の据え付けや</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調整，使</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用法の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説明，その後</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の点検や修理などを行うサービス</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11086" y="3000692"/>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高速道路等で、休憩や食事などをするエリア。</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8381543" y="2221939"/>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サービスエリア</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技術的サービス</a:t>
            </a:r>
          </a:p>
        </p:txBody>
      </p:sp>
      <p:sp>
        <p:nvSpPr>
          <p:cNvPr id="26" name="正方形/長方形 25"/>
          <p:cNvSpPr/>
          <p:nvPr/>
        </p:nvSpPr>
        <p:spPr>
          <a:xfrm>
            <a:off x="8381542" y="279436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36926"/>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3692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740856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販売した商品の据え付けや</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調整，使</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用法の</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説明，その後</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の点検や修理などを行うサービスを総称して何というか。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販売促進</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技術的サービス</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53954" y="4326499"/>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50006" y="2844840"/>
            <a:ext cx="3307482"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販売した商品を包装し，支払い済みであることを明らかにしたり，持ち帰りの便宜をはかったり，贈答用としての付加価値を高めたりする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サービスのこと。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13768" y="3037819"/>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販売した商品の効果的な使用を支援するもの</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アフターサービス</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包装サービス</a:t>
            </a:r>
          </a:p>
        </p:txBody>
      </p:sp>
      <p:sp>
        <p:nvSpPr>
          <p:cNvPr id="26" name="正方形/長方形 25"/>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7103" y="2708453"/>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930488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販売した商品に不都合が生じた場合に</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は，返品</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や取り換えに</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応じたり，無料</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で修理したりすることを約束するサービスを何というか。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販売促進</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89</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製品保証</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955267" y="4017841"/>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88509" y="4118217"/>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19016" y="2846554"/>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販売した商品の据え付けや</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調整，使</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用法の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説明，その後</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の点検や修理などを行うサービス</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536653" y="3072407"/>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欠陥製品の修理・回収のこと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リコール</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技術的サービス</a:t>
            </a:r>
          </a:p>
        </p:txBody>
      </p:sp>
      <p:sp>
        <p:nvSpPr>
          <p:cNvPr id="26" name="正方形/長方形 25"/>
          <p:cNvSpPr/>
          <p:nvPr/>
        </p:nvSpPr>
        <p:spPr>
          <a:xfrm>
            <a:off x="8388203" y="277937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3275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5391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791671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商品が気に入らなかった場合に返品や取り換えに応じるサービス</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と，商品</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や</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店舗，販売員</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などへの苦情を適切に処理するサービスをそれぞれ何というか。該当するものをクリックしなさい。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販売促進</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90</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74885"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苦情への対応</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返品・交換の受諾</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39269" y="3968881"/>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5059" y="43476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96127" y="3335131"/>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26838" y="2845496"/>
            <a:ext cx="3307482" cy="224676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商品の据え付けや</a:t>
            </a:r>
            <a:r>
              <a:rPr kumimoji="1" lang="ja-JP" altLang="en-US" sz="1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調整，点検</a:t>
            </a: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や修理などを行うサービス</a:t>
            </a:r>
            <a:endParaRPr kumimoji="1" lang="en-US" altLang="ja-JP"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顧客からの電話・ＦＡＸ・電子メール・手紙への対応やＷｅｂサイトの管理・運営などを行う部署</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435911" y="3021286"/>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反対</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返品・交換の受諾</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苦情への対応</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技術的サービス</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コールセンター</a:t>
            </a:r>
          </a:p>
        </p:txBody>
      </p:sp>
      <p:sp>
        <p:nvSpPr>
          <p:cNvPr id="26" name="正方形/長方形 25"/>
          <p:cNvSpPr/>
          <p:nvPr/>
        </p:nvSpPr>
        <p:spPr>
          <a:xfrm>
            <a:off x="8371148" y="27600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754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6003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915311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企業と顧客の間のコミュニケーションの拠点と</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して，顧客</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からの電話・ＦＡＸ・電子メール・手紙への対応やＷｅｂサイトの管理・運営などを行う部署を何というか。該当するものをクリックしなさい。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メールマガジン</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916927" y="3968117"/>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8888389" y="4012001"/>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34532" y="2924793"/>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437383" y="2818146"/>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定期的，また</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は必要に</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応じて，企業</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から顧客へ電子メールで配信されるダイレクトメールのこと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375428" y="2897298"/>
            <a:ext cx="3429251" cy="1692771"/>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顧客</a:t>
            </a:r>
            <a:r>
              <a:rPr kumimoji="1" lang="ja-JP" altLang="en-US" sz="1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に，位置</a:t>
            </a: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情報ゲームやゲームの要素を取り入れたコンテンツを楽しんで</a:t>
            </a:r>
            <a:r>
              <a:rPr kumimoji="1" lang="ja-JP" altLang="en-US" sz="1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もらい，その</a:t>
            </a: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なかで実店舗への来店や商品購入を促進する活動</a:t>
            </a:r>
            <a:endParaRPr kumimoji="1" lang="en-US" altLang="ja-JP"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ゲーミフィケーション</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コールセンター</a:t>
            </a:r>
          </a:p>
        </p:txBody>
      </p:sp>
      <p:sp>
        <p:nvSpPr>
          <p:cNvPr id="26" name="正方形/長方形 25"/>
          <p:cNvSpPr/>
          <p:nvPr/>
        </p:nvSpPr>
        <p:spPr>
          <a:xfrm>
            <a:off x="8381543"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4223" y="275215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426517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84002"/>
            <a:ext cx="11309102" cy="113877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3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スマートフォンをレジスター（金銭登録機）の代わりに使ってクレジットカードの顧客に対応</a:t>
            </a:r>
            <a:r>
              <a:rPr kumimoji="1" lang="ja-JP" altLang="en-US" sz="23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したり，顧客</a:t>
            </a:r>
            <a:r>
              <a:rPr kumimoji="1" lang="ja-JP" altLang="en-US" sz="23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がスマートフォンを店頭のＱＲコードにかざすだけで代金の授受ができたりするしくみを総称して何というか。該当するものをクリックしなさい。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ＯＥＭ</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8844981" y="424680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1355" y="3823798"/>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719546" y="3429000"/>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258326" y="2866854"/>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情報通信のシステムを標準化</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し，企業間</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の情報交換をコンピュータ間で直接行おうとするしくみ</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04423" y="2844089"/>
            <a:ext cx="3429251"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相手先ブランドによる生産と</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訳され，その</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３つの頭文字で</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称される，生産者</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同士の製品融通のこと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スマホ決済</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ＥＤＩ（電子データ交換）</a:t>
            </a:r>
          </a:p>
        </p:txBody>
      </p:sp>
      <p:sp>
        <p:nvSpPr>
          <p:cNvPr id="26" name="正方形/長方形 25"/>
          <p:cNvSpPr/>
          <p:nvPr/>
        </p:nvSpPr>
        <p:spPr>
          <a:xfrm>
            <a:off x="8388202"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78541"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50635"/>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504318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商品の購入者に景品を</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はじめ，スタンプ</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やポイントを提供して行う販売を何というか。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プレミアム販売</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249656" y="4093541"/>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25570" y="3966677"/>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2" y="2887247"/>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仕入原価を割るような極端な安売り</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を，広範囲に，しかも</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継続的に行うこと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07109" y="2887247"/>
            <a:ext cx="3429251"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販売員活動や割引政策などを活用</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して，販売</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経路上を生産者から消費者に向けて商品を押し出していくようにする販売促進戦略</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プッシュ戦略</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t>不当廉売</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4224"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86904" y="268186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9834934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492879" y="755923"/>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企業が無理なく供給できる水準や環境に悪影響が出ない</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水準にまで</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、需要を減退させようとするマーケティングを特に何というか。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407240" y="2487869"/>
            <a:ext cx="3675021" cy="84726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オーダリー</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マーケティング</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535886" y="4531543"/>
            <a:ext cx="1992926" cy="2014826"/>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867284" y="4979255"/>
            <a:ext cx="1817531" cy="1837504"/>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27204" y="3335131"/>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06994" y="3335130"/>
            <a:ext cx="3307482"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社会的な貢献や自然環境の保全といった目標を取り入れ、しかも社会のさまざまな団体や機関によって活用されるようになったマーケティングのこと。</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30124" y="3429847"/>
            <a:ext cx="3429251"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マーケティングの国際化にともない、貿易摩擦の発生を未然に防ぐために提唱された秩序を重視するマーケティングのこと。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309920" y="248787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ディ・マーケティング</a:t>
            </a:r>
          </a:p>
        </p:txBody>
      </p:sp>
      <p:sp>
        <p:nvSpPr>
          <p:cNvPr id="29" name="正方形/長方形 28"/>
          <p:cNvSpPr/>
          <p:nvPr/>
        </p:nvSpPr>
        <p:spPr>
          <a:xfrm>
            <a:off x="212600" y="2466982"/>
            <a:ext cx="3675021" cy="8424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ソーシャル</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マーケティング</a:t>
            </a:r>
          </a:p>
        </p:txBody>
      </p:sp>
      <p:sp>
        <p:nvSpPr>
          <p:cNvPr id="26" name="正方形/長方形 25"/>
          <p:cNvSpPr/>
          <p:nvPr/>
        </p:nvSpPr>
        <p:spPr>
          <a:xfrm>
            <a:off x="8407240" y="3309405"/>
            <a:ext cx="3675021" cy="35485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309920" y="3020085"/>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12600" y="3309405"/>
            <a:ext cx="3675021" cy="354859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2371604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共通のポイントサービスを実施するため</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に，数多く</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の企業が提携してできあがるグループを何というか。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ポイントアライアンス</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922873" y="4147747"/>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055417" y="4326192"/>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2" y="2502767"/>
            <a:ext cx="3307482"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消費者相談の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受付，消費者</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教育の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実施，商品</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テストの実施とその結果の公表</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など，具体的</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な消費者保護政策を担当している地方の行政機関</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381374" y="2873465"/>
            <a:ext cx="3429251"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組織全体が単一の小売業者によって経営</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され，各店舗</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は本部の示す統一方針のもとで営業を行うチェーン組織</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コーポレートチェーン</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消費生活センター</a:t>
            </a:r>
          </a:p>
        </p:txBody>
      </p:sp>
      <p:sp>
        <p:nvSpPr>
          <p:cNvPr id="26" name="正方形/長方形 25"/>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4224"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86904" y="27600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324891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「友の会」に代表されるよう</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な，顧客</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の固定化を目的とした組織づくりを何というか。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消費生活センター</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8844981" y="4234102"/>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1355" y="3966677"/>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758897"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2873466"/>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広告に関連する企業が共同で設立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し，公共</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に資する広告を積極的に行っている特定の機関</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385416" y="2822180"/>
            <a:ext cx="3429251"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消費者相談の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受け付け，消費者</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教育の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実施，商品</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テストの実施とその結果の公表</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など，具体的</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な消費者保護政策を担当している地方の行政機関</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消費者の組織化</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ＡＣジャパン</a:t>
            </a:r>
          </a:p>
        </p:txBody>
      </p:sp>
      <p:sp>
        <p:nvSpPr>
          <p:cNvPr id="26" name="正方形/長方形 25"/>
          <p:cNvSpPr/>
          <p:nvPr/>
        </p:nvSpPr>
        <p:spPr>
          <a:xfrm>
            <a:off x="8388203" y="276822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4224" y="2708453"/>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83963" y="274988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855394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客寄せなどの目的で行われる福引・売り出し・実演販売などを総称して何というか。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また，そのうち，消費者</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参加による競技・競演会形式のものを何というか。該当するものをクリックしなさい。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リベート政策</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消費者コンテスト</a:t>
            </a:r>
            <a:endParaRPr kumimoji="1" lang="en-US" altLang="ja-JP"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8968956"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754481" y="3090479"/>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535223" y="2959397"/>
            <a:ext cx="3307482" cy="2000548"/>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一定期間の取引高を基準に</a:t>
            </a:r>
            <a:r>
              <a:rPr kumimoji="1" lang="ja-JP" altLang="en-US" sz="1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して，販売</a:t>
            </a: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奨励金などの名目で取引先に利益の割り戻しを行う政策</a:t>
            </a:r>
            <a:endParaRPr kumimoji="1" lang="en-US" altLang="ja-JP"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消費者コンテストは正解</a:t>
            </a:r>
            <a:endParaRPr kumimoji="1" lang="en-US" altLang="ja-JP"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381374" y="3029055"/>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反対</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消費者コンテスト</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イベント（催し物・催事）</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1" y="2190472"/>
            <a:ext cx="3675021" cy="6976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イベント（催し物・催事）</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消費者コンテスト</a:t>
            </a:r>
            <a:endParaRPr kumimoji="1" lang="en-US" altLang="ja-JP" sz="20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8202"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888166"/>
            <a:ext cx="3675021" cy="365820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395929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68614"/>
            <a:ext cx="11309102" cy="1169551"/>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都心の百貨店など</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で，例えば</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上階の特設会場で魅力的な催事を開催する</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と，その来場客が</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帰りがけに下階のフロアで買い物をしてくれることが期待される</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が，その</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ような効果を何というか。該当するものをクリックしなさい。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シャワー効果</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892595" y="4061922"/>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5459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430571" y="2969556"/>
            <a:ext cx="3307482" cy="2000548"/>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例えば，地階</a:t>
            </a: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の食品売り場で魅力的な催事を開催する</a:t>
            </a:r>
            <a:r>
              <a:rPr kumimoji="1" lang="ja-JP" altLang="en-US" sz="1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と，通勤</a:t>
            </a: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・通学客が</a:t>
            </a:r>
            <a:r>
              <a:rPr kumimoji="1" lang="ja-JP" altLang="en-US" sz="1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立ち寄り，その</a:t>
            </a: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ついでに上階のフロアで買い物をしてくれることが期待される効果</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16483" y="2853378"/>
            <a:ext cx="3429251"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個人や組織体</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が，関係者</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との間に良好な関係を保つ目的で行う種々のコミュニケーション活動</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ＰＲ活動</a:t>
            </a:r>
          </a:p>
        </p:txBody>
      </p:sp>
      <p:sp>
        <p:nvSpPr>
          <p:cNvPr id="29" name="正方形/長方形 28"/>
          <p:cNvSpPr/>
          <p:nvPr/>
        </p:nvSpPr>
        <p:spPr>
          <a:xfrm>
            <a:off x="197372" y="2200114"/>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噴水効果</a:t>
            </a:r>
          </a:p>
        </p:txBody>
      </p:sp>
      <p:sp>
        <p:nvSpPr>
          <p:cNvPr id="26" name="正方形/長方形 25"/>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725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071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489759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14038" y="483947"/>
            <a:ext cx="11119635"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都心のターミナル駅に隣接した百貨店など</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で，例えば，地階</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の食品売り場で魅力的な催事を開催する</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と，通勤</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・通学客が</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立ち寄り，その</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ついでに上階のフロアで買い物をしてくれることが期待される</a:t>
            </a:r>
            <a:r>
              <a:rPr kumimoji="1" lang="ja-JP" altLang="en-US" sz="24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が，その</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ような効果を何というか。該当するものをクリックしなさい。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Ⅸ</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販売促進</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ＳＴＰ</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829248" y="4046409"/>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8983934" y="3853030"/>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51075" y="3127697"/>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459911" y="2833044"/>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セグメンテーション，ターゲティング，ポジショニング</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を総称した略称</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13767" y="2833044"/>
            <a:ext cx="3429251" cy="1384995"/>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例えば上階の特設会場で魅力的な催事を開催する</a:t>
            </a:r>
            <a:r>
              <a:rPr kumimoji="1" lang="ja-JP" altLang="en-US" sz="18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と，その</a:t>
            </a: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来客者が帰りがけに下階のフロアで買い物をしてくれることが期待される効果</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シャワー効果</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噴水効果</a:t>
            </a:r>
          </a:p>
        </p:txBody>
      </p:sp>
      <p:sp>
        <p:nvSpPr>
          <p:cNvPr id="28" name="正方形/長方形 27"/>
          <p:cNvSpPr/>
          <p:nvPr/>
        </p:nvSpPr>
        <p:spPr>
          <a:xfrm>
            <a:off x="429088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4567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hlinkClick r:id="rId5" action="ppaction://hlinksldjump"/>
          </p:cNvPr>
          <p:cNvSpPr txBox="1"/>
          <p:nvPr/>
        </p:nvSpPr>
        <p:spPr>
          <a:xfrm>
            <a:off x="10621868" y="6373374"/>
            <a:ext cx="1280164" cy="400110"/>
          </a:xfrm>
          <a:prstGeom prst="rect">
            <a:avLst/>
          </a:prstGeom>
          <a:solidFill>
            <a:srgbClr val="FF99FF"/>
          </a:solidFill>
        </p:spPr>
        <p:txBody>
          <a:bodyPr wrap="square" rtlCol="0">
            <a:spAutoFit/>
          </a:bodyPr>
          <a:lstStyle/>
          <a:p>
            <a:pPr algn="ctr"/>
            <a:r>
              <a:rPr kumimoji="1" lang="ja-JP" altLang="en-US" sz="2000" dirty="0" smtClean="0"/>
              <a:t>目次へ</a:t>
            </a:r>
            <a:endParaRPr kumimoji="1" lang="ja-JP" altLang="en-US" sz="2000" dirty="0"/>
          </a:p>
        </p:txBody>
      </p:sp>
      <p:sp>
        <p:nvSpPr>
          <p:cNvPr id="26" name="正方形/長方形 25"/>
          <p:cNvSpPr/>
          <p:nvPr/>
        </p:nvSpPr>
        <p:spPr>
          <a:xfrm>
            <a:off x="8381383" y="2780928"/>
            <a:ext cx="3675021" cy="34715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682176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8" grpId="0" animBg="1"/>
      <p:bldP spid="30" grpId="0" animBg="1"/>
      <p:bldP spid="2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591915" y="703293"/>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マーケティングの国際化にともない、貿易摩擦の発生を未然に防ぐために提唱された秩序を重視するマーケティングを特に何というか。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407240" y="2487869"/>
            <a:ext cx="3675021" cy="7337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オーダリー</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マーケティング</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204309" y="4653200"/>
            <a:ext cx="1915821" cy="1936874"/>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2015030" y="4653200"/>
            <a:ext cx="1872591" cy="1893169"/>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724524" y="3264721"/>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287805" y="3221654"/>
            <a:ext cx="3460230"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自然環境、特に生態系の保全に力点をおき、省資源・省エネルギー・公害防止などを目標とする生態学的なマーケティングのこと。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47595" y="3264720"/>
            <a:ext cx="3429251" cy="215443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社会的な貢献や自然環境の保全といった目標を取り入れ、しかも社会のさまざまな団体や機関によって活用されるようになったマーケティングのこと。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309920" y="2487869"/>
            <a:ext cx="3675021" cy="77685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ソーシャル</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マーケティング</a:t>
            </a:r>
          </a:p>
        </p:txBody>
      </p:sp>
      <p:sp>
        <p:nvSpPr>
          <p:cNvPr id="29" name="正方形/長方形 28"/>
          <p:cNvSpPr/>
          <p:nvPr/>
        </p:nvSpPr>
        <p:spPr>
          <a:xfrm>
            <a:off x="212600" y="2466983"/>
            <a:ext cx="3675021" cy="79773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エコロジカル</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マーケティング</a:t>
            </a:r>
          </a:p>
        </p:txBody>
      </p:sp>
      <p:sp>
        <p:nvSpPr>
          <p:cNvPr id="26" name="正方形/長方形 25"/>
          <p:cNvSpPr/>
          <p:nvPr/>
        </p:nvSpPr>
        <p:spPr>
          <a:xfrm>
            <a:off x="8407240" y="3221654"/>
            <a:ext cx="3675021" cy="34554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309920" y="3264720"/>
            <a:ext cx="3675021" cy="341241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12599" y="3264720"/>
            <a:ext cx="3675021" cy="341241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945777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89008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マーケティング活動を方向づける統一的な考え方のことを何というか。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407240" y="248787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トータルマーケティング</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182560" y="4174334"/>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5888334" y="4819036"/>
            <a:ext cx="1708558" cy="1727333"/>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64523" y="3335131"/>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4388287" y="3329133"/>
            <a:ext cx="3307482"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玩具や衣料品、家電製品など、特定の商品分野に品ぞろえを限定し、独自のビジネスモデルで低価格販売を行うディスカウント専門店のこと。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30124" y="3033932"/>
            <a:ext cx="3429251"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マーケティングの各機能（</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4P</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プロダクト、プライス、プレイス、プロモーション</a:t>
            </a: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が全体として最も有効に働くように総合的に考えること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309920" y="248787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カテゴリーキラー</a:t>
            </a:r>
          </a:p>
        </p:txBody>
      </p:sp>
      <p:sp>
        <p:nvSpPr>
          <p:cNvPr id="29" name="正方形/長方形 28"/>
          <p:cNvSpPr/>
          <p:nvPr/>
        </p:nvSpPr>
        <p:spPr>
          <a:xfrm>
            <a:off x="212600" y="2466983"/>
            <a:ext cx="3675021" cy="7082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マーケティング</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コンセプト</a:t>
            </a:r>
          </a:p>
        </p:txBody>
      </p:sp>
      <p:sp>
        <p:nvSpPr>
          <p:cNvPr id="26" name="正方形/長方形 25"/>
          <p:cNvSpPr/>
          <p:nvPr/>
        </p:nvSpPr>
        <p:spPr>
          <a:xfrm>
            <a:off x="8407240" y="306029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309920" y="306029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12600" y="3175245"/>
            <a:ext cx="3675021" cy="368275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534726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89008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マーケティング活動の計画・実施にあたって、生産活動を最優先する考え方と、販売活動を最優先する考え方をそれぞれ何というか。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407240" y="248787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消費者志向と社会志向</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182560" y="4174334"/>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5380510" y="4472139"/>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29884" y="3175245"/>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4420704" y="3251004"/>
            <a:ext cx="3307482"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玩具や衣料品、家電製品など、特定の商品分野に品ぞろえを限定し、独自のビジネスモデルで低価格販売を行うディスカウント専門店のこと。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04423" y="3097116"/>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消費者の利益やニーズを最優先する考え方と、社会の利益を最優先する考え方のこと。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309920" y="248787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カテゴリーキラー</a:t>
            </a:r>
          </a:p>
        </p:txBody>
      </p:sp>
      <p:sp>
        <p:nvSpPr>
          <p:cNvPr id="29" name="正方形/長方形 28"/>
          <p:cNvSpPr/>
          <p:nvPr/>
        </p:nvSpPr>
        <p:spPr>
          <a:xfrm>
            <a:off x="212600" y="246698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生産志向と販売志向</a:t>
            </a:r>
          </a:p>
        </p:txBody>
      </p:sp>
      <p:sp>
        <p:nvSpPr>
          <p:cNvPr id="26" name="正方形/長方形 25"/>
          <p:cNvSpPr/>
          <p:nvPr/>
        </p:nvSpPr>
        <p:spPr>
          <a:xfrm>
            <a:off x="8407239" y="306029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309920" y="306029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12599" y="303941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042352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74641"/>
            <a:ext cx="11309102" cy="172354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マーケティング活動の計画・実施にあたって、消費者の利益やニーズを最優先する考え方と、社会の利益を最優先する考え方をそれぞれ何というか。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407240" y="248787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消費者志向と社会志向</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471326" y="4552582"/>
            <a:ext cx="1972115" cy="1993787"/>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724524" y="3226274"/>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027354"/>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生産活動を最優先する考え方と、販売活動を最優先する考え方のこと。</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389667" y="3149978"/>
            <a:ext cx="3429251"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玩具や衣料品、家電製品など、特定の商品分野に品ぞろえを限定し、独自のビジネスモデルで低価格販売を行うディスカウント専門店。</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309920" y="248787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カテゴリーキラー</a:t>
            </a:r>
          </a:p>
        </p:txBody>
      </p:sp>
      <p:sp>
        <p:nvSpPr>
          <p:cNvPr id="29" name="正方形/長方形 28"/>
          <p:cNvSpPr/>
          <p:nvPr/>
        </p:nvSpPr>
        <p:spPr>
          <a:xfrm>
            <a:off x="212600" y="246698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生産志向と販売志向</a:t>
            </a:r>
          </a:p>
        </p:txBody>
      </p:sp>
      <p:sp>
        <p:nvSpPr>
          <p:cNvPr id="26" name="正方形/長方形 25"/>
          <p:cNvSpPr/>
          <p:nvPr/>
        </p:nvSpPr>
        <p:spPr>
          <a:xfrm>
            <a:off x="8395290" y="3057583"/>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309920" y="303941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14650" y="30273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920184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都市部の人口が減少し、その周辺部（郊外）の人口が増加する現象と、そうした人々の一部が、便利さを求めて再び都心部へ戻ってくる現象をそれぞれ何というか。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7633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スポンジ化現象と</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都心へ回帰する現象</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8785817" y="431844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491743" y="3280580"/>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212598" y="3021229"/>
            <a:ext cx="3642187"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ドーナツ化現象は</a:t>
            </a:r>
            <a:r>
              <a:rPr kumimoji="1" lang="ja-JP" altLang="en-US" sz="2000" b="0" i="0" u="none" strike="noStrike" kern="1200" cap="none" spc="0" normalizeH="0" baseline="0" noProof="0" dirty="0" err="1">
                <a:ln>
                  <a:noFill/>
                </a:ln>
                <a:solidFill>
                  <a:prstClr val="black"/>
                </a:solidFill>
                <a:effectLst/>
                <a:uLnTx/>
                <a:uFillTx/>
                <a:latin typeface="Calibri"/>
                <a:ea typeface="ＭＳ Ｐゴシック" panose="020B0600070205080204" pitchFamily="50" charset="-128"/>
                <a:cs typeface="+mn-cs"/>
              </a:rPr>
              <a:t>〇</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国内企業の生産拠点が海外に移転することにより、 当該国内産業が衰退していく現象。</a:t>
            </a:r>
            <a:endPar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469069" y="2981079"/>
            <a:ext cx="3584630"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急速に空き家が増え、使われない空間がポツポツ穴の空いた隙間となり、密度が下がっていく現象。</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後者は</a:t>
            </a:r>
            <a:r>
              <a:rPr kumimoji="1" lang="ja-JP" altLang="en-US" sz="2000" b="0" i="0" u="none" strike="noStrike" kern="1200" cap="none" spc="0" normalizeH="0" baseline="0" noProof="0" dirty="0" err="1">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〇</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27" name="正方形/長方形 26"/>
          <p:cNvSpPr/>
          <p:nvPr/>
        </p:nvSpPr>
        <p:spPr>
          <a:xfrm>
            <a:off x="4290883" y="2208499"/>
            <a:ext cx="3675021" cy="8742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ドーナツ化現象と</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都心へ回帰する現象</a:t>
            </a:r>
          </a:p>
        </p:txBody>
      </p:sp>
      <p:sp>
        <p:nvSpPr>
          <p:cNvPr id="29" name="正方形/長方形 28"/>
          <p:cNvSpPr/>
          <p:nvPr/>
        </p:nvSpPr>
        <p:spPr>
          <a:xfrm>
            <a:off x="193563" y="2187613"/>
            <a:ext cx="3675021" cy="85492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ドーナツ化現象と</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産業の空洞化</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5290" y="2971800"/>
            <a:ext cx="3675021" cy="357456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77085" y="3082783"/>
            <a:ext cx="3675021" cy="34635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3032617"/>
            <a:ext cx="3675021" cy="350383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074933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74641"/>
            <a:ext cx="11309102" cy="172354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企業が、現在から将来にかけて着実に利益を出し続けるため、各事業の先行きを見通し、取捨選択して作り上げた事業の組み合わせ、またはそれを一覧できるようにしたものを何というか。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407240" y="248787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マネジメント</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182560" y="4174334"/>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27204" y="3335131"/>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058132"/>
            <a:ext cx="3307482" cy="1169551"/>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マーケティング目標を達成するために用いるマーケティング諸手段の適切な組み合わせ</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70722" y="3058132"/>
            <a:ext cx="3429251" cy="144655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ビジネス上における様々な資源や資産・リスクなどを管理し、経営上の効果を最適化しようとする手法のこと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309920" y="248787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ポートフォリオ</a:t>
            </a:r>
          </a:p>
        </p:txBody>
      </p:sp>
      <p:sp>
        <p:nvSpPr>
          <p:cNvPr id="29" name="正方形/長方形 28"/>
          <p:cNvSpPr/>
          <p:nvPr/>
        </p:nvSpPr>
        <p:spPr>
          <a:xfrm>
            <a:off x="212600" y="246698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マーケティングミックス</a:t>
            </a:r>
          </a:p>
        </p:txBody>
      </p:sp>
      <p:sp>
        <p:nvSpPr>
          <p:cNvPr id="26" name="正方形/長方形 25"/>
          <p:cNvSpPr/>
          <p:nvPr/>
        </p:nvSpPr>
        <p:spPr>
          <a:xfrm>
            <a:off x="8407239" y="3053385"/>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309920" y="3020085"/>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212599" y="303941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515019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598443"/>
            <a:ext cx="11309102" cy="172354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顧客のなかから、自社商品を継続して購入してくれる優良顧客を見分け、その顧客を特別に優遇することで売り上げを確保していこうとするマーケティングを何というか。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39</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36090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マーケティングミックス</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517536" y="4524519"/>
            <a:ext cx="2008317" cy="2030386"/>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103082" y="3787428"/>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31253" y="2901039"/>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532872" y="3003019"/>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マーケティング目標を達成するために用いるマーケティング諸手段の適切な組み合わせ</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27513" y="3116792"/>
            <a:ext cx="3429251" cy="246221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社会的な貢献や自然環境の保全といった目標を取り入れ、しかも社会のさまざまな団体や機関によって活用されるようになったマーケティングのこと。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360903"/>
            <a:ext cx="3675021" cy="71697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ソーシャル</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マーケティング</a:t>
            </a:r>
          </a:p>
        </p:txBody>
      </p:sp>
      <p:sp>
        <p:nvSpPr>
          <p:cNvPr id="29" name="正方形/長方形 28"/>
          <p:cNvSpPr/>
          <p:nvPr/>
        </p:nvSpPr>
        <p:spPr>
          <a:xfrm>
            <a:off x="193563" y="2350900"/>
            <a:ext cx="3675021" cy="7658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リレーションシップ</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マーケティング</a:t>
            </a:r>
          </a:p>
        </p:txBody>
      </p:sp>
      <p:sp>
        <p:nvSpPr>
          <p:cNvPr id="26" name="正方形/長方形 25"/>
          <p:cNvSpPr/>
          <p:nvPr/>
        </p:nvSpPr>
        <p:spPr>
          <a:xfrm>
            <a:off x="8395290" y="293333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5913" y="3079340"/>
            <a:ext cx="3675021" cy="36610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3116791"/>
            <a:ext cx="3675021" cy="355800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647538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3971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年間の購入量と取引期間から数値として算出されるもので、ある顧客がある同種商品に対して生涯に費やす購入金額のことを何というか。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40</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ライフタイム　バリュー</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96631"/>
            <a:ext cx="3307482" cy="89255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ある企業や商品やサービスに対しての忠誠心の高い顧客のこと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108125"/>
            <a:ext cx="3429251" cy="1169551"/>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生涯賃金。</a:t>
            </a:r>
            <a:endPar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労働者が、新卒から定年までの期間に取得する総賃金</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ライフタイムウェッジ</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ロイヤルカスタマー</a:t>
            </a:r>
          </a:p>
        </p:txBody>
      </p:sp>
      <p:sp>
        <p:nvSpPr>
          <p:cNvPr id="26" name="正方形/長方形 25"/>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4337"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743986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526601" y="641986"/>
            <a:ext cx="11309102" cy="172354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商品の購入者を消費者ではなく、あくまでも一人の顧客（お客様）としてとらえ、その心の充足をはかろうとするマーケティングを何というか。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382671"/>
            <a:ext cx="3675021" cy="9524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顧客満足実現の</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マーケティング</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514443" y="4742068"/>
            <a:ext cx="1942190" cy="1963533"/>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45168" y="3099916"/>
            <a:ext cx="3307482" cy="215443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顧客のなかから、自社商品を継続して購入してくれる優良顧客を見分け、その顧客を特別に優遇することで売り上げを確保していこうとするマーケティング。</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小売に特化したマーケティング施策のこと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382671"/>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リテールマーケティング</a:t>
            </a:r>
          </a:p>
        </p:txBody>
      </p:sp>
      <p:sp>
        <p:nvSpPr>
          <p:cNvPr id="29" name="正方形/長方形 28"/>
          <p:cNvSpPr/>
          <p:nvPr/>
        </p:nvSpPr>
        <p:spPr>
          <a:xfrm>
            <a:off x="193563" y="2361784"/>
            <a:ext cx="3675021" cy="73813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リレーションシップ</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マーケティング</a:t>
            </a:r>
          </a:p>
        </p:txBody>
      </p:sp>
      <p:sp>
        <p:nvSpPr>
          <p:cNvPr id="26" name="正方形/長方形 25"/>
          <p:cNvSpPr/>
          <p:nvPr/>
        </p:nvSpPr>
        <p:spPr>
          <a:xfrm>
            <a:off x="8381544" y="3290945"/>
            <a:ext cx="3675021" cy="34866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95509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3099916"/>
            <a:ext cx="3675021" cy="367769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33880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自社のマーケティング活動が対象とする、限定された消費者からなる小市場のことを何というか。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056099"/>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セグメンテーション</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8844981" y="3752813"/>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493788" y="3303101"/>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96632"/>
            <a:ext cx="3307482" cy="89255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マーケティングコミュニケーションを統合しようとする考え方のこと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99399" y="2709226"/>
            <a:ext cx="3252627" cy="1169551"/>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ターゲットとなる顧客層を決定するために、顧客を分類する方法のこと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056099"/>
            <a:ext cx="3675021" cy="7633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市場標的</a:t>
            </a:r>
            <a:endParaRPr kumimoji="1" lang="en-US" altLang="ja-JP"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（マーケット　ターゲット）</a:t>
            </a:r>
          </a:p>
        </p:txBody>
      </p:sp>
      <p:sp>
        <p:nvSpPr>
          <p:cNvPr id="29" name="正方形/長方形 28"/>
          <p:cNvSpPr/>
          <p:nvPr/>
        </p:nvSpPr>
        <p:spPr>
          <a:xfrm>
            <a:off x="193563" y="2035212"/>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統合型マーケティング</a:t>
            </a:r>
          </a:p>
        </p:txBody>
      </p:sp>
      <p:sp>
        <p:nvSpPr>
          <p:cNvPr id="26" name="正方形/長方形 25"/>
          <p:cNvSpPr/>
          <p:nvPr/>
        </p:nvSpPr>
        <p:spPr>
          <a:xfrm>
            <a:off x="8388201" y="26076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1" y="2793720"/>
            <a:ext cx="3675021" cy="36472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6076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362478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マーケティング目標を効果的に達成するためのマーケティング活動の最適な組合せを何というか。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ＰＤＣＡサイクル</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812134" y="4175922"/>
            <a:ext cx="2086592" cy="2109522"/>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518413" y="3220797"/>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51347" y="3050408"/>
            <a:ext cx="3307482"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商品の購入者を消費者ではなく、あくまでも一人の顧客としてとらえ、その心の充足をはかろうとするマーケティング。</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504423" y="2827849"/>
            <a:ext cx="3429251" cy="193899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業務プロセスなどを管理・改善する手法の一つで、計画</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(Plan)→</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実行</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(Do)→</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評価</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(Check)→</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改善</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(Act)</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という</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段階の活動を繰り返し行なうことで、継続的にプロセスを改善・最適化していく手法のこと</a:t>
            </a:r>
            <a:r>
              <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499"/>
            <a:ext cx="3675021" cy="81158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マーケティング</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ミックス</a:t>
            </a:r>
          </a:p>
        </p:txBody>
      </p:sp>
      <p:sp>
        <p:nvSpPr>
          <p:cNvPr id="29" name="正方形/長方形 28"/>
          <p:cNvSpPr/>
          <p:nvPr/>
        </p:nvSpPr>
        <p:spPr>
          <a:xfrm>
            <a:off x="193563" y="2187612"/>
            <a:ext cx="3675021" cy="83247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顧客満足実現の</a:t>
            </a:r>
            <a:endPar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マーケティング</a:t>
            </a:r>
          </a:p>
        </p:txBody>
      </p:sp>
      <p:sp>
        <p:nvSpPr>
          <p:cNvPr id="26" name="正方形/長方形 25"/>
          <p:cNvSpPr/>
          <p:nvPr/>
        </p:nvSpPr>
        <p:spPr>
          <a:xfrm>
            <a:off x="838820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8928" y="3020086"/>
            <a:ext cx="3675021" cy="37072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3018609"/>
            <a:ext cx="3675021" cy="377407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891831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ＰＤＣＡサイクル</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027355"/>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消費者による商品の心理的な受容過程を「注意→興味→欲求→行動→満足」という形で一般化し、表現した理論。</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2923459"/>
            <a:ext cx="3429251"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製品が市場に導入されてから生産が打ち切られて姿を消すまでの過程を、時間の経過と売上高や利益の増減との関係でとらえたもの。</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製品のＰＬＣ</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ＡＩＤＡＳ理論</a:t>
            </a:r>
          </a:p>
        </p:txBody>
      </p:sp>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経営管理の過程を示す「計画（</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Plan</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）－実施（</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Do</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）－評価（</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Check</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）－改善（</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Act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）」という循環を何というか。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正方形/長方形 30"/>
          <p:cNvSpPr/>
          <p:nvPr/>
        </p:nvSpPr>
        <p:spPr>
          <a:xfrm>
            <a:off x="8381544" y="2772542"/>
            <a:ext cx="3675021" cy="338112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2" name="正方形/長方形 31"/>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3" name="正方形/長方形 32"/>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hlinkClick r:id="rId5" action="ppaction://hlinksldjump"/>
          </p:cNvPr>
          <p:cNvSpPr txBox="1"/>
          <p:nvPr/>
        </p:nvSpPr>
        <p:spPr>
          <a:xfrm>
            <a:off x="10621868" y="6373374"/>
            <a:ext cx="1280164" cy="400110"/>
          </a:xfrm>
          <a:prstGeom prst="rect">
            <a:avLst/>
          </a:prstGeom>
          <a:solidFill>
            <a:srgbClr val="FF99FF"/>
          </a:solidFill>
        </p:spPr>
        <p:txBody>
          <a:bodyPr wrap="square" rtlCol="0">
            <a:spAutoFit/>
          </a:bodyPr>
          <a:lstStyle/>
          <a:p>
            <a:pPr algn="ctr"/>
            <a:r>
              <a:rPr kumimoji="1" lang="ja-JP" altLang="en-US" sz="2000" dirty="0" smtClean="0"/>
              <a:t>目次へ</a:t>
            </a:r>
            <a:endParaRPr kumimoji="1" lang="ja-JP" altLang="en-US" sz="2000" dirty="0"/>
          </a:p>
        </p:txBody>
      </p:sp>
    </p:spTree>
    <p:extLst>
      <p:ext uri="{BB962C8B-B14F-4D97-AF65-F5344CB8AC3E}">
        <p14:creationId xmlns:p14="http://schemas.microsoft.com/office/powerpoint/2010/main" val="40117341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8" restart="whenNotActive" fill="hold" evtFilter="cancelBubble" nodeType="interactiveSeq">
                <p:stCondLst>
                  <p:cond evt="onClick" delay="0">
                    <p:tgtEl>
                      <p:spTgt spid="32"/>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32"/>
                                        </p:tgtEl>
                                      </p:cBhvr>
                                    </p:animEffect>
                                    <p:set>
                                      <p:cBhvr>
                                        <p:cTn id="1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4" restart="whenNotActive" fill="hold" evtFilter="cancelBubble" nodeType="interactiveSeq">
                <p:stCondLst>
                  <p:cond evt="onClick" delay="0">
                    <p:tgtEl>
                      <p:spTgt spid="33"/>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3"/>
                                        </p:tgtEl>
                                      </p:cBhvr>
                                    </p:animEffect>
                                    <p:set>
                                      <p:cBhvr>
                                        <p:cTn id="1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31" grpId="0" animBg="1"/>
      <p:bldP spid="32" grpId="0" animBg="1"/>
      <p:bldP spid="3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超過需要</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174485"/>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2873466"/>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値上げや販売終了といった消費者にとって好ましくない事態の発生を理由に、その事態になる直前に商品の需要が増加する現象。</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潜在需要</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駆け込み需要</a:t>
            </a: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71596" y="3263178"/>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消費者があまり欲求を感じていない、購買力が不足している、情報が足りないなどの理由で、市場に現れていない需要を何というか。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4" name="テキスト ボックス 13">
            <a:extLst>
              <a:ext uri="{FF2B5EF4-FFF2-40B4-BE49-F238E27FC236}">
                <a16:creationId xmlns:a16="http://schemas.microsoft.com/office/drawing/2014/main" xmlns="" id="{9CD61D95-697B-4898-8266-A79599CDCE07}"/>
              </a:ext>
            </a:extLst>
          </p:cNvPr>
          <p:cNvSpPr txBox="1"/>
          <p:nvPr/>
        </p:nvSpPr>
        <p:spPr>
          <a:xfrm>
            <a:off x="8511087" y="3385123"/>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需要が供給を上回っている状態。また、その超過分。 </a:t>
            </a:r>
          </a:p>
        </p:txBody>
      </p:sp>
      <p:sp>
        <p:nvSpPr>
          <p:cNvPr id="15" name="正方形/長方形 14"/>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2" name="正方形/長方形 21"/>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640209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bldLst>
      <p:bldP spid="15" grpId="0" animBg="1"/>
      <p:bldP spid="16" grpId="0" animBg="1"/>
      <p:bldP spid="2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市場占有率</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2873467"/>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在庫商品を１年間に何回売りつくすかという考え方で計算され、年間標準在庫高の算出に用いられる数値。</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製造原価または仕入原価に対する利幅の割合。</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値入率</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商品回転率</a:t>
            </a: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業界全体の売上高のなかで自社製品の売上高がどれくらいの割合を占めているかということを示す指標を何というか。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4" name="正方形/長方形 13"/>
          <p:cNvSpPr/>
          <p:nvPr/>
        </p:nvSpPr>
        <p:spPr>
          <a:xfrm>
            <a:off x="8381544" y="2772543"/>
            <a:ext cx="3675021" cy="347503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テキスト ボックス 17">
            <a:hlinkClick r:id="rId5" action="ppaction://hlinksldjump"/>
          </p:cNvPr>
          <p:cNvSpPr txBox="1"/>
          <p:nvPr/>
        </p:nvSpPr>
        <p:spPr>
          <a:xfrm>
            <a:off x="10621868" y="6373374"/>
            <a:ext cx="1280164" cy="400110"/>
          </a:xfrm>
          <a:prstGeom prst="rect">
            <a:avLst/>
          </a:prstGeom>
          <a:solidFill>
            <a:srgbClr val="FF99FF"/>
          </a:solidFill>
        </p:spPr>
        <p:txBody>
          <a:bodyPr wrap="square" rtlCol="0">
            <a:spAutoFit/>
          </a:bodyPr>
          <a:lstStyle/>
          <a:p>
            <a:pPr algn="ctr"/>
            <a:r>
              <a:rPr kumimoji="1" lang="ja-JP" altLang="en-US" sz="2000" dirty="0" smtClean="0"/>
              <a:t>目次へ</a:t>
            </a:r>
            <a:endParaRPr kumimoji="1" lang="ja-JP" altLang="en-US" sz="2000" dirty="0"/>
          </a:p>
        </p:txBody>
      </p:sp>
    </p:spTree>
    <p:extLst>
      <p:ext uri="{BB962C8B-B14F-4D97-AF65-F5344CB8AC3E}">
        <p14:creationId xmlns:p14="http://schemas.microsoft.com/office/powerpoint/2010/main" val="27790352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正式調査</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95995" y="4218040"/>
            <a:ext cx="2259436" cy="2284265"/>
          </a:xfrm>
          <a:prstGeom prst="rect">
            <a:avLst/>
          </a:prstGeom>
          <a:noFill/>
        </p:spPr>
      </p:pic>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2769570"/>
            <a:ext cx="3429251"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本格的な調査活助に先立ち、その方法や見通しの適否を確認し、調査仮説を絞り込むため、少量の標本を対象に実施される調査。</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略式調査</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調査仮説</a:t>
            </a: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218931"/>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調査の見通しを整理したものを何というか。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a:extLst>
              <a:ext uri="{FF2B5EF4-FFF2-40B4-BE49-F238E27FC236}">
                <a16:creationId xmlns:a16="http://schemas.microsoft.com/office/drawing/2014/main" xmlns="" id="{9CD61D95-697B-4898-8266-A79599CDCE07}"/>
              </a:ext>
            </a:extLst>
          </p:cNvPr>
          <p:cNvSpPr txBox="1"/>
          <p:nvPr/>
        </p:nvSpPr>
        <p:spPr>
          <a:xfrm>
            <a:off x="8511087" y="2769570"/>
            <a:ext cx="3429251"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実際に調査対象に接して資料を収集し、それを集計・分析・解釈する。そして、その結果を報告し、追跡を行うという一連の活動。</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2" name="正方形/長方形 31"/>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3" name="正方形/長方形 32"/>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4" name="正方形/長方形 33"/>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956703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8" restart="whenNotActive" fill="hold" evtFilter="cancelBubble" nodeType="interactiveSeq">
                <p:stCondLst>
                  <p:cond evt="onClick" delay="0">
                    <p:tgtEl>
                      <p:spTgt spid="33"/>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33"/>
                                        </p:tgtEl>
                                      </p:cBhvr>
                                    </p:animEffect>
                                    <p:set>
                                      <p:cBhvr>
                                        <p:cTn id="1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4" restart="whenNotActive" fill="hold" evtFilter="cancelBubble" nodeType="interactiveSeq">
                <p:stCondLst>
                  <p:cond evt="onClick" delay="0">
                    <p:tgtEl>
                      <p:spTgt spid="34"/>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32" grpId="0" animBg="1"/>
      <p:bldP spid="33"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出生率が低下して子どもの数が減少し、</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65</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歳以上の高齢者の割合がますます増加していく社会を何というか。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情報化社会</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196013" y="3835899"/>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31253" y="2770407"/>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388203" y="2795597"/>
            <a:ext cx="367502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1990</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年代のインターネットや携帯電話の普及、情報技術の高度化に伴い一般的に用いられるようになった社会概念のこと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322986" y="3231235"/>
            <a:ext cx="3642917"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社会において出生数よりも死亡数の方が多く、継続して人口が減少していくこと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人口減少社会</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少子高齢化社会</a:t>
            </a:r>
            <a:endPar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6" name="正方形/長方形 25"/>
          <p:cNvSpPr/>
          <p:nvPr/>
        </p:nvSpPr>
        <p:spPr>
          <a:xfrm>
            <a:off x="8388203"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7040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1" y="274621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344868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マーケットシェア</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95995" y="4218040"/>
            <a:ext cx="2259436" cy="2284265"/>
          </a:xfrm>
          <a:prstGeom prst="rect">
            <a:avLst/>
          </a:prstGeom>
          <a:noFill/>
        </p:spPr>
      </p:pic>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2769570"/>
            <a:ext cx="3429251"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本格的な調査活助に先立ち、その方法や見通しの適否を確認し、調査仮説を絞り込むため、少量の標本を対象に実施される調査。</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事前調査</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状況分析</a:t>
            </a: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218931"/>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3"/>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1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具体的な調査活動に先立ち、企業内外の既存資料を収集・分析し、問題点の周辺を整理して、調査仮説を設定しようとする活動を何というか。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1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1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a:extLst>
              <a:ext uri="{FF2B5EF4-FFF2-40B4-BE49-F238E27FC236}">
                <a16:creationId xmlns:a16="http://schemas.microsoft.com/office/drawing/2014/main" xmlns="" id="{9CD61D95-697B-4898-8266-A79599CDCE07}"/>
              </a:ext>
            </a:extLst>
          </p:cNvPr>
          <p:cNvSpPr txBox="1"/>
          <p:nvPr/>
        </p:nvSpPr>
        <p:spPr>
          <a:xfrm>
            <a:off x="8511087" y="2769570"/>
            <a:ext cx="3429251"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消費者があまり欲求を感じていない、購買力が不足している、情報が足りないなどの理由で、市場に現れていない需要。</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460771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実態調査</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174485"/>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027354"/>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さまざまな外部資料を検討し、現在の市場における自社の位置づけや顧客のニーズ・特性などを確認する活動。</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販売分析</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市場分析</a:t>
            </a: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71596" y="3263178"/>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62408"/>
            <a:ext cx="11309102" cy="1246495"/>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700" b="1" i="0" u="none" strike="noStrike" kern="1200" cap="none" spc="-30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売上高の記録を分析して販売の動向を見極めることで、将来の売上高を予測したり、自社の販売活動における問題点を明らかにしたりする活動を何というか。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700" b="1" i="0" u="none" strike="noStrike" kern="1200" cap="none" spc="-30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700" b="1" i="0" u="none" strike="noStrike" kern="1200" cap="none" spc="-30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a:extLst>
              <a:ext uri="{FF2B5EF4-FFF2-40B4-BE49-F238E27FC236}">
                <a16:creationId xmlns:a16="http://schemas.microsoft.com/office/drawing/2014/main" xmlns="" id="{9CD61D95-697B-4898-8266-A79599CDCE07}"/>
              </a:ext>
            </a:extLst>
          </p:cNvPr>
          <p:cNvSpPr txBox="1"/>
          <p:nvPr/>
        </p:nvSpPr>
        <p:spPr>
          <a:xfrm>
            <a:off x="8511087"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市場の状況をつぶさにつかむため、実際の標本に対して行われる調査活動。</a:t>
            </a: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273617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市場分析</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2873466"/>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売上高の記録を分析して販売の動向を見極めることで、将来の売上高を予測したり、自社の販売活動における問題点を明らかにしたりする活動。</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077347"/>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業界全体の売上高のなかで自社製品の売上高がどれくらいの割合を占めているかということを示す指標。</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市場占拠率</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販売分析</a:t>
            </a: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さまざまな外部資料を検討し、現在の市場における自社の位置づけや顧客のニーズ・特性などを確認する活動を何というか。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2"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193562"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981138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状況分析</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174485"/>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2873466"/>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実際に調査対象に接して資料を収集し、それを集計・分析・解釈する。そして、その結果を報告し、追跡を行うという一連の活動。</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予備調査</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本調査</a:t>
            </a: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71596" y="3263178"/>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1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本格的な調査活動に先立ち、その方法や見通しの適否を確認し、調査仮説を絞り込むため、少量の標本を対象に実施される調査を何というか。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1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1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a:extLst>
              <a:ext uri="{FF2B5EF4-FFF2-40B4-BE49-F238E27FC236}">
                <a16:creationId xmlns:a16="http://schemas.microsoft.com/office/drawing/2014/main" xmlns="" id="{9CD61D95-697B-4898-8266-A79599CDCE07}"/>
              </a:ext>
            </a:extLst>
          </p:cNvPr>
          <p:cNvSpPr txBox="1"/>
          <p:nvPr/>
        </p:nvSpPr>
        <p:spPr>
          <a:xfrm>
            <a:off x="8511087" y="2923458"/>
            <a:ext cx="3429251"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具体的な調査活動に先立ち、企業内外の既存資料を収集・分析し、問題点の周辺を整理して、調査仮説を設定しようとする活動。</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26581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標本（サンプル）</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174485"/>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販売経路を形成する企業群のなかで主導権をにぎる企業。</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消費者モニター</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チャネルリーダー</a:t>
            </a: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71596" y="3263178"/>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一定の期間，商品や経営活動などに対して意見を述べるよう、企業から依頼されている消費者のことを何というか。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a:extLst>
              <a:ext uri="{FF2B5EF4-FFF2-40B4-BE49-F238E27FC236}">
                <a16:creationId xmlns:a16="http://schemas.microsoft.com/office/drawing/2014/main" xmlns="" id="{9CD61D95-697B-4898-8266-A79599CDCE07}"/>
              </a:ext>
            </a:extLst>
          </p:cNvPr>
          <p:cNvSpPr txBox="1"/>
          <p:nvPr/>
        </p:nvSpPr>
        <p:spPr>
          <a:xfrm>
            <a:off x="8511087" y="3385123"/>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母集団から抽出され、それを代表するような個体群。</a:t>
            </a: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607965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状況分析</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95995" y="4218040"/>
            <a:ext cx="2259436" cy="2284265"/>
          </a:xfrm>
          <a:prstGeom prst="rect">
            <a:avLst/>
          </a:prstGeom>
          <a:noFill/>
        </p:spPr>
      </p:pic>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2769570"/>
            <a:ext cx="3429251"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本格的な調査活助に先立ち、その方法や見通しの適否を確認し、調査仮説を絞り込むため、少量の標本を対象に実施される調査。</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略式調査</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本調査</a:t>
            </a: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218931"/>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3"/>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1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実際に調査対象に接して資料を収集し、それを集計・分析・解釈する。そして、その結果を報告し、追跡を行うという一連の活動を何というか。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1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1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a:extLst>
              <a:ext uri="{FF2B5EF4-FFF2-40B4-BE49-F238E27FC236}">
                <a16:creationId xmlns:a16="http://schemas.microsoft.com/office/drawing/2014/main" xmlns="" id="{9CD61D95-697B-4898-8266-A79599CDCE07}"/>
              </a:ext>
            </a:extLst>
          </p:cNvPr>
          <p:cNvSpPr txBox="1"/>
          <p:nvPr/>
        </p:nvSpPr>
        <p:spPr>
          <a:xfrm>
            <a:off x="8511087" y="2769570"/>
            <a:ext cx="3429251"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具体的な調査活動に先立ち、企業内外の既存資料を収集・分析し、問題点の周辺を整理して、調査仮説を設定しようとする活動。</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649952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単純集計</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027355"/>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消費者や専門家、その他の一般の人に対し、期間や頻度を定めて、 ある事柄についての意見を調査すること。</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収集した資料を各項目ごとに分類・整理する作業で、複数の項目を関連づけて行うもの。</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クロス集計</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モニター調査</a:t>
            </a: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収集した資料を各項目ごとに分類・整理する作業で、各項目ごとに行うものを何というか。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580674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資料の解釈</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95995" y="4218040"/>
            <a:ext cx="2259436" cy="2284265"/>
          </a:xfrm>
          <a:prstGeom prst="rect">
            <a:avLst/>
          </a:prstGeom>
          <a:noFill/>
        </p:spPr>
      </p:pic>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385122"/>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収集した資料を各項目ごとに分類・整理する作業。</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資料の集計</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資料の分析</a:t>
            </a: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218931"/>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3"/>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1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集計の後、割合が算出されたり、グラフ化されたり、さらには関連づけがなされたりした資料について、その意味を読み取る作業を何というか。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1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1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a:extLst>
              <a:ext uri="{FF2B5EF4-FFF2-40B4-BE49-F238E27FC236}">
                <a16:creationId xmlns:a16="http://schemas.microsoft.com/office/drawing/2014/main" xmlns="" id="{9CD61D95-697B-4898-8266-A79599CDCE07}"/>
              </a:ext>
            </a:extLst>
          </p:cNvPr>
          <p:cNvSpPr txBox="1"/>
          <p:nvPr/>
        </p:nvSpPr>
        <p:spPr>
          <a:xfrm>
            <a:off x="8511087" y="3231234"/>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分析された資料に一定の考え方を当てはめて、方向性を導き出すこと。</a:t>
            </a: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2536503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資料の解釈</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2873466"/>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集計の後、割合が算出されたり、グラフ化されたり、さらには関連づけがなされたりした資料について、その意味を読み取る作業。</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385123"/>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収集した資料を各項目ごとに分類・整理する作業。</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資料の集計</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資料の分析</a:t>
            </a: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分析された資料に一定の考え方を当てはめて、方向性を導き出すことを何というか。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77981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事前調査</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597416" y="3965006"/>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2873466"/>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具体的な調査活動に先立ち、企業内外の既存資料を収集・分析し、問題点の周辺を整理して、調査仮説を設定しようとする活動。</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調査結果の追跡</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状況分析</a:t>
            </a: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71596" y="3263178"/>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調査結果による業務の改善状況を見守り、その妥当性や再調査の必要性を検討して、次回以降の調査にそなえる活動を何というか。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a:extLst>
              <a:ext uri="{FF2B5EF4-FFF2-40B4-BE49-F238E27FC236}">
                <a16:creationId xmlns:a16="http://schemas.microsoft.com/office/drawing/2014/main" xmlns="" id="{9CD61D95-697B-4898-8266-A79599CDCE07}"/>
              </a:ext>
            </a:extLst>
          </p:cNvPr>
          <p:cNvSpPr txBox="1"/>
          <p:nvPr/>
        </p:nvSpPr>
        <p:spPr>
          <a:xfrm>
            <a:off x="8511087" y="2769570"/>
            <a:ext cx="3429251"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本格的な調査活助に先立ち、その方法や見通しの適否を確認し、調査仮説を絞り込むため、少量の標本を対象に実施される調査。</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3" name="正方形/長方形 32"/>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4" name="正方形/長方形 33"/>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2" name="テキスト ボックス 21">
            <a:hlinkClick r:id="rId5" action="ppaction://hlinksldjump"/>
          </p:cNvPr>
          <p:cNvSpPr txBox="1"/>
          <p:nvPr/>
        </p:nvSpPr>
        <p:spPr>
          <a:xfrm>
            <a:off x="10621868" y="6373374"/>
            <a:ext cx="1280164" cy="400110"/>
          </a:xfrm>
          <a:prstGeom prst="rect">
            <a:avLst/>
          </a:prstGeom>
          <a:solidFill>
            <a:srgbClr val="FF99FF"/>
          </a:solidFill>
        </p:spPr>
        <p:txBody>
          <a:bodyPr wrap="square" rtlCol="0">
            <a:spAutoFit/>
          </a:bodyPr>
          <a:lstStyle/>
          <a:p>
            <a:pPr algn="ctr"/>
            <a:r>
              <a:rPr kumimoji="1" lang="ja-JP" altLang="en-US" sz="2000" dirty="0" smtClean="0"/>
              <a:t>目次へ</a:t>
            </a:r>
            <a:endParaRPr kumimoji="1" lang="ja-JP" altLang="en-US" sz="2000" dirty="0"/>
          </a:p>
        </p:txBody>
      </p:sp>
      <p:sp>
        <p:nvSpPr>
          <p:cNvPr id="32" name="正方形/長方形 31"/>
          <p:cNvSpPr/>
          <p:nvPr/>
        </p:nvSpPr>
        <p:spPr>
          <a:xfrm>
            <a:off x="8381544" y="2772543"/>
            <a:ext cx="3675021" cy="351951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641110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2"/>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8" restart="whenNotActive" fill="hold" evtFilter="cancelBubble" nodeType="interactiveSeq">
                <p:stCondLst>
                  <p:cond evt="onClick" delay="0">
                    <p:tgtEl>
                      <p:spTgt spid="33"/>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33"/>
                                        </p:tgtEl>
                                      </p:cBhvr>
                                    </p:animEffect>
                                    <p:set>
                                      <p:cBhvr>
                                        <p:cTn id="1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14" restart="whenNotActive" fill="hold" evtFilter="cancelBubble" nodeType="interactiveSeq">
                <p:stCondLst>
                  <p:cond evt="onClick" delay="0">
                    <p:tgtEl>
                      <p:spTgt spid="34"/>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4"/>
                                        </p:tgtEl>
                                      </p:cBhvr>
                                    </p:animEffect>
                                    <p:set>
                                      <p:cBhvr>
                                        <p:cTn id="19"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33" grpId="0" animBg="1"/>
      <p:bldP spid="34"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夫婦とその未婚の子どもからなる家族と、一人暮らしの世帯をそれぞれ何というか。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核家族と単身世帯</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146221" y="41164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255564" y="2816340"/>
            <a:ext cx="3613020"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親戚や子供の配偶者とその子供（おじ・おばやいとこ等）と同居</a:t>
            </a: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していること。</a:t>
            </a:r>
            <a:endParaRPr kumimoji="1" lang="en-US" altLang="ja-JP"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後者は〇。</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300481" y="2797601"/>
            <a:ext cx="367502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前者は</a:t>
            </a:r>
            <a:r>
              <a:rPr kumimoji="1" lang="ja-JP" altLang="en-US" sz="2000" b="0" i="0" u="none" strike="noStrike" kern="1200" cap="none" spc="0" normalizeH="0" baseline="0" noProof="0" dirty="0" err="1">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〇</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後者は、世帯構造の分類の一つで、世帯主を中心とした直系三世代以上の世帯のこと。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核家族と三世代世帯</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複合家族と単身世帯</a:t>
            </a:r>
          </a:p>
        </p:txBody>
      </p:sp>
      <p:sp>
        <p:nvSpPr>
          <p:cNvPr id="26" name="正方形/長方形 25"/>
          <p:cNvSpPr/>
          <p:nvPr/>
        </p:nvSpPr>
        <p:spPr>
          <a:xfrm>
            <a:off x="8396531"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3" y="274853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48539"/>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232680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正式調査</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95995" y="4218040"/>
            <a:ext cx="2259436" cy="2284265"/>
          </a:xfrm>
          <a:prstGeom prst="rect">
            <a:avLst/>
          </a:prstGeom>
          <a:noFill/>
        </p:spPr>
      </p:pic>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2769570"/>
            <a:ext cx="3429251"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本格的な調査活助に先立ち、その方法や見通しの適否を確認し、調査仮説を絞り込むため、少量の標本を対象に実施される調査。</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略式調査</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実態調査</a:t>
            </a: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218931"/>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3"/>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市場の状況をつぶさにつかむため、実際の標本に対して行われる調査活動を何というか。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a:extLst>
              <a:ext uri="{FF2B5EF4-FFF2-40B4-BE49-F238E27FC236}">
                <a16:creationId xmlns:a16="http://schemas.microsoft.com/office/drawing/2014/main" xmlns="" id="{9CD61D95-697B-4898-8266-A79599CDCE07}"/>
              </a:ext>
            </a:extLst>
          </p:cNvPr>
          <p:cNvSpPr txBox="1"/>
          <p:nvPr/>
        </p:nvSpPr>
        <p:spPr>
          <a:xfrm>
            <a:off x="8511087" y="2769570"/>
            <a:ext cx="3429251"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実際に調査対象に接して資料を収集し、それを集計・分析・解釈する。そして、その結果を報告し、追跡を行うという一連の活動。</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124551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母集団</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母集団から抽出され、それを代表するような個体群。</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同質的な集団のなかにあって、特定の問題についてクチコミの中心になるような人。</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オピニオンリーダー</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標本</a:t>
            </a: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設定された調査対象集団の全体で、標本抽出作業を行う前のものを何というか。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60620205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オピニオンリーダー</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95995" y="4218040"/>
            <a:ext cx="2259436" cy="2284265"/>
          </a:xfrm>
          <a:prstGeom prst="rect">
            <a:avLst/>
          </a:prstGeom>
          <a:noFill/>
        </p:spPr>
      </p:pic>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385122"/>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販売経路を形成する企業群のなかで主導権をにぎる企業。</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チャネルリーダー</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標本（サンプル）</a:t>
            </a: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218931"/>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母集団から抽出され、それを代表するような個体群を何というか。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a:extLst>
              <a:ext uri="{FF2B5EF4-FFF2-40B4-BE49-F238E27FC236}">
                <a16:creationId xmlns:a16="http://schemas.microsoft.com/office/drawing/2014/main" xmlns="" id="{9CD61D95-697B-4898-8266-A79599CDCE07}"/>
              </a:ext>
            </a:extLst>
          </p:cNvPr>
          <p:cNvSpPr txBox="1"/>
          <p:nvPr/>
        </p:nvSpPr>
        <p:spPr>
          <a:xfrm>
            <a:off x="8511087" y="3231234"/>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同質的な集団のなかにあって、特定の問題についてクチコミの中心になるような人。</a:t>
            </a: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940240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全数調査</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2873466"/>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本格的な調査活助に先立ち、その方法や見通しの適否を確認し、調査仮説を絞り込むため、少量の標本を対象に実施される調査。</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385122"/>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母集団から抽出された一部の個体群に対して行われる調査。</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標本調査</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略式調査</a:t>
            </a: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母集団全体に対して行われる調査を何というか。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491322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多段階抽出法</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174485"/>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乱数表やカードなどを用いて、標本をまったく任意に抽出する方法。</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有意抽出法</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単純任意抽出法</a:t>
            </a: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71596" y="3263178"/>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一定の配慮にもとづいて、便宜的に手近なものを標本として採用する方法を何というか。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a:extLst>
              <a:ext uri="{FF2B5EF4-FFF2-40B4-BE49-F238E27FC236}">
                <a16:creationId xmlns:a16="http://schemas.microsoft.com/office/drawing/2014/main" xmlns="" id="{9CD61D95-697B-4898-8266-A79599CDCE07}"/>
              </a:ext>
            </a:extLst>
          </p:cNvPr>
          <p:cNvSpPr txBox="1"/>
          <p:nvPr/>
        </p:nvSpPr>
        <p:spPr>
          <a:xfrm>
            <a:off x="8511087" y="3077346"/>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主に母集団が大きい場合に、いくつかの抽出法を組み合わせて用いて標本を抽出する方法。</a:t>
            </a: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638720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19</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e-research</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174485"/>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一定の配慮にもとづいて、便宜的に手近なものを標本として採用する方法</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無作為抽出法</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有意抽出法</a:t>
            </a: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71596" y="3263178"/>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抽出された標本に出る偏りが少なく、統計学的にも正しい抽出方法を総称して何というか。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a:extLst>
              <a:ext uri="{FF2B5EF4-FFF2-40B4-BE49-F238E27FC236}">
                <a16:creationId xmlns:a16="http://schemas.microsoft.com/office/drawing/2014/main" xmlns="" id="{9CD61D95-697B-4898-8266-A79599CDCE07}"/>
              </a:ext>
            </a:extLst>
          </p:cNvPr>
          <p:cNvSpPr txBox="1"/>
          <p:nvPr/>
        </p:nvSpPr>
        <p:spPr>
          <a:xfrm>
            <a:off x="8511087" y="3077346"/>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インターネットの</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Web</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サイトで質問票を公開し、調査対象者の書き込みを待って回答を得る方法。</a:t>
            </a: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818998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棚卸表</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174485"/>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転記の正確性をチェックするために作成される、総勘定元帳を集計した一覧表。</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乱数表</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試算表</a:t>
            </a: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71596" y="3263178"/>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０から９までの</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l0</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種類の数字を、表中のどこにおいてもそれぞれ同じ確率で現れるよう不規則に配列した数表を何というか。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a:extLst>
              <a:ext uri="{FF2B5EF4-FFF2-40B4-BE49-F238E27FC236}">
                <a16:creationId xmlns:a16="http://schemas.microsoft.com/office/drawing/2014/main" xmlns="" id="{9CD61D95-697B-4898-8266-A79599CDCE07}"/>
              </a:ext>
            </a:extLst>
          </p:cNvPr>
          <p:cNvSpPr txBox="1"/>
          <p:nvPr/>
        </p:nvSpPr>
        <p:spPr>
          <a:xfrm>
            <a:off x="8511087" y="3077347"/>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勘定残高と実際在高</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ありだか</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err="1">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とを照</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合するために会計期末に行われる実地棚卸の結果を記載した表。</a:t>
            </a: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852723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21</a:t>
            </a: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有意抽出法</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95995" y="4218040"/>
            <a:ext cx="2259436" cy="2284265"/>
          </a:xfrm>
          <a:prstGeom prst="rect">
            <a:avLst/>
          </a:prstGeom>
          <a:noFill/>
        </p:spPr>
      </p:pic>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077346"/>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母集団をある基準によって、小集団に分け、各小集団からその割合に応じて標本を抽出する方法。</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層化抽出法</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単純任意抽出法</a:t>
            </a: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218931"/>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乱数表やカードなどを用いて、標本をまったく任意に抽出する方法を何というか。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a:extLst>
              <a:ext uri="{FF2B5EF4-FFF2-40B4-BE49-F238E27FC236}">
                <a16:creationId xmlns:a16="http://schemas.microsoft.com/office/drawing/2014/main" xmlns="" id="{9CD61D95-697B-4898-8266-A79599CDCE07}"/>
              </a:ext>
            </a:extLst>
          </p:cNvPr>
          <p:cNvSpPr txBox="1"/>
          <p:nvPr/>
        </p:nvSpPr>
        <p:spPr>
          <a:xfrm>
            <a:off x="8511087" y="3231234"/>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一定の配慮にもとづいて、便宜的に手近なものを標本として採用する方法。</a:t>
            </a: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548895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地域抽出法</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95995" y="4218040"/>
            <a:ext cx="2259436" cy="2284265"/>
          </a:xfrm>
          <a:prstGeom prst="rect">
            <a:avLst/>
          </a:prstGeom>
          <a:noFill/>
        </p:spPr>
      </p:pic>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077346"/>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母集団をある基準によって、小集団に分け、各小集団からその割合に応じて標本を抽出する方法。</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層別抽出法</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等間隔抽出法</a:t>
            </a: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218931"/>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3"/>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母集団に通し番号をつけ、等間隔で標本を抽出する方法を何というか。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a:extLst>
              <a:ext uri="{FF2B5EF4-FFF2-40B4-BE49-F238E27FC236}">
                <a16:creationId xmlns:a16="http://schemas.microsoft.com/office/drawing/2014/main" xmlns="" id="{9CD61D95-697B-4898-8266-A79599CDCE07}"/>
              </a:ext>
            </a:extLst>
          </p:cNvPr>
          <p:cNvSpPr txBox="1"/>
          <p:nvPr/>
        </p:nvSpPr>
        <p:spPr>
          <a:xfrm>
            <a:off x="8511087" y="3077346"/>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母集団をその縮図となるような小集団に分け、原則として、それらのなかから一つの小集団を標本として抽出する方法。</a:t>
            </a: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706320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層化抽出法</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乱数表やカードなどを用いて、標本をまったく任意に抽出する方法。</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385123"/>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母集団に通し番号をつけ、等間隔で標本を抽出する方法。</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系統的抽出法</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単純無作為抽出法</a:t>
            </a: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母集団をある基準によって、小集団に分け、各小集団からその割合に応じて標本を抽出する方法を何というか。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622225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多くの人々の消費行動に、日常生活では節約志向が、生活を豊かにする局面では高級化志向や個性化志向がみられるが、このような現象を何というか。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消費者志向</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938184" y="4374829"/>
            <a:ext cx="1613428" cy="1631158"/>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2997753"/>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8388203" y="2951928"/>
            <a:ext cx="3610234" cy="1692771"/>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具体的な製品・サービスという形になって表すことができるものだけではなく、消費者、事業者、行政が目指す生活、経済、制度、そして持続可能な社会を実現するための活動の基盤となるもの</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290883" y="3077347"/>
            <a:ext cx="367502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市場に流通している商品がメーカー全体の個性を失い、消費者にとってはどこのメーカーの品を購入しても大差のない状態のこと。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コモディティ化</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消費の二極化</a:t>
            </a:r>
          </a:p>
        </p:txBody>
      </p:sp>
      <p:sp>
        <p:nvSpPr>
          <p:cNvPr id="26" name="正方形/長方形 25"/>
          <p:cNvSpPr/>
          <p:nvPr/>
        </p:nvSpPr>
        <p:spPr>
          <a:xfrm>
            <a:off x="8386915"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239"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3"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190115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有意抽出法</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95995" y="4218040"/>
            <a:ext cx="2259436" cy="2284265"/>
          </a:xfrm>
          <a:prstGeom prst="rect">
            <a:avLst/>
          </a:prstGeom>
          <a:noFill/>
        </p:spPr>
      </p:pic>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077346"/>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母集団をある基準によって、小集団に分け、各小集団からその割合に応じて標本を抽出する方法。</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層化抽出法</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集落抽出法</a:t>
            </a: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218931"/>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母集団をその縮図となるような小集団に分け、原則として、それらのなかから一つの小集団を標本として抽出する方法を何というか。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a:extLst>
              <a:ext uri="{FF2B5EF4-FFF2-40B4-BE49-F238E27FC236}">
                <a16:creationId xmlns:a16="http://schemas.microsoft.com/office/drawing/2014/main" xmlns="" id="{9CD61D95-697B-4898-8266-A79599CDCE07}"/>
              </a:ext>
            </a:extLst>
          </p:cNvPr>
          <p:cNvSpPr txBox="1"/>
          <p:nvPr/>
        </p:nvSpPr>
        <p:spPr>
          <a:xfrm>
            <a:off x="8511087" y="3231234"/>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一定の配慮にもとづいて、便宜的に手近なものを標本として採用する方法。</a:t>
            </a: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989927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層別抽出法</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174485"/>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母集団に通し番号をつけ、等間隔で標本を抽出する方法。</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多段階抽出法</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系統的抽出法</a:t>
            </a: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71596" y="3263178"/>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主に母集団が大きい場合に、いくつかの抽出法を組み合わせて用いて標本を抽出する方法を何というか。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a:extLst>
              <a:ext uri="{FF2B5EF4-FFF2-40B4-BE49-F238E27FC236}">
                <a16:creationId xmlns:a16="http://schemas.microsoft.com/office/drawing/2014/main" xmlns="" id="{9CD61D95-697B-4898-8266-A79599CDCE07}"/>
              </a:ext>
            </a:extLst>
          </p:cNvPr>
          <p:cNvSpPr txBox="1"/>
          <p:nvPr/>
        </p:nvSpPr>
        <p:spPr>
          <a:xfrm>
            <a:off x="8511087" y="3077347"/>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母集団をある基準によって、小集団に分け、各小集団からその割合に応じて標本を抽出する方法。</a:t>
            </a: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17717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質問法</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027354"/>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調査対象に一切の働きかけを行わず、そのありのままの姿や動き、変化を観察して資料を収集する方法。</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077347"/>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調査対象にさまざまな働きかけを行い、その反応や行動の変化を調べて資料を収集する方法。</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実験法</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観察法</a:t>
            </a: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あらかじめ、質間項目を用意しておき、調査対象者から回答を得る形で資料を収集する方法を何というか。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883306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電子リサーチ</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174485"/>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調査員が調査対象者と面接しながら質問を発して回答を得る方法。</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郵送法</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面接法</a:t>
            </a: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71596" y="3263178"/>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調査対象者に質問票を郵送し、回答を記入して返送してもらう方法を何というか。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a:extLst>
              <a:ext uri="{FF2B5EF4-FFF2-40B4-BE49-F238E27FC236}">
                <a16:creationId xmlns:a16="http://schemas.microsoft.com/office/drawing/2014/main" xmlns="" id="{9CD61D95-697B-4898-8266-A79599CDCE07}"/>
              </a:ext>
            </a:extLst>
          </p:cNvPr>
          <p:cNvSpPr txBox="1"/>
          <p:nvPr/>
        </p:nvSpPr>
        <p:spPr>
          <a:xfrm>
            <a:off x="8511087" y="3077347"/>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インターネットの</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Web</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サイトで質問票を公開し、調査対象者の書き込みを待って回答を得る方法。</a:t>
            </a: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1564069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電話法</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027354"/>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インターネットの</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Web</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サイトで質問票を公開し、調査対象者の書き込みを待って回答を得る方法。</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調査員が調査対象者と面接しながら質問を発して回答を得る方法。</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面接法</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電子アンケート</a:t>
            </a: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調査員が調査対象者に電話をかけ、質問を行って回答を得る方法を何というか。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510767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29</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e-research</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95995" y="4218040"/>
            <a:ext cx="2259436" cy="2284265"/>
          </a:xfrm>
          <a:prstGeom prst="rect">
            <a:avLst/>
          </a:prstGeom>
          <a:noFill/>
        </p:spPr>
      </p:pic>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077346"/>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調査員が調査対象者と面接しながら質問を発して回答を得る方法で、それを何人か集めて行う方法。</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集団面接法</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個別面接法</a:t>
            </a: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218931"/>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3"/>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調査員が調査対象者と面接しながら質問を発して回答を得る方法で、それを一人ずつ行う方法を何というか。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a:extLst>
              <a:ext uri="{FF2B5EF4-FFF2-40B4-BE49-F238E27FC236}">
                <a16:creationId xmlns:a16="http://schemas.microsoft.com/office/drawing/2014/main" xmlns="" id="{9CD61D95-697B-4898-8266-A79599CDCE07}"/>
              </a:ext>
            </a:extLst>
          </p:cNvPr>
          <p:cNvSpPr txBox="1"/>
          <p:nvPr/>
        </p:nvSpPr>
        <p:spPr>
          <a:xfrm>
            <a:off x="8511087" y="3077346"/>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インターネットの</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Web</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サイトで質問票を公開し、調査対象者の書き込みを待って回答を得る方法。</a:t>
            </a: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512260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30</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パネル調査</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174485"/>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027355"/>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マーケティング活動を本格的に実施する前に、モデル地域を設定して、それを市場に見立てて試してみる活動。</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電子リサーチ</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テストマーケティング</a:t>
            </a: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71596" y="3263178"/>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インターネットの</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Web</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サイトで質問票を公開し、調査対象者の書き込みを待って回答を得る方法を何というか。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a:extLst>
              <a:ext uri="{FF2B5EF4-FFF2-40B4-BE49-F238E27FC236}">
                <a16:creationId xmlns:a16="http://schemas.microsoft.com/office/drawing/2014/main" xmlns="" id="{9CD61D95-697B-4898-8266-A79599CDCE07}"/>
              </a:ext>
            </a:extLst>
          </p:cNvPr>
          <p:cNvSpPr txBox="1"/>
          <p:nvPr/>
        </p:nvSpPr>
        <p:spPr>
          <a:xfrm>
            <a:off x="8511087" y="2923459"/>
            <a:ext cx="3429251"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１回目の調査の実施後も、標本を固定して第２回、第３回と繰り返して調査を行い、標本の変化をとらえようとする動態調査。</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3688520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解釈調査</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95995" y="4218040"/>
            <a:ext cx="2259436" cy="2284265"/>
          </a:xfrm>
          <a:prstGeom prst="rect">
            <a:avLst/>
          </a:prstGeom>
          <a:noFill/>
        </p:spPr>
      </p:pic>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4"/>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ある事柄に対する調査対象者の意見・評価・見通しなど、主観的な回答を求める調査。</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意見調査</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事実調査</a:t>
            </a: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218931"/>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ある事柄について、事実だけを聞く調査を何というか。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a:extLst>
              <a:ext uri="{FF2B5EF4-FFF2-40B4-BE49-F238E27FC236}">
                <a16:creationId xmlns:a16="http://schemas.microsoft.com/office/drawing/2014/main" xmlns="" id="{9CD61D95-697B-4898-8266-A79599CDCE07}"/>
              </a:ext>
            </a:extLst>
          </p:cNvPr>
          <p:cNvSpPr txBox="1"/>
          <p:nvPr/>
        </p:nvSpPr>
        <p:spPr>
          <a:xfrm>
            <a:off x="8511087" y="3385122"/>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ある事象や行動に対する理由や動機などをたずねる調査。</a:t>
            </a: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6205968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解釈調査</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174485"/>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ある事柄について、事実だけを聞く調査。</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意見調査</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事実調査</a:t>
            </a: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71596" y="3263178"/>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ある事柄に対する調査対象者の意見・評価・見通しなど、主観的な回答を求める調査を何というか。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a:extLst>
              <a:ext uri="{FF2B5EF4-FFF2-40B4-BE49-F238E27FC236}">
                <a16:creationId xmlns:a16="http://schemas.microsoft.com/office/drawing/2014/main" xmlns="" id="{9CD61D95-697B-4898-8266-A79599CDCE07}"/>
              </a:ext>
            </a:extLst>
          </p:cNvPr>
          <p:cNvSpPr txBox="1"/>
          <p:nvPr/>
        </p:nvSpPr>
        <p:spPr>
          <a:xfrm>
            <a:off x="8511087" y="3385124"/>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ある事象や行動に対する理由や動機などをたずねる調査。</a:t>
            </a: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19356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257958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解釈調査</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0"/>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ある事柄について、事実だけを聞く調査。</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ある事柄に対する調査対象者の意見・評価・見通しなど、主観的な回答を求める調査。</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意見調査</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事実調査</a:t>
            </a: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ある事象や行動に対する理由や動機などをたずねる調査を何というか。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186904" y="2708453"/>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137303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人々の物質的なニーズがかなり満たされたため、消費支出の比重が有形の物から無形のサービスへと移っていく傾向を何というか。</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物ばなれの傾向</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消費に対して消極的な姿勢のこと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385123"/>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極力お金をかけたくない傾向</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節約志向</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消費ばなれの傾向</a:t>
            </a:r>
          </a:p>
        </p:txBody>
      </p:sp>
      <p:sp>
        <p:nvSpPr>
          <p:cNvPr id="26" name="正方形/長方形 25"/>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1844" y="2770407"/>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2" y="275216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693842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実験法</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174485"/>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027355"/>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あらかじめ、質間項目を用意しておき、調査対象者から回答を得る形で資料を収集する方法。</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観察法</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質問法</a:t>
            </a: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71596" y="3263178"/>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調査対象に一切の働きかけを行わず、そのありのままの姿や動き、変化を観察して資料を収集する方法を何というか。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a:extLst>
              <a:ext uri="{FF2B5EF4-FFF2-40B4-BE49-F238E27FC236}">
                <a16:creationId xmlns:a16="http://schemas.microsoft.com/office/drawing/2014/main" xmlns="" id="{9CD61D95-697B-4898-8266-A79599CDCE07}"/>
              </a:ext>
            </a:extLst>
          </p:cNvPr>
          <p:cNvSpPr txBox="1"/>
          <p:nvPr/>
        </p:nvSpPr>
        <p:spPr>
          <a:xfrm>
            <a:off x="8511087" y="3077348"/>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調査対象にさまざまな働きかけを行い、その反応や行動の変化を調べて資料を収集する方法。</a:t>
            </a: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266283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観察法</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95995" y="4218040"/>
            <a:ext cx="2259436" cy="2284265"/>
          </a:xfrm>
          <a:prstGeom prst="rect">
            <a:avLst/>
          </a:prstGeom>
          <a:noFill/>
        </p:spPr>
      </p:pic>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077346"/>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あらかじめ、質間項目を用意しておき、調査対象者から回答を得る形で資料を収集する方法。</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質問法</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実験法</a:t>
            </a: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218931"/>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調査対象にさまざまな働きかけを行い、その反応や行動の変化を調べて資料を収集する方法を何というか。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a:extLst>
              <a:ext uri="{FF2B5EF4-FFF2-40B4-BE49-F238E27FC236}">
                <a16:creationId xmlns:a16="http://schemas.microsoft.com/office/drawing/2014/main" xmlns="" id="{9CD61D95-697B-4898-8266-A79599CDCE07}"/>
              </a:ext>
            </a:extLst>
          </p:cNvPr>
          <p:cNvSpPr txBox="1"/>
          <p:nvPr/>
        </p:nvSpPr>
        <p:spPr>
          <a:xfrm>
            <a:off x="8511087" y="3077346"/>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調査対象に一切の働きかけを行わず、そのありのままの姿や動き、変化を観察して資料を収集する方法。</a:t>
            </a: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231332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テストマーケティング</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027354"/>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マーケティングの国際化にともない、貿易摩擦の発生を未然に防ぐために提唱された秩序を重視するマーケティング。</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2769571"/>
            <a:ext cx="3429251" cy="1846659"/>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顧客のなかから、自社商品を継続して購入してくれる優良顧客を見分け、その顧客を特別に優遇することで売り上げを確保していこうとするマーケティング。</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ﾘﾚｰｼｮﾝｼｯﾌﾟﾏｰｹﾃｨﾝｸﾞ</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300" normalizeH="0" baseline="0" noProof="0" dirty="0">
                <a:ln>
                  <a:noFill/>
                </a:ln>
                <a:solidFill>
                  <a:prstClr val="black"/>
                </a:solidFill>
                <a:effectLst/>
                <a:uLnTx/>
                <a:uFillTx/>
                <a:latin typeface="Calibri"/>
                <a:ea typeface="ＭＳ Ｐゴシック" panose="020B0600070205080204" pitchFamily="50" charset="-128"/>
                <a:cs typeface="+mn-cs"/>
              </a:rPr>
              <a:t>オーダリーマーケティング</a:t>
            </a: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マーケティング活動を本格的に実施する前に、モデル地域を設定して、それを市場に見立てて試してみる活動を何というか。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5094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動態調査</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95995" y="4218040"/>
            <a:ext cx="2259436" cy="2284265"/>
          </a:xfrm>
          <a:prstGeom prst="rect">
            <a:avLst/>
          </a:prstGeom>
          <a:noFill/>
        </p:spPr>
      </p:pic>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385122"/>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ある事象や行動に対する理由や動機などをたずねる調査。</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解釈調査</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静態調査</a:t>
            </a: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218931"/>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ある時点での調査対象の実態をとらえようとする調査を何というか。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a:extLst>
              <a:ext uri="{FF2B5EF4-FFF2-40B4-BE49-F238E27FC236}">
                <a16:creationId xmlns:a16="http://schemas.microsoft.com/office/drawing/2014/main" xmlns="" id="{9CD61D95-697B-4898-8266-A79599CDCE07}"/>
              </a:ext>
            </a:extLst>
          </p:cNvPr>
          <p:cNvSpPr txBox="1"/>
          <p:nvPr/>
        </p:nvSpPr>
        <p:spPr>
          <a:xfrm>
            <a:off x="8511087" y="3231234"/>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標本を固定して繰り返し調査を行い、標本の変化をとらえようとする調査。</a:t>
            </a: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933956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Ⅱ</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市場調査</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事実調査</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8993275" y="3788951"/>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33513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ある時点での調査対象の実態をとらえようとする調査。</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パネル調査</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静態調査</a:t>
            </a: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71596" y="3263178"/>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3"/>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1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１回目の調査の実施後も、標本を固定して第２回、第３回と繰り返して調査を行い、標本の変化をとらえようとする動態調査を特に何というか。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1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15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a:extLst>
              <a:ext uri="{FF2B5EF4-FFF2-40B4-BE49-F238E27FC236}">
                <a16:creationId xmlns:a16="http://schemas.microsoft.com/office/drawing/2014/main" xmlns="" id="{9CD61D95-697B-4898-8266-A79599CDCE07}"/>
              </a:ext>
            </a:extLst>
          </p:cNvPr>
          <p:cNvSpPr txBox="1"/>
          <p:nvPr/>
        </p:nvSpPr>
        <p:spPr>
          <a:xfrm>
            <a:off x="8511087" y="3019366"/>
            <a:ext cx="3429251"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ある事柄について、事実だけを聞く調査。</a:t>
            </a: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2" name="テキスト ボックス 21">
            <a:hlinkClick r:id="rId5" action="ppaction://hlinksldjump"/>
          </p:cNvPr>
          <p:cNvSpPr txBox="1"/>
          <p:nvPr/>
        </p:nvSpPr>
        <p:spPr>
          <a:xfrm>
            <a:off x="10621868" y="6373374"/>
            <a:ext cx="1280164" cy="400110"/>
          </a:xfrm>
          <a:prstGeom prst="rect">
            <a:avLst/>
          </a:prstGeom>
          <a:solidFill>
            <a:srgbClr val="FF99FF"/>
          </a:solidFill>
        </p:spPr>
        <p:txBody>
          <a:bodyPr wrap="square" rtlCol="0">
            <a:spAutoFit/>
          </a:bodyPr>
          <a:lstStyle/>
          <a:p>
            <a:pPr algn="ctr"/>
            <a:r>
              <a:rPr kumimoji="1" lang="ja-JP" altLang="en-US" sz="2000" dirty="0" smtClean="0"/>
              <a:t>目次へ</a:t>
            </a:r>
            <a:endParaRPr kumimoji="1" lang="ja-JP" altLang="en-US" sz="2000" dirty="0"/>
          </a:p>
        </p:txBody>
      </p:sp>
      <p:sp>
        <p:nvSpPr>
          <p:cNvPr id="14" name="正方形/長方形 13"/>
          <p:cNvSpPr/>
          <p:nvPr/>
        </p:nvSpPr>
        <p:spPr>
          <a:xfrm>
            <a:off x="8381544" y="2708455"/>
            <a:ext cx="3675021" cy="3593491"/>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054099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5" grpId="0" animBg="1"/>
      <p:bldP spid="16" grpId="0" animBg="1"/>
      <p:bldP spid="14"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消費者行動</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消費者志向</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0" y="4308453"/>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95995" y="4218040"/>
            <a:ext cx="2259436" cy="2284265"/>
          </a:xfrm>
          <a:prstGeom prst="rect">
            <a:avLst/>
          </a:prstGeom>
          <a:noFill/>
        </p:spPr>
      </p:pic>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49790" y="2804102"/>
            <a:ext cx="3429251"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アメリカの故ケネディ大統領が提唱した「消費者の四つの権利」にもとづき、生活者としての消費者の権利を最優先して考える思想。</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コンシューマリズム</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購買意思決定過程</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218931"/>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62407"/>
            <a:ext cx="11309102" cy="1246495"/>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700" b="1" i="0" u="none" strike="noStrike" kern="1200" cap="none" spc="-30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700" b="1" i="0" u="none" strike="noStrike" kern="1200" cap="none" spc="-30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消費者は</a:t>
            </a:r>
            <a:r>
              <a:rPr kumimoji="1" lang="ja-JP" altLang="en-US" sz="2700" b="1" i="0" u="none" strike="noStrike" kern="1200" cap="none" spc="-30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、ある問題を認識すると、その解決手段として特定の商品を求める行動に出るが、そうした状況における、商品の購買に至るまでの過程を何というか。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700" b="1" i="0" u="none" strike="noStrike" kern="1200" cap="none" spc="-30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r>
              <a:rPr kumimoji="1" lang="ja-JP" altLang="en-US" sz="2700" b="1" i="0" u="none" strike="noStrike" kern="1200" cap="none" spc="-30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700" b="1" i="0" u="none" strike="noStrike" kern="1200" cap="none" spc="-30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a:extLst>
              <a:ext uri="{FF2B5EF4-FFF2-40B4-BE49-F238E27FC236}">
                <a16:creationId xmlns:a16="http://schemas.microsoft.com/office/drawing/2014/main" xmlns="" id="{9CD61D95-697B-4898-8266-A79599CDCE07}"/>
              </a:ext>
            </a:extLst>
          </p:cNvPr>
          <p:cNvSpPr txBox="1"/>
          <p:nvPr/>
        </p:nvSpPr>
        <p:spPr>
          <a:xfrm>
            <a:off x="8511087" y="3077347"/>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マーケティング活動の計画・実施にあたって、消費者の利益やニーズを最優先する考え方</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4" name="正方形/長方形 13"/>
          <p:cNvSpPr/>
          <p:nvPr/>
        </p:nvSpPr>
        <p:spPr>
          <a:xfrm>
            <a:off x="8369352"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84208"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12414" y="266439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7504887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ＡＩＤＡＳ理論</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4996425" y="4266808"/>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027355"/>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経営管理の過程を示す「計画（</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Plan</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）－実施（</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Do</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）－評価（</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Check</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）－改善（</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Act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）」という循環。</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2850307"/>
            <a:ext cx="3429251"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製品が市場に導入されてから生産が打ち切られて姿を消すまでの過程を、時間の経過と売上高や利益の増減との関係でとらえたもの。</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製品のＰＬＣ</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ＰＤＣＡサイクル</a:t>
            </a:r>
          </a:p>
        </p:txBody>
      </p:sp>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消費者による商品の心理的な受容過程を「注意→興味→欲求→行動→満足」という形で一般化し、表現した理論を何というか。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8422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355771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社会志向</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4174485"/>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1355" y="4154565"/>
            <a:ext cx="2259436" cy="2284265"/>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027355"/>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文化・下位文化・社会階層・準拠集団など、消費者による商品の購買に影響を及ぼす</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要因</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個人差</a:t>
            </a: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要因</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社会的環境要因</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71596" y="3263178"/>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購買意思決定過程のなかで説明される動機、価値観、知識、態度、関与、保有資源</a:t>
            </a:r>
            <a:r>
              <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所得・時間）などを総称して何というか。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a:extLst>
              <a:ext uri="{FF2B5EF4-FFF2-40B4-BE49-F238E27FC236}">
                <a16:creationId xmlns:a16="http://schemas.microsoft.com/office/drawing/2014/main" xmlns="" id="{9CD61D95-697B-4898-8266-A79599CDCE07}"/>
              </a:ext>
            </a:extLst>
          </p:cNvPr>
          <p:cNvSpPr txBox="1"/>
          <p:nvPr/>
        </p:nvSpPr>
        <p:spPr>
          <a:xfrm>
            <a:off x="8511087" y="3094191"/>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マーケティング活動の計画・実施にあたって、 </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社会の利益を最優先する考え方。</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4" name="正方形/長方形 13"/>
          <p:cNvSpPr/>
          <p:nvPr/>
        </p:nvSpPr>
        <p:spPr>
          <a:xfrm>
            <a:off x="8388201"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1"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193562" y="2708605"/>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638992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消費者行動</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消費者志向</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95995" y="4218040"/>
            <a:ext cx="2259436" cy="2284265"/>
          </a:xfrm>
          <a:prstGeom prst="rect">
            <a:avLst/>
          </a:prstGeom>
          <a:noFill/>
        </p:spPr>
      </p:pic>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2923458"/>
            <a:ext cx="3429251"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購買意思決定過程のなかで説明される動機、価値観、知識、態度、関与、保有資源</a:t>
            </a:r>
            <a:r>
              <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所得・時間）</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などの総称</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個人差要因</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社会的環境要因</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218931"/>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文化・下位文化・社会階層・準拠集団など、消費者による商品の購買に影響を及ぼす要因を総称して何というか。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a:extLst>
              <a:ext uri="{FF2B5EF4-FFF2-40B4-BE49-F238E27FC236}">
                <a16:creationId xmlns:a16="http://schemas.microsoft.com/office/drawing/2014/main" xmlns="" id="{9CD61D95-697B-4898-8266-A79599CDCE07}"/>
              </a:ext>
            </a:extLst>
          </p:cNvPr>
          <p:cNvSpPr txBox="1"/>
          <p:nvPr/>
        </p:nvSpPr>
        <p:spPr>
          <a:xfrm>
            <a:off x="8511087" y="3077346"/>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マーケティング活動の計画・実施にあたって、消費者の利益やニーズを最優先する考え方</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543630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ja-JP" altLang="en-US" sz="18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消費者行動</a:t>
            </a: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準拠集団</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9095995" y="4218040"/>
            <a:ext cx="2259436" cy="2284265"/>
          </a:xfrm>
          <a:prstGeom prst="rect">
            <a:avLst/>
          </a:prstGeom>
          <a:noFill/>
        </p:spPr>
      </p:pic>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4"/>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所得・学歴・職業・居住地・住居など複数の要素によって把握される社会的地位の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区分。</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社会階層</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文化</a:t>
            </a: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510847" y="3218931"/>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ある社会の大部分の人間によって共有された基本的な</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意味を何</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a:extLst>
              <a:ext uri="{FF2B5EF4-FFF2-40B4-BE49-F238E27FC236}">
                <a16:creationId xmlns:a16="http://schemas.microsoft.com/office/drawing/2014/main" xmlns="" id="{9CD61D95-697B-4898-8266-A79599CDCE07}"/>
              </a:ext>
            </a:extLst>
          </p:cNvPr>
          <p:cNvSpPr txBox="1"/>
          <p:nvPr/>
        </p:nvSpPr>
        <p:spPr>
          <a:xfrm>
            <a:off x="8511087" y="3231234"/>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消費者が自分の価値観や態度を形成する際に参考にする人々の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2096959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624572" y="607058"/>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アメリカの故ケネディ大統領が提唱した「消費者の四つの権利」にもとづき、生活者としての消費者の権利を最優先して考える思想を何というか。　該当するものをクリックしなさい。</a:t>
            </a: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Ⅰ</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現代市場とマーケティング</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コンシューマ</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8931591" y="3778005"/>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758897" y="3190643"/>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193562" y="2873466"/>
            <a:ext cx="3675019"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発展途上国で作られた作物や製品を適正な価格で継続的に取引することによって、生産者の持続的な生活向上を支える仕組みのこと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8433918" y="3128875"/>
            <a:ext cx="3629306"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消費者、需要者、購入者、民生用の、などの意味を持つ英単語</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コンシューマリズム</a:t>
            </a: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フェアトレード</a:t>
            </a:r>
          </a:p>
        </p:txBody>
      </p:sp>
      <p:sp>
        <p:nvSpPr>
          <p:cNvPr id="26" name="正方形/長方形 25"/>
          <p:cNvSpPr/>
          <p:nvPr/>
        </p:nvSpPr>
        <p:spPr>
          <a:xfrm>
            <a:off x="8388202" y="2760040"/>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90882" y="2780928"/>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193561" y="2760041"/>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221492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6"/>
                                        </p:tgtEl>
                                      </p:cBhvr>
                                    </p:animEffect>
                                    <p:set>
                                      <p:cBhvr>
                                        <p:cTn id="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childTnLst>
        </p:cTn>
      </p:par>
    </p:tnLst>
    <p:bldLst>
      <p:bldP spid="26" grpId="0" animBg="1"/>
      <p:bldP spid="28" grpId="0" animBg="1"/>
      <p:bldP spid="3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6</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社会階層</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所得・学歴・職業・居住地・住居など複数の要素によって把握される社会的地位の区分。</a:t>
            </a: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ある社会の大部分の人間によって共有された基本的な</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意味のこと。</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文化</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準拠集団</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所得・学歴・職業・居住地・住居など複数の要素によって把握される社会的地位の区分を何というか。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84224" y="2708453"/>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4823410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7</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社会階層</a:t>
            </a: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9052587" y="3976765"/>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ある社会の大部分の人間によって共有された基本的な</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意味のこと。</a:t>
            </a: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準拠集団</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文化</a:t>
            </a:r>
          </a:p>
        </p:txBody>
      </p:sp>
      <p:pic>
        <p:nvPicPr>
          <p:cNvPr id="17"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4671596" y="3263178"/>
            <a:ext cx="3040452" cy="3073863"/>
          </a:xfrm>
          <a:prstGeom prst="rect">
            <a:avLst/>
          </a:prstGeom>
          <a:noFill/>
        </p:spPr>
      </p:pic>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消費者が自分の価値観や態度を形成する際に参考にする人々のことを何というか。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1" name="テキスト ボックス 30">
            <a:extLst>
              <a:ext uri="{FF2B5EF4-FFF2-40B4-BE49-F238E27FC236}">
                <a16:creationId xmlns:a16="http://schemas.microsoft.com/office/drawing/2014/main" xmlns="" id="{9CD61D95-697B-4898-8266-A79599CDCE07}"/>
              </a:ext>
            </a:extLst>
          </p:cNvPr>
          <p:cNvSpPr txBox="1"/>
          <p:nvPr/>
        </p:nvSpPr>
        <p:spPr>
          <a:xfrm>
            <a:off x="8511087" y="3063179"/>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所得・学歴・職業・居住地・住居など複数の要素によって把握される社会的地位の区分。</a:t>
            </a: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186904"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2" name="テキスト ボックス 21">
            <a:hlinkClick r:id="rId5" action="ppaction://hlinksldjump"/>
          </p:cNvPr>
          <p:cNvSpPr txBox="1"/>
          <p:nvPr/>
        </p:nvSpPr>
        <p:spPr>
          <a:xfrm>
            <a:off x="10621868" y="6373374"/>
            <a:ext cx="1280164" cy="400110"/>
          </a:xfrm>
          <a:prstGeom prst="rect">
            <a:avLst/>
          </a:prstGeom>
          <a:solidFill>
            <a:srgbClr val="FF99FF"/>
          </a:solidFill>
        </p:spPr>
        <p:txBody>
          <a:bodyPr wrap="square" rtlCol="0">
            <a:spAutoFit/>
          </a:bodyPr>
          <a:lstStyle/>
          <a:p>
            <a:pPr algn="ctr"/>
            <a:r>
              <a:rPr kumimoji="1" lang="ja-JP" altLang="en-US" sz="2000" dirty="0" smtClean="0"/>
              <a:t>目次へ</a:t>
            </a:r>
            <a:endParaRPr kumimoji="1" lang="ja-JP" altLang="en-US" sz="2000" dirty="0"/>
          </a:p>
        </p:txBody>
      </p:sp>
      <p:sp>
        <p:nvSpPr>
          <p:cNvPr id="14" name="正方形/長方形 13"/>
          <p:cNvSpPr/>
          <p:nvPr/>
        </p:nvSpPr>
        <p:spPr>
          <a:xfrm>
            <a:off x="8381544" y="2772543"/>
            <a:ext cx="3675021" cy="34898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184939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5" grpId="0" animBg="1"/>
      <p:bldP spid="16" grpId="0" animBg="1"/>
      <p:bldP spid="1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 name="対角する 2 つの角を切り取った四角形 1"/>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9" name="正方形/長方形 18"/>
          <p:cNvSpPr/>
          <p:nvPr/>
        </p:nvSpPr>
        <p:spPr>
          <a:xfrm>
            <a:off x="838820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生理的購買動機</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0"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5015481" y="4218040"/>
            <a:ext cx="2346252" cy="2372035"/>
          </a:xfrm>
          <a:prstGeom prst="rect">
            <a:avLst/>
          </a:prstGeom>
          <a:noFill/>
        </p:spPr>
      </p:pic>
      <p:pic>
        <p:nvPicPr>
          <p:cNvPr id="21"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1211534" y="4262104"/>
            <a:ext cx="2259436" cy="2284265"/>
          </a:xfrm>
          <a:prstGeom prst="rect">
            <a:avLst/>
          </a:prstGeom>
          <a:noFill/>
        </p:spPr>
      </p:pic>
      <p:pic>
        <p:nvPicPr>
          <p:cNvPr id="22"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698829" y="3218932"/>
            <a:ext cx="3040452" cy="3073863"/>
          </a:xfrm>
          <a:prstGeom prst="rect">
            <a:avLst/>
          </a:prstGeom>
          <a:noFill/>
        </p:spPr>
      </p:pic>
      <p:sp>
        <p:nvSpPr>
          <p:cNvPr id="24" name="テキスト ボックス 23">
            <a:extLst>
              <a:ext uri="{FF2B5EF4-FFF2-40B4-BE49-F238E27FC236}">
                <a16:creationId xmlns:a16="http://schemas.microsoft.com/office/drawing/2014/main" xmlns="" id="{9CD61D95-697B-4898-8266-A79599CDCE07}"/>
              </a:ext>
            </a:extLst>
          </p:cNvPr>
          <p:cNvSpPr txBox="1"/>
          <p:nvPr/>
        </p:nvSpPr>
        <p:spPr>
          <a:xfrm>
            <a:off x="377333" y="3181243"/>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消費者個人がもつ価値観などとつながって生じる多様な購買動機</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総称。</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5" name="テキスト ボックス 24">
            <a:extLst>
              <a:ext uri="{FF2B5EF4-FFF2-40B4-BE49-F238E27FC236}">
                <a16:creationId xmlns:a16="http://schemas.microsoft.com/office/drawing/2014/main" xmlns="" id="{9CD61D95-697B-4898-8266-A79599CDCE07}"/>
              </a:ext>
            </a:extLst>
          </p:cNvPr>
          <p:cNvSpPr txBox="1"/>
          <p:nvPr/>
        </p:nvSpPr>
        <p:spPr>
          <a:xfrm>
            <a:off x="4473981" y="3231235"/>
            <a:ext cx="3429251"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商品に、価格の安さや機能の良さといった客観的な特性を求める購買動機の総称。</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4290883" y="2208500"/>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理性的購買動機</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9" name="正方形/長方形 28"/>
          <p:cNvSpPr/>
          <p:nvPr/>
        </p:nvSpPr>
        <p:spPr>
          <a:xfrm>
            <a:off x="193563" y="2187613"/>
            <a:ext cx="3675021"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心理社会的購買動機</a:t>
            </a:r>
            <a:endParaRPr kumimoji="1" lang="ja-JP" altLang="en-US" sz="2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8" name="テキスト ボックス 17">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消費者が人間として生命を維持していくうえで必要性を感じたときに生じる購買動機を総称して何というか。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4" name="正方形/長方形 13"/>
          <p:cNvSpPr/>
          <p:nvPr/>
        </p:nvSpPr>
        <p:spPr>
          <a:xfrm>
            <a:off x="8381544" y="2772542"/>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p:cNvSpPr/>
          <p:nvPr/>
        </p:nvSpPr>
        <p:spPr>
          <a:xfrm>
            <a:off x="4290883"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p:cNvSpPr/>
          <p:nvPr/>
        </p:nvSpPr>
        <p:spPr>
          <a:xfrm>
            <a:off x="200222" y="2708454"/>
            <a:ext cx="3675021"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489306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14" grpId="0" animBg="1"/>
      <p:bldP spid="15" grpId="0" animBg="1"/>
      <p:bldP spid="16"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510847" y="3186582"/>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消費者個人がもつ価値観などとつながって生じる多様な購買動機を総称して何というか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9</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8388203" y="2208500"/>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感情的購買動機</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9051077" y="4223899"/>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4998675" y="4197103"/>
            <a:ext cx="2259436" cy="2284265"/>
          </a:xfrm>
          <a:prstGeom prst="rect">
            <a:avLst/>
          </a:prstGeom>
          <a:noFill/>
        </p:spPr>
      </p:pic>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4474652" y="2980703"/>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商品に、価格の安さや機能の良さといった主観的で感覚的なものを求める購買</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動機の総称。</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3" name="テキスト ボックス 32">
            <a:extLst>
              <a:ext uri="{FF2B5EF4-FFF2-40B4-BE49-F238E27FC236}">
                <a16:creationId xmlns:a16="http://schemas.microsoft.com/office/drawing/2014/main" xmlns="" id="{9CD61D95-697B-4898-8266-A79599CDCE07}"/>
              </a:ext>
            </a:extLst>
          </p:cNvPr>
          <p:cNvSpPr txBox="1"/>
          <p:nvPr/>
        </p:nvSpPr>
        <p:spPr>
          <a:xfrm>
            <a:off x="8511087" y="3069804"/>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商品に使用上の快楽や所有の喜びといった主観的で感覚的なものを求める購買</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動機の総称。</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4" name="正方形/長方形 33"/>
          <p:cNvSpPr/>
          <p:nvPr/>
        </p:nvSpPr>
        <p:spPr>
          <a:xfrm>
            <a:off x="4290883" y="2208500"/>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理性的購買動機</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5" name="正方形/長方形 34"/>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心理社会的購買動機</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7" name="正方形/長方形 26"/>
          <p:cNvSpPr/>
          <p:nvPr/>
        </p:nvSpPr>
        <p:spPr>
          <a:xfrm>
            <a:off x="206807" y="2643453"/>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89547"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90460" y="27809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Tree>
    <p:extLst>
      <p:ext uri="{BB962C8B-B14F-4D97-AF65-F5344CB8AC3E}">
        <p14:creationId xmlns:p14="http://schemas.microsoft.com/office/powerpoint/2010/main" val="23520479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6" grpId="0" animBg="1"/>
      <p:bldP spid="25"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8705486" y="3579911"/>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商品に、価格の安さや機能の良さと</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いった客観的な特性を求める購買</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動機を総称して何というか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10</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8388203" y="2208500"/>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理性的購買動機</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725557" y="4124039"/>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4998675" y="4211809"/>
            <a:ext cx="2259436" cy="2284265"/>
          </a:xfrm>
          <a:prstGeom prst="rect">
            <a:avLst/>
          </a:prstGeom>
          <a:noFill/>
        </p:spPr>
      </p:pic>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4474652" y="3134591"/>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消費者個人がもつ価値観などとつながって生じる多様な購買</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動機</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総称。</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3" name="テキスト ボックス 32">
            <a:extLst>
              <a:ext uri="{FF2B5EF4-FFF2-40B4-BE49-F238E27FC236}">
                <a16:creationId xmlns:a16="http://schemas.microsoft.com/office/drawing/2014/main" xmlns="" id="{9CD61D95-697B-4898-8266-A79599CDCE07}"/>
              </a:ext>
            </a:extLst>
          </p:cNvPr>
          <p:cNvSpPr txBox="1"/>
          <p:nvPr/>
        </p:nvSpPr>
        <p:spPr>
          <a:xfrm>
            <a:off x="328181" y="2964358"/>
            <a:ext cx="3429251"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商品に使用上の快楽や所有の喜びといった主観的で感覚的なものを求める購買動機の総称。</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4" name="正方形/長方形 33"/>
          <p:cNvSpPr/>
          <p:nvPr/>
        </p:nvSpPr>
        <p:spPr>
          <a:xfrm>
            <a:off x="4290883" y="2208500"/>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心理社会的購買動機</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5" name="正方形/長方形 34"/>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感情的購買動機</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7" name="正方形/長方形 26"/>
          <p:cNvSpPr/>
          <p:nvPr/>
        </p:nvSpPr>
        <p:spPr>
          <a:xfrm>
            <a:off x="20680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304127" y="273119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74959" y="27809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7" name="対角する 2 つの角を切り取った四角形 16"/>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Tree>
    <p:extLst>
      <p:ext uri="{BB962C8B-B14F-4D97-AF65-F5344CB8AC3E}">
        <p14:creationId xmlns:p14="http://schemas.microsoft.com/office/powerpoint/2010/main" val="30250028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525811" y="3138720"/>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商品</a:t>
            </a: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に使用上の快楽や所有の喜びといった主観的で感覚的なものを求める購買動機を総称して何というか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11</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理性的購買動機</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9051077" y="4167923"/>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4998675" y="4211809"/>
            <a:ext cx="2259436" cy="2284265"/>
          </a:xfrm>
          <a:prstGeom prst="rect">
            <a:avLst/>
          </a:prstGeom>
          <a:noFill/>
        </p:spPr>
      </p:pic>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8570462" y="2967335"/>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消費者個人がもつ価値観などとつながって生じる多様な購買</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動機</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総称。</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4" name="正方形/長方形 33"/>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心理社会的購買動機</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5" name="正方形/長方形 34"/>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感情的購買動機</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4442259" y="2912435"/>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商品に、価格の安さや機能の良さといった主観的で感覚的なものを求める購買</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動機の総称。</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90460" y="27682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5897"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対角する 2 つの角を切り取った四角形 17"/>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Tree>
    <p:extLst>
      <p:ext uri="{BB962C8B-B14F-4D97-AF65-F5344CB8AC3E}">
        <p14:creationId xmlns:p14="http://schemas.microsoft.com/office/powerpoint/2010/main" val="16463604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4575774" y="2967335"/>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「人間の欲求は、購買力に余裕が出てくるとともに順次、高次のものへと変化していき、最終的に自己実現を求めるようになる」とする説を何というか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12</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マズローの欲求段階説</a:t>
            </a: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725557" y="4211809"/>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9100229" y="4255693"/>
            <a:ext cx="2259436" cy="2284265"/>
          </a:xfrm>
          <a:prstGeom prst="rect">
            <a:avLst/>
          </a:prstGeom>
          <a:noFill/>
        </p:spPr>
      </p:pic>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8570462" y="2967335"/>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消費者個人がもつ価値観などとつながって生じる多様な購買</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動機</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総称。</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4" name="正方形/長方形 33"/>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心理社会的購買動機</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5" name="正方形/長方形 34"/>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情報の内部探索</a:t>
            </a: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392296" y="2936817"/>
            <a:ext cx="3307482" cy="123110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消費者自身の内部にたくわえられた情報、すなわち記憶している商品知識に対する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探索</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90460" y="27682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5897"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対角する 2 つの角を切り取った四角形 17"/>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Tree>
    <p:extLst>
      <p:ext uri="{BB962C8B-B14F-4D97-AF65-F5344CB8AC3E}">
        <p14:creationId xmlns:p14="http://schemas.microsoft.com/office/powerpoint/2010/main" val="25485333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8709721" y="3153428"/>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消費者自身の内部にたくわえられた情報、すなわち記憶している商品知識に対する探索を何というか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13</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関与</a:t>
            </a: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725557" y="4327921"/>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4966282" y="4211809"/>
            <a:ext cx="2259436" cy="2284265"/>
          </a:xfrm>
          <a:prstGeom prst="rect">
            <a:avLst/>
          </a:prstGeom>
          <a:noFill/>
        </p:spPr>
      </p:pic>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4575774" y="2925291"/>
            <a:ext cx="3307482" cy="61555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購買や商品に対するこだわりの強さの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p>
        </p:txBody>
      </p:sp>
      <p:sp>
        <p:nvSpPr>
          <p:cNvPr id="34" name="正方形/長方形 33"/>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情報の内部探索</a:t>
            </a:r>
          </a:p>
        </p:txBody>
      </p:sp>
      <p:sp>
        <p:nvSpPr>
          <p:cNvPr id="35" name="正方形/長方形 34"/>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情報の外部探索</a:t>
            </a: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392296" y="2782929"/>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マーケティング活動や家族・友人、マスコミ、インターネットといった消費者自身の外にある情報源に対する</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探索のこと。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90460" y="27682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5897"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対角する 2 つの角を切り取った四角形 17"/>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Tree>
    <p:extLst>
      <p:ext uri="{BB962C8B-B14F-4D97-AF65-F5344CB8AC3E}">
        <p14:creationId xmlns:p14="http://schemas.microsoft.com/office/powerpoint/2010/main" val="13971252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2" cstate="print"/>
          <a:srcRect/>
          <a:stretch>
            <a:fillRect/>
          </a:stretch>
        </p:blipFill>
        <p:spPr bwMode="auto">
          <a:xfrm>
            <a:off x="4605255" y="3034200"/>
            <a:ext cx="3040452" cy="3073863"/>
          </a:xfrm>
          <a:prstGeom prst="rect">
            <a:avLst/>
          </a:prstGeom>
          <a:noFill/>
        </p:spPr>
      </p:pic>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ある問題の解決に向けて、個々の商品がもたらす結果のことを何というか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14</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便益</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3" cstate="print"/>
          <a:srcRect/>
          <a:stretch>
            <a:fillRect/>
          </a:stretch>
        </p:blipFill>
        <p:spPr bwMode="auto">
          <a:xfrm>
            <a:off x="725557" y="4327921"/>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4" cstate="print"/>
          <a:srcRect/>
          <a:stretch>
            <a:fillRect/>
          </a:stretch>
        </p:blipFill>
        <p:spPr bwMode="auto">
          <a:xfrm>
            <a:off x="9095829" y="3823798"/>
            <a:ext cx="2259436" cy="2284265"/>
          </a:xfrm>
          <a:prstGeom prst="rect">
            <a:avLst/>
          </a:prstGeom>
          <a:noFill/>
        </p:spPr>
      </p:pic>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8571806" y="2782929"/>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消費者個人がもつ価値観などとつながって生じる多様な購買</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動機の総称のこと。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4" name="正方形/長方形 33"/>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心理社会的購買動機</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5" name="正方形/長方形 34"/>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満足</a:t>
            </a: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392296" y="2782929"/>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購買した商品の使用・消費後の評価が、事前の期待に合致しているか、それ以上である場合に生じる消費者の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感情</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90460" y="27682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6" name="正方形/長方形 25"/>
          <p:cNvSpPr/>
          <p:nvPr/>
        </p:nvSpPr>
        <p:spPr>
          <a:xfrm>
            <a:off x="8395897"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対角する 2 つの角を切り取った四角形 17"/>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Tree>
    <p:extLst>
      <p:ext uri="{BB962C8B-B14F-4D97-AF65-F5344CB8AC3E}">
        <p14:creationId xmlns:p14="http://schemas.microsoft.com/office/powerpoint/2010/main" val="11690721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xmlns="" id="{9CD61D95-697B-4898-8266-A79599CDCE07}"/>
              </a:ext>
            </a:extLst>
          </p:cNvPr>
          <p:cNvSpPr txBox="1"/>
          <p:nvPr/>
        </p:nvSpPr>
        <p:spPr>
          <a:xfrm>
            <a:off x="882898" y="539324"/>
            <a:ext cx="11309102" cy="1292662"/>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個々の商品が有する、ある問題の解決に役立つ特性のことを何というか</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ja-JP" altLang="en-US" sz="2800" b="1"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該当するものをクリックしなさい。</a:t>
            </a:r>
            <a:endParaRPr kumimoji="1" lang="en-US" altLang="ja-JP" sz="28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4" name="テキスト ボックス 3">
            <a:extLst>
              <a:ext uri="{FF2B5EF4-FFF2-40B4-BE49-F238E27FC236}">
                <a16:creationId xmlns:a16="http://schemas.microsoft.com/office/drawing/2014/main" xmlns="" id="{2AFECBD3-515A-4A36-9CA0-158189BC14FC}"/>
              </a:ext>
            </a:extLst>
          </p:cNvPr>
          <p:cNvSpPr txBox="1"/>
          <p:nvPr/>
        </p:nvSpPr>
        <p:spPr>
          <a:xfrm>
            <a:off x="212600" y="178152"/>
            <a:ext cx="4616648" cy="307777"/>
          </a:xfrm>
          <a:prstGeom prst="rect">
            <a:avLst/>
          </a:prstGeom>
          <a:noFill/>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1"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次の説明に該当するものを答えなさい。</a:t>
            </a:r>
          </a:p>
        </p:txBody>
      </p:sp>
      <p:sp>
        <p:nvSpPr>
          <p:cNvPr id="23" name="テキスト ボックス 22"/>
          <p:cNvSpPr txBox="1"/>
          <p:nvPr/>
        </p:nvSpPr>
        <p:spPr>
          <a:xfrm>
            <a:off x="212600" y="607058"/>
            <a:ext cx="512957" cy="461665"/>
          </a:xfrm>
          <a:prstGeom prst="rect">
            <a:avLst/>
          </a:prstGeom>
          <a:no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15</a:t>
            </a:r>
            <a:endParaRPr kumimoji="1" lang="ja-JP" altLang="en-US" sz="2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28" name="正方形/長方形 27"/>
          <p:cNvSpPr/>
          <p:nvPr/>
        </p:nvSpPr>
        <p:spPr>
          <a:xfrm>
            <a:off x="4289481" y="219713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便益</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pic>
        <p:nvPicPr>
          <p:cNvPr id="29" name="Picture 4" descr="クリックすると新しいウィンドウで開きます">
            <a:extLst>
              <a:ext uri="{FF2B5EF4-FFF2-40B4-BE49-F238E27FC236}">
                <a16:creationId xmlns:a16="http://schemas.microsoft.com/office/drawing/2014/main" xmlns="" id="{7C86FFAE-7937-4314-A7D8-64E771D04243}"/>
              </a:ext>
            </a:extLst>
          </p:cNvPr>
          <p:cNvPicPr>
            <a:picLocks noChangeAspect="1" noChangeArrowheads="1"/>
          </p:cNvPicPr>
          <p:nvPr/>
        </p:nvPicPr>
        <p:blipFill>
          <a:blip r:embed="rId2" cstate="print"/>
          <a:srcRect/>
          <a:stretch>
            <a:fillRect/>
          </a:stretch>
        </p:blipFill>
        <p:spPr bwMode="auto">
          <a:xfrm>
            <a:off x="725557" y="4327921"/>
            <a:ext cx="2346252" cy="2372035"/>
          </a:xfrm>
          <a:prstGeom prst="rect">
            <a:avLst/>
          </a:prstGeom>
          <a:noFill/>
        </p:spPr>
      </p:pic>
      <p:pic>
        <p:nvPicPr>
          <p:cNvPr id="30" name="Picture 6" descr="クリックすると新しいウィンドウで開きます">
            <a:extLst>
              <a:ext uri="{FF2B5EF4-FFF2-40B4-BE49-F238E27FC236}">
                <a16:creationId xmlns:a16="http://schemas.microsoft.com/office/drawing/2014/main" xmlns="" id="{CA100991-BD20-4C44-8C72-413CDF9A87DA}"/>
              </a:ext>
            </a:extLst>
          </p:cNvPr>
          <p:cNvPicPr>
            <a:picLocks noChangeAspect="1" noChangeArrowheads="1"/>
          </p:cNvPicPr>
          <p:nvPr/>
        </p:nvPicPr>
        <p:blipFill>
          <a:blip r:embed="rId3" cstate="print"/>
          <a:srcRect/>
          <a:stretch>
            <a:fillRect/>
          </a:stretch>
        </p:blipFill>
        <p:spPr bwMode="auto">
          <a:xfrm>
            <a:off x="4919245" y="4095647"/>
            <a:ext cx="2259436" cy="2284265"/>
          </a:xfrm>
          <a:prstGeom prst="rect">
            <a:avLst/>
          </a:prstGeom>
          <a:noFill/>
        </p:spPr>
      </p:pic>
      <p:sp>
        <p:nvSpPr>
          <p:cNvPr id="32" name="テキスト ボックス 31">
            <a:extLst>
              <a:ext uri="{FF2B5EF4-FFF2-40B4-BE49-F238E27FC236}">
                <a16:creationId xmlns:a16="http://schemas.microsoft.com/office/drawing/2014/main" xmlns="" id="{9CD61D95-697B-4898-8266-A79599CDCE07}"/>
              </a:ext>
            </a:extLst>
          </p:cNvPr>
          <p:cNvSpPr txBox="1"/>
          <p:nvPr/>
        </p:nvSpPr>
        <p:spPr>
          <a:xfrm>
            <a:off x="4471740" y="2873546"/>
            <a:ext cx="3307482" cy="923330"/>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ある問題の解決に向けて、個々の商品がもたらす結果の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a:t>
            </a:r>
            <a:endParaRPr kumimoji="1" lang="en-US" altLang="ja-JP"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34" name="正方形/長方形 33"/>
          <p:cNvSpPr/>
          <p:nvPr/>
        </p:nvSpPr>
        <p:spPr>
          <a:xfrm>
            <a:off x="8393947" y="2187613"/>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zh-TW"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属性</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5" name="正方形/長方形 34"/>
          <p:cNvSpPr/>
          <p:nvPr/>
        </p:nvSpPr>
        <p:spPr>
          <a:xfrm>
            <a:off x="206807" y="2179728"/>
            <a:ext cx="3672000" cy="5724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満足</a:t>
            </a:r>
          </a:p>
        </p:txBody>
      </p:sp>
      <p:sp>
        <p:nvSpPr>
          <p:cNvPr id="17" name="テキスト ボックス 16">
            <a:extLst>
              <a:ext uri="{FF2B5EF4-FFF2-40B4-BE49-F238E27FC236}">
                <a16:creationId xmlns:a16="http://schemas.microsoft.com/office/drawing/2014/main" xmlns="" id="{9CD61D95-697B-4898-8266-A79599CDCE07}"/>
              </a:ext>
            </a:extLst>
          </p:cNvPr>
          <p:cNvSpPr txBox="1"/>
          <p:nvPr/>
        </p:nvSpPr>
        <p:spPr>
          <a:xfrm>
            <a:off x="392296" y="2782929"/>
            <a:ext cx="3307482" cy="1538883"/>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購買した商品の使用・消費後の評価が、事前の期待に合致しているか、それ以上である場合に生じる消費者の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感情</a:t>
            </a:r>
            <a:r>
              <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の</a:t>
            </a:r>
            <a:r>
              <a:rPr kumimoji="1" lang="ja-JP" altLang="en-US" sz="2000" b="0" i="0" u="none" strike="noStrike" kern="1200" cap="none" spc="0" normalizeH="0" baseline="0" noProof="0" dirty="0" smtClean="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こと。</a:t>
            </a:r>
            <a:endParaRPr kumimoji="1"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27" name="正方形/長方形 26"/>
          <p:cNvSpPr/>
          <p:nvPr/>
        </p:nvSpPr>
        <p:spPr>
          <a:xfrm>
            <a:off x="210037" y="2752156"/>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5" name="正方形/長方形 24"/>
          <p:cNvSpPr/>
          <p:nvPr/>
        </p:nvSpPr>
        <p:spPr>
          <a:xfrm>
            <a:off x="4290460" y="2768228"/>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pic>
        <p:nvPicPr>
          <p:cNvPr id="31" name="Picture 16" descr="クリックすると新しいウィンドウで開きます">
            <a:extLst>
              <a:ext uri="{FF2B5EF4-FFF2-40B4-BE49-F238E27FC236}">
                <a16:creationId xmlns:a16="http://schemas.microsoft.com/office/drawing/2014/main" xmlns="" id="{FA664E61-8E5C-42CD-8C2A-62E2AF1693A4}"/>
              </a:ext>
            </a:extLst>
          </p:cNvPr>
          <p:cNvPicPr>
            <a:picLocks noChangeAspect="1" noChangeArrowheads="1"/>
          </p:cNvPicPr>
          <p:nvPr/>
        </p:nvPicPr>
        <p:blipFill>
          <a:blip r:embed="rId4" cstate="print"/>
          <a:srcRect/>
          <a:stretch>
            <a:fillRect/>
          </a:stretch>
        </p:blipFill>
        <p:spPr bwMode="auto">
          <a:xfrm>
            <a:off x="8846089" y="3134181"/>
            <a:ext cx="3040452" cy="3073863"/>
          </a:xfrm>
          <a:prstGeom prst="rect">
            <a:avLst/>
          </a:prstGeom>
          <a:noFill/>
        </p:spPr>
      </p:pic>
      <p:sp>
        <p:nvSpPr>
          <p:cNvPr id="26" name="正方形/長方形 25"/>
          <p:cNvSpPr/>
          <p:nvPr/>
        </p:nvSpPr>
        <p:spPr>
          <a:xfrm>
            <a:off x="8394310" y="2760041"/>
            <a:ext cx="3672000" cy="38379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8" name="対角する 2 つの角を切り取った四角形 17"/>
          <p:cNvSpPr/>
          <p:nvPr/>
        </p:nvSpPr>
        <p:spPr>
          <a:xfrm>
            <a:off x="7965904" y="117587"/>
            <a:ext cx="4104407" cy="428906"/>
          </a:xfrm>
          <a:prstGeom prst="snip2Diag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Ⅲ</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消費者行動</a:t>
            </a:r>
          </a:p>
        </p:txBody>
      </p:sp>
    </p:spTree>
    <p:extLst>
      <p:ext uri="{BB962C8B-B14F-4D97-AF65-F5344CB8AC3E}">
        <p14:creationId xmlns:p14="http://schemas.microsoft.com/office/powerpoint/2010/main" val="7654636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500"/>
                                        <p:tgtEl>
                                          <p:spTgt spid="25"/>
                                        </p:tgtEl>
                                      </p:cBhvr>
                                    </p:animEffect>
                                    <p:set>
                                      <p:cBhvr>
                                        <p:cTn id="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 restart="whenNotActive" fill="hold" evtFilter="cancelBubble" nodeType="interactiveSeq">
                <p:stCondLst>
                  <p:cond evt="onClick" delay="0">
                    <p:tgtEl>
                      <p:spTgt spid="26"/>
                    </p:tgtEl>
                  </p:cond>
                </p:stCondLst>
                <p:endSync evt="end" delay="0">
                  <p:rtn val="all"/>
                </p:endSync>
                <p:childTnLst>
                  <p:par>
                    <p:cTn id="9" fill="hold">
                      <p:stCondLst>
                        <p:cond delay="0"/>
                      </p:stCondLst>
                      <p:childTnLst>
                        <p:par>
                          <p:cTn id="10" fill="hold">
                            <p:stCondLst>
                              <p:cond delay="0"/>
                            </p:stCondLst>
                            <p:childTnLst>
                              <p:par>
                                <p:cTn id="11" presetID="18" presetClass="exit" presetSubtype="6" fill="hold" grpId="0" nodeType="clickEffect">
                                  <p:stCondLst>
                                    <p:cond delay="0"/>
                                  </p:stCondLst>
                                  <p:childTnLst>
                                    <p:animEffect transition="out" filter="strips(downRight)">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p:stCondLst>
                        <p:cond delay="0"/>
                      </p:stCondLst>
                      <p:childTnLst>
                        <p:par>
                          <p:cTn id="16" fill="hold">
                            <p:stCondLst>
                              <p:cond delay="0"/>
                            </p:stCondLst>
                            <p:childTnLst>
                              <p:par>
                                <p:cTn id="17" presetID="18" presetClass="exit" presetSubtype="6" fill="hold" grpId="0" nodeType="clickEffect">
                                  <p:stCondLst>
                                    <p:cond delay="0"/>
                                  </p:stCondLst>
                                  <p:childTnLst>
                                    <p:animEffect transition="out" filter="strips(downRight)">
                                      <p:cBhvr>
                                        <p:cTn id="18" dur="500"/>
                                        <p:tgtEl>
                                          <p:spTgt spid="27"/>
                                        </p:tgtEl>
                                      </p:cBhvr>
                                    </p:animEffect>
                                    <p:set>
                                      <p:cBhvr>
                                        <p:cTn id="19"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childTnLst>
        </p:cTn>
      </p:par>
    </p:tnLst>
    <p:bldLst>
      <p:bldP spid="27" grpId="0" animBg="1"/>
      <p:bldP spid="25" grpId="0" animBg="1"/>
      <p:bldP spid="26"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TotalTime>
  <Words>19279</Words>
  <Application>Microsoft Office PowerPoint</Application>
  <PresentationFormat>ユーザー設定</PresentationFormat>
  <Paragraphs>3718</Paragraphs>
  <Slides>354</Slides>
  <Notes>0</Notes>
  <HiddenSlides>0</HiddenSlides>
  <MMClips>0</MMClips>
  <ScaleCrop>false</ScaleCrop>
  <HeadingPairs>
    <vt:vector size="4" baseType="variant">
      <vt:variant>
        <vt:lpstr>テーマ</vt:lpstr>
      </vt:variant>
      <vt:variant>
        <vt:i4>1</vt:i4>
      </vt:variant>
      <vt:variant>
        <vt:lpstr>スライド タイトル</vt:lpstr>
      </vt:variant>
      <vt:variant>
        <vt:i4>354</vt:i4>
      </vt:variant>
    </vt:vector>
  </HeadingPairs>
  <TitlesOfParts>
    <vt:vector size="355"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稲積 俊英</dc:creator>
  <cp:lastModifiedBy>FJ-USER</cp:lastModifiedBy>
  <cp:revision>149</cp:revision>
  <dcterms:created xsi:type="dcterms:W3CDTF">2018-07-14T23:53:39Z</dcterms:created>
  <dcterms:modified xsi:type="dcterms:W3CDTF">2019-12-17T23:30:35Z</dcterms:modified>
</cp:coreProperties>
</file>